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3648" r:id="rId4"/>
  </p:sldMasterIdLst>
  <p:notesMasterIdLst>
    <p:notesMasterId r:id="rId109"/>
  </p:notesMasterIdLst>
  <p:sldIdLst>
    <p:sldId id="352" r:id="rId5"/>
    <p:sldId id="493" r:id="rId6"/>
    <p:sldId id="353" r:id="rId7"/>
    <p:sldId id="266" r:id="rId8"/>
    <p:sldId id="261" r:id="rId9"/>
    <p:sldId id="277" r:id="rId10"/>
    <p:sldId id="284" r:id="rId11"/>
    <p:sldId id="286" r:id="rId12"/>
    <p:sldId id="290" r:id="rId13"/>
    <p:sldId id="283" r:id="rId14"/>
    <p:sldId id="287" r:id="rId15"/>
    <p:sldId id="293" r:id="rId16"/>
    <p:sldId id="282" r:id="rId17"/>
    <p:sldId id="288" r:id="rId18"/>
    <p:sldId id="292" r:id="rId19"/>
    <p:sldId id="285" r:id="rId20"/>
    <p:sldId id="289" r:id="rId21"/>
    <p:sldId id="291" r:id="rId22"/>
    <p:sldId id="354" r:id="rId23"/>
    <p:sldId id="366" r:id="rId24"/>
    <p:sldId id="367" r:id="rId25"/>
    <p:sldId id="368" r:id="rId26"/>
    <p:sldId id="369" r:id="rId27"/>
    <p:sldId id="370" r:id="rId28"/>
    <p:sldId id="371" r:id="rId29"/>
    <p:sldId id="372" r:id="rId30"/>
    <p:sldId id="374" r:id="rId31"/>
    <p:sldId id="375" r:id="rId32"/>
    <p:sldId id="376" r:id="rId33"/>
    <p:sldId id="257" r:id="rId34"/>
    <p:sldId id="351" r:id="rId35"/>
    <p:sldId id="356" r:id="rId36"/>
    <p:sldId id="377" r:id="rId37"/>
    <p:sldId id="378" r:id="rId38"/>
    <p:sldId id="489" r:id="rId39"/>
    <p:sldId id="490" r:id="rId40"/>
    <p:sldId id="491" r:id="rId41"/>
    <p:sldId id="428" r:id="rId42"/>
    <p:sldId id="492" r:id="rId43"/>
    <p:sldId id="381" r:id="rId44"/>
    <p:sldId id="384" r:id="rId45"/>
    <p:sldId id="494" r:id="rId46"/>
    <p:sldId id="450" r:id="rId47"/>
    <p:sldId id="436" r:id="rId48"/>
    <p:sldId id="495" r:id="rId49"/>
    <p:sldId id="458" r:id="rId50"/>
    <p:sldId id="444" r:id="rId51"/>
    <p:sldId id="496" r:id="rId52"/>
    <p:sldId id="459" r:id="rId53"/>
    <p:sldId id="445" r:id="rId54"/>
    <p:sldId id="497" r:id="rId55"/>
    <p:sldId id="455" r:id="rId56"/>
    <p:sldId id="441" r:id="rId57"/>
    <p:sldId id="498" r:id="rId58"/>
    <p:sldId id="457" r:id="rId59"/>
    <p:sldId id="443" r:id="rId60"/>
    <p:sldId id="499" r:id="rId61"/>
    <p:sldId id="448" r:id="rId62"/>
    <p:sldId id="434" r:id="rId63"/>
    <p:sldId id="500" r:id="rId64"/>
    <p:sldId id="454" r:id="rId65"/>
    <p:sldId id="440" r:id="rId66"/>
    <p:sldId id="501" r:id="rId67"/>
    <p:sldId id="452" r:id="rId68"/>
    <p:sldId id="438" r:id="rId69"/>
    <p:sldId id="502" r:id="rId70"/>
    <p:sldId id="451" r:id="rId71"/>
    <p:sldId id="437" r:id="rId72"/>
    <p:sldId id="503" r:id="rId73"/>
    <p:sldId id="446" r:id="rId74"/>
    <p:sldId id="432" r:id="rId75"/>
    <p:sldId id="504" r:id="rId76"/>
    <p:sldId id="453" r:id="rId77"/>
    <p:sldId id="439" r:id="rId78"/>
    <p:sldId id="505" r:id="rId79"/>
    <p:sldId id="447" r:id="rId80"/>
    <p:sldId id="433" r:id="rId81"/>
    <p:sldId id="506" r:id="rId82"/>
    <p:sldId id="449" r:id="rId83"/>
    <p:sldId id="435" r:id="rId84"/>
    <p:sldId id="507" r:id="rId85"/>
    <p:sldId id="456" r:id="rId86"/>
    <p:sldId id="442" r:id="rId87"/>
    <p:sldId id="508" r:id="rId88"/>
    <p:sldId id="430" r:id="rId89"/>
    <p:sldId id="431" r:id="rId90"/>
    <p:sldId id="389" r:id="rId91"/>
    <p:sldId id="390" r:id="rId92"/>
    <p:sldId id="391" r:id="rId93"/>
    <p:sldId id="392" r:id="rId94"/>
    <p:sldId id="488" r:id="rId95"/>
    <p:sldId id="394" r:id="rId96"/>
    <p:sldId id="395" r:id="rId97"/>
    <p:sldId id="397" r:id="rId98"/>
    <p:sldId id="401" r:id="rId99"/>
    <p:sldId id="396" r:id="rId100"/>
    <p:sldId id="398" r:id="rId101"/>
    <p:sldId id="400" r:id="rId102"/>
    <p:sldId id="509" r:id="rId103"/>
    <p:sldId id="510" r:id="rId104"/>
    <p:sldId id="511" r:id="rId105"/>
    <p:sldId id="512" r:id="rId106"/>
    <p:sldId id="513" r:id="rId107"/>
    <p:sldId id="514" r:id="rId108"/>
  </p:sldIdLst>
  <p:sldSz cx="12192000" cy="6858000"/>
  <p:notesSz cx="6807200" cy="9939338"/>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3840" userDrawn="1">
          <p15:clr>
            <a:srgbClr val="A4A3A4"/>
          </p15:clr>
        </p15:guide>
        <p15:guide id="3" orient="horz" pos="1911" userDrawn="1">
          <p15:clr>
            <a:srgbClr val="A4A3A4"/>
          </p15:clr>
        </p15:guide>
        <p15:guide id="4" pos="551"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作成者"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A29"/>
    <a:srgbClr val="FE9D65"/>
    <a:srgbClr val="E5541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E006A74-89F7-09F9-036B-B06CD7E05F85}" v="18" dt="2026-04-14T01:39:08.728"/>
    <p1510:client id="{27728C1D-3F7C-4F47-AA1C-0B8365444238}" v="48" dt="2026-04-14T03:12:59.638"/>
    <p1510:client id="{BDDBD940-9DFD-87AA-1F17-D596310ABEA9}" v="18" dt="2026-04-14T01:28:56.596"/>
    <p1510:client id="{D8547667-BFD4-4C89-0882-A9F81CECD0D2}" v="33" dt="2026-04-14T00:40:38.875"/>
    <p1510:client id="{D9D7D954-F388-41BC-A0CD-5DF6E0E0AD30}" v="93" dt="2026-04-14T02:36:42.527"/>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1" d="100"/>
          <a:sy n="101" d="100"/>
        </p:scale>
        <p:origin x="954" y="102"/>
      </p:cViewPr>
      <p:guideLst>
        <p:guide pos="3840"/>
        <p:guide orient="horz" pos="1911"/>
        <p:guide pos="551"/>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12" Type="http://schemas.openxmlformats.org/officeDocument/2006/relationships/theme" Target="theme/theme1.xml"/><Relationship Id="rId16" Type="http://schemas.openxmlformats.org/officeDocument/2006/relationships/slide" Target="slides/slide12.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slide" Target="slides/slide98.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113" Type="http://schemas.openxmlformats.org/officeDocument/2006/relationships/tableStyles" Target="tableStyles.xml"/><Relationship Id="rId80" Type="http://schemas.openxmlformats.org/officeDocument/2006/relationships/slide" Target="slides/slide76.xml"/><Relationship Id="rId85" Type="http://schemas.openxmlformats.org/officeDocument/2006/relationships/slide" Target="slides/slide81.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08" Type="http://schemas.openxmlformats.org/officeDocument/2006/relationships/slide" Target="slides/slide104.xml"/><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6" Type="http://schemas.openxmlformats.org/officeDocument/2006/relationships/slide" Target="slides/slide102.xml"/><Relationship Id="rId114" Type="http://schemas.microsoft.com/office/2015/10/relationships/revisionInfo" Target="revisionInfo.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notesMaster" Target="notesMasters/notesMaster1.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presProps" Target="presProps.xml"/><Relationship Id="rId115" Type="http://schemas.microsoft.com/office/2018/10/relationships/authors" Target="authors.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9787" cy="498693"/>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55838" y="0"/>
            <a:ext cx="2949787" cy="498693"/>
          </a:xfrm>
          <a:prstGeom prst="rect">
            <a:avLst/>
          </a:prstGeom>
        </p:spPr>
        <p:txBody>
          <a:bodyPr vert="horz" lIns="91440" tIns="45720" rIns="91440" bIns="45720" rtlCol="0"/>
          <a:lstStyle>
            <a:lvl1pPr algn="r">
              <a:defRPr sz="1200"/>
            </a:lvl1pPr>
          </a:lstStyle>
          <a:p>
            <a:fld id="{78F95120-B49D-4862-983B-48F2A1037CFA}" type="datetimeFigureOut">
              <a:rPr kumimoji="1" lang="ja-JP" altLang="en-US" smtClean="0"/>
              <a:t>2026/7/21</a:t>
            </a:fld>
            <a:endParaRPr kumimoji="1" lang="ja-JP" altLang="en-US"/>
          </a:p>
        </p:txBody>
      </p:sp>
      <p:sp>
        <p:nvSpPr>
          <p:cNvPr id="4" name="スライド イメージ プレースホルダー 3"/>
          <p:cNvSpPr>
            <a:spLocks noGrp="1" noRot="1" noChangeAspect="1"/>
          </p:cNvSpPr>
          <p:nvPr>
            <p:ph type="sldImg" idx="2"/>
          </p:nvPr>
        </p:nvSpPr>
        <p:spPr>
          <a:xfrm>
            <a:off x="422275" y="1243013"/>
            <a:ext cx="5962650" cy="3354387"/>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0720" y="4783307"/>
            <a:ext cx="5445760" cy="3913614"/>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440647"/>
            <a:ext cx="2949787" cy="498692"/>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55838" y="9440647"/>
            <a:ext cx="2949787" cy="498692"/>
          </a:xfrm>
          <a:prstGeom prst="rect">
            <a:avLst/>
          </a:prstGeom>
        </p:spPr>
        <p:txBody>
          <a:bodyPr vert="horz" lIns="91440" tIns="45720" rIns="91440" bIns="45720" rtlCol="0" anchor="b"/>
          <a:lstStyle>
            <a:lvl1pPr algn="r">
              <a:defRPr sz="1200"/>
            </a:lvl1pPr>
          </a:lstStyle>
          <a:p>
            <a:fld id="{6EB20F1C-AA35-4716-B362-5260BA9E6B69}" type="slidenum">
              <a:rPr kumimoji="1" lang="ja-JP" altLang="en-US" smtClean="0"/>
              <a:t>‹#›</a:t>
            </a:fld>
            <a:endParaRPr kumimoji="1" lang="ja-JP" altLang="en-US"/>
          </a:p>
        </p:txBody>
      </p:sp>
    </p:spTree>
    <p:extLst>
      <p:ext uri="{BB962C8B-B14F-4D97-AF65-F5344CB8AC3E}">
        <p14:creationId xmlns:p14="http://schemas.microsoft.com/office/powerpoint/2010/main" val="878018948"/>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6EB20F1C-AA35-4716-B362-5260BA9E6B69}" type="slidenum">
              <a:rPr kumimoji="1" lang="ja-JP" altLang="en-US" smtClean="0"/>
              <a:t>7</a:t>
            </a:fld>
            <a:endParaRPr kumimoji="1" lang="ja-JP" altLang="en-US"/>
          </a:p>
        </p:txBody>
      </p:sp>
    </p:spTree>
    <p:extLst>
      <p:ext uri="{BB962C8B-B14F-4D97-AF65-F5344CB8AC3E}">
        <p14:creationId xmlns:p14="http://schemas.microsoft.com/office/powerpoint/2010/main" val="137798919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926510-37AB-ADC7-8C06-175F466EFD1A}"/>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FCD1ACD3-589B-0BF4-1069-BFF3D41CB037}"/>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69FC6759-1F23-4C26-A5F6-9C1D637FFC3A}"/>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C175370C-0112-BE6A-D3D8-5AF77BF1F9C7}"/>
              </a:ext>
            </a:extLst>
          </p:cNvPr>
          <p:cNvSpPr>
            <a:spLocks noGrp="1"/>
          </p:cNvSpPr>
          <p:nvPr>
            <p:ph type="sldNum" sz="quarter" idx="5"/>
          </p:nvPr>
        </p:nvSpPr>
        <p:spPr/>
        <p:txBody>
          <a:bodyPr/>
          <a:lstStyle/>
          <a:p>
            <a:fld id="{6EB20F1C-AA35-4716-B362-5260BA9E6B69}" type="slidenum">
              <a:rPr kumimoji="1" lang="ja-JP" altLang="en-US" smtClean="0"/>
              <a:t>27</a:t>
            </a:fld>
            <a:endParaRPr kumimoji="1" lang="ja-JP" altLang="en-US"/>
          </a:p>
        </p:txBody>
      </p:sp>
    </p:spTree>
    <p:extLst>
      <p:ext uri="{BB962C8B-B14F-4D97-AF65-F5344CB8AC3E}">
        <p14:creationId xmlns:p14="http://schemas.microsoft.com/office/powerpoint/2010/main" val="39673420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D854C4-F1CE-7749-0625-D7D88208E2E9}"/>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A0BA6F7E-DC13-8848-23AA-47850EFDCFA5}"/>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BFD8183-E917-3D5C-8F95-981618464C63}"/>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7DE07C43-6BEC-11B3-D149-EAFAB2F70FDF}"/>
              </a:ext>
            </a:extLst>
          </p:cNvPr>
          <p:cNvSpPr>
            <a:spLocks noGrp="1"/>
          </p:cNvSpPr>
          <p:nvPr>
            <p:ph type="sldNum" sz="quarter" idx="5"/>
          </p:nvPr>
        </p:nvSpPr>
        <p:spPr/>
        <p:txBody>
          <a:bodyPr/>
          <a:lstStyle/>
          <a:p>
            <a:fld id="{4B06FD52-84EE-A74D-90F1-56A480F606DE}" type="slidenum">
              <a:rPr kumimoji="1" lang="ja-JP" altLang="en-US" smtClean="0"/>
              <a:t>31</a:t>
            </a:fld>
            <a:endParaRPr kumimoji="1" lang="ja-JP" altLang="en-US"/>
          </a:p>
        </p:txBody>
      </p:sp>
    </p:spTree>
    <p:extLst>
      <p:ext uri="{BB962C8B-B14F-4D97-AF65-F5344CB8AC3E}">
        <p14:creationId xmlns:p14="http://schemas.microsoft.com/office/powerpoint/2010/main" val="21081067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4B06FD52-84EE-A74D-90F1-56A480F606DE}" type="slidenum">
              <a:rPr kumimoji="1" lang="ja-JP" altLang="en-US" smtClean="0"/>
              <a:t>32</a:t>
            </a:fld>
            <a:endParaRPr kumimoji="1" lang="ja-JP" altLang="en-US"/>
          </a:p>
        </p:txBody>
      </p:sp>
    </p:spTree>
    <p:extLst>
      <p:ext uri="{BB962C8B-B14F-4D97-AF65-F5344CB8AC3E}">
        <p14:creationId xmlns:p14="http://schemas.microsoft.com/office/powerpoint/2010/main" val="29200144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E2FE7B-3F5A-16E9-162B-8CC69777AAC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D6D6D72A-219A-D6BE-AAF5-8CA8B844408E}"/>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40B02824-7B95-049E-B94D-B01D50584A96}"/>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EF0D7B34-92CE-7C91-826A-FBBDD89C2742}"/>
              </a:ext>
            </a:extLst>
          </p:cNvPr>
          <p:cNvSpPr>
            <a:spLocks noGrp="1"/>
          </p:cNvSpPr>
          <p:nvPr>
            <p:ph type="sldNum" sz="quarter" idx="5"/>
          </p:nvPr>
        </p:nvSpPr>
        <p:spPr/>
        <p:txBody>
          <a:bodyPr/>
          <a:lstStyle/>
          <a:p>
            <a:fld id="{6EB20F1C-AA35-4716-B362-5260BA9E6B69}" type="slidenum">
              <a:rPr kumimoji="1" lang="ja-JP" altLang="en-US" smtClean="0"/>
              <a:t>33</a:t>
            </a:fld>
            <a:endParaRPr kumimoji="1" lang="ja-JP" altLang="en-US"/>
          </a:p>
        </p:txBody>
      </p:sp>
    </p:spTree>
    <p:extLst>
      <p:ext uri="{BB962C8B-B14F-4D97-AF65-F5344CB8AC3E}">
        <p14:creationId xmlns:p14="http://schemas.microsoft.com/office/powerpoint/2010/main" val="32783197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6EB20F1C-AA35-4716-B362-5260BA9E6B69}" type="slidenum">
              <a:rPr kumimoji="1" lang="ja-JP" altLang="en-US" smtClean="0"/>
              <a:t>35</a:t>
            </a:fld>
            <a:endParaRPr kumimoji="1" lang="ja-JP" altLang="en-US"/>
          </a:p>
        </p:txBody>
      </p:sp>
    </p:spTree>
    <p:extLst>
      <p:ext uri="{BB962C8B-B14F-4D97-AF65-F5344CB8AC3E}">
        <p14:creationId xmlns:p14="http://schemas.microsoft.com/office/powerpoint/2010/main" val="423644982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9C4615-28E6-B69B-FFC4-FBA899EFB522}"/>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0E637FF3-B83D-619E-CC8C-2BC57EDEE507}"/>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A8B5814A-212D-862C-FAB2-1D3253A427A8}"/>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E7598E52-9899-B995-6EDA-F8DB857F8FAE}"/>
              </a:ext>
            </a:extLst>
          </p:cNvPr>
          <p:cNvSpPr>
            <a:spLocks noGrp="1"/>
          </p:cNvSpPr>
          <p:nvPr>
            <p:ph type="sldNum" sz="quarter" idx="5"/>
          </p:nvPr>
        </p:nvSpPr>
        <p:spPr/>
        <p:txBody>
          <a:bodyPr/>
          <a:lstStyle/>
          <a:p>
            <a:fld id="{6EB20F1C-AA35-4716-B362-5260BA9E6B69}" type="slidenum">
              <a:rPr kumimoji="1" lang="ja-JP" altLang="en-US" smtClean="0"/>
              <a:t>40</a:t>
            </a:fld>
            <a:endParaRPr kumimoji="1" lang="ja-JP" altLang="en-US"/>
          </a:p>
        </p:txBody>
      </p:sp>
    </p:spTree>
    <p:extLst>
      <p:ext uri="{BB962C8B-B14F-4D97-AF65-F5344CB8AC3E}">
        <p14:creationId xmlns:p14="http://schemas.microsoft.com/office/powerpoint/2010/main" val="19516806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B00F1E-32EE-15D4-92A5-4E347301CDCD}"/>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44E40F1-1D07-34B4-8E73-A5287E42CBA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AEC2482C-10A3-16D7-BF9D-0166D0F315DE}"/>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020A54B8-5F54-F446-6B88-86B45B8A1CF9}"/>
              </a:ext>
            </a:extLst>
          </p:cNvPr>
          <p:cNvSpPr>
            <a:spLocks noGrp="1"/>
          </p:cNvSpPr>
          <p:nvPr>
            <p:ph type="sldNum" sz="quarter" idx="5"/>
          </p:nvPr>
        </p:nvSpPr>
        <p:spPr/>
        <p:txBody>
          <a:bodyPr/>
          <a:lstStyle/>
          <a:p>
            <a:fld id="{6EB20F1C-AA35-4716-B362-5260BA9E6B69}" type="slidenum">
              <a:rPr kumimoji="1" lang="ja-JP" altLang="en-US" smtClean="0"/>
              <a:t>41</a:t>
            </a:fld>
            <a:endParaRPr kumimoji="1" lang="ja-JP" altLang="en-US"/>
          </a:p>
        </p:txBody>
      </p:sp>
    </p:spTree>
    <p:extLst>
      <p:ext uri="{BB962C8B-B14F-4D97-AF65-F5344CB8AC3E}">
        <p14:creationId xmlns:p14="http://schemas.microsoft.com/office/powerpoint/2010/main" val="257115525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6EB20F1C-AA35-4716-B362-5260BA9E6B69}" type="slidenum">
              <a:rPr kumimoji="1" lang="ja-JP" altLang="en-US" smtClean="0"/>
              <a:t>47</a:t>
            </a:fld>
            <a:endParaRPr kumimoji="1" lang="ja-JP" altLang="en-US"/>
          </a:p>
        </p:txBody>
      </p:sp>
    </p:spTree>
    <p:extLst>
      <p:ext uri="{BB962C8B-B14F-4D97-AF65-F5344CB8AC3E}">
        <p14:creationId xmlns:p14="http://schemas.microsoft.com/office/powerpoint/2010/main" val="71708732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6EB20F1C-AA35-4716-B362-5260BA9E6B69}" type="slidenum">
              <a:rPr kumimoji="1" lang="ja-JP" altLang="en-US" smtClean="0"/>
              <a:t>49</a:t>
            </a:fld>
            <a:endParaRPr kumimoji="1" lang="ja-JP" altLang="en-US"/>
          </a:p>
        </p:txBody>
      </p:sp>
    </p:spTree>
    <p:extLst>
      <p:ext uri="{BB962C8B-B14F-4D97-AF65-F5344CB8AC3E}">
        <p14:creationId xmlns:p14="http://schemas.microsoft.com/office/powerpoint/2010/main" val="193020572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6EB20F1C-AA35-4716-B362-5260BA9E6B69}" type="slidenum">
              <a:rPr kumimoji="1" lang="ja-JP" altLang="en-US" smtClean="0"/>
              <a:t>58</a:t>
            </a:fld>
            <a:endParaRPr kumimoji="1" lang="ja-JP" altLang="en-US"/>
          </a:p>
        </p:txBody>
      </p:sp>
    </p:spTree>
    <p:extLst>
      <p:ext uri="{BB962C8B-B14F-4D97-AF65-F5344CB8AC3E}">
        <p14:creationId xmlns:p14="http://schemas.microsoft.com/office/powerpoint/2010/main" val="37533685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6EB20F1C-AA35-4716-B362-5260BA9E6B69}" type="slidenum">
              <a:rPr kumimoji="1" lang="ja-JP" altLang="en-US" smtClean="0"/>
              <a:t>8</a:t>
            </a:fld>
            <a:endParaRPr kumimoji="1" lang="ja-JP" altLang="en-US"/>
          </a:p>
        </p:txBody>
      </p:sp>
    </p:spTree>
    <p:extLst>
      <p:ext uri="{BB962C8B-B14F-4D97-AF65-F5344CB8AC3E}">
        <p14:creationId xmlns:p14="http://schemas.microsoft.com/office/powerpoint/2010/main" val="83996475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6EB20F1C-AA35-4716-B362-5260BA9E6B69}" type="slidenum">
              <a:rPr kumimoji="1" lang="ja-JP" altLang="en-US" smtClean="0"/>
              <a:t>67</a:t>
            </a:fld>
            <a:endParaRPr kumimoji="1" lang="ja-JP" altLang="en-US"/>
          </a:p>
        </p:txBody>
      </p:sp>
    </p:spTree>
    <p:extLst>
      <p:ext uri="{BB962C8B-B14F-4D97-AF65-F5344CB8AC3E}">
        <p14:creationId xmlns:p14="http://schemas.microsoft.com/office/powerpoint/2010/main" val="34738870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D48FD4-B13E-BBD4-D76B-127FC1C8FD4E}"/>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F93CCE74-82E2-EC9F-9F26-E5F72456F03B}"/>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B8F233F-0572-45C9-2C53-3E24A7FD07D4}"/>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451B2D10-649F-70D7-A808-4E56D49B7756}"/>
              </a:ext>
            </a:extLst>
          </p:cNvPr>
          <p:cNvSpPr>
            <a:spLocks noGrp="1"/>
          </p:cNvSpPr>
          <p:nvPr>
            <p:ph type="sldNum" sz="quarter" idx="5"/>
          </p:nvPr>
        </p:nvSpPr>
        <p:spPr/>
        <p:txBody>
          <a:bodyPr/>
          <a:lstStyle/>
          <a:p>
            <a:fld id="{4B06FD52-84EE-A74D-90F1-56A480F606DE}" type="slidenum">
              <a:rPr kumimoji="1" lang="ja-JP" altLang="en-US" smtClean="0"/>
              <a:t>88</a:t>
            </a:fld>
            <a:endParaRPr kumimoji="1" lang="ja-JP" altLang="en-US"/>
          </a:p>
        </p:txBody>
      </p:sp>
    </p:spTree>
    <p:extLst>
      <p:ext uri="{BB962C8B-B14F-4D97-AF65-F5344CB8AC3E}">
        <p14:creationId xmlns:p14="http://schemas.microsoft.com/office/powerpoint/2010/main" val="269029886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557E83-318F-0BCD-0D22-E9D96195D4B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10E3CA7-1582-5CF5-7001-B5ED12B303B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EA200334-6DB5-447F-9756-784E2FAE485F}"/>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2C514117-437E-A66F-1233-E31C451D1532}"/>
              </a:ext>
            </a:extLst>
          </p:cNvPr>
          <p:cNvSpPr>
            <a:spLocks noGrp="1"/>
          </p:cNvSpPr>
          <p:nvPr>
            <p:ph type="sldNum" sz="quarter" idx="5"/>
          </p:nvPr>
        </p:nvSpPr>
        <p:spPr/>
        <p:txBody>
          <a:bodyPr/>
          <a:lstStyle/>
          <a:p>
            <a:fld id="{4B06FD52-84EE-A74D-90F1-56A480F606DE}" type="slidenum">
              <a:rPr kumimoji="1" lang="ja-JP" altLang="en-US" smtClean="0"/>
              <a:t>89</a:t>
            </a:fld>
            <a:endParaRPr kumimoji="1" lang="ja-JP" altLang="en-US"/>
          </a:p>
        </p:txBody>
      </p:sp>
    </p:spTree>
    <p:extLst>
      <p:ext uri="{BB962C8B-B14F-4D97-AF65-F5344CB8AC3E}">
        <p14:creationId xmlns:p14="http://schemas.microsoft.com/office/powerpoint/2010/main" val="341770475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99D638-18C5-50F9-EAC2-D90C87F371C0}"/>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591D2FF-7B8C-ECFA-9D3F-EFD9FF60628B}"/>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6C15331-EAFB-2C5D-6526-5BFB78708ED2}"/>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2DF4F1A2-A8B6-52CA-1000-243336483801}"/>
              </a:ext>
            </a:extLst>
          </p:cNvPr>
          <p:cNvSpPr>
            <a:spLocks noGrp="1"/>
          </p:cNvSpPr>
          <p:nvPr>
            <p:ph type="sldNum" sz="quarter" idx="5"/>
          </p:nvPr>
        </p:nvSpPr>
        <p:spPr/>
        <p:txBody>
          <a:bodyPr/>
          <a:lstStyle/>
          <a:p>
            <a:fld id="{6EB20F1C-AA35-4716-B362-5260BA9E6B69}" type="slidenum">
              <a:rPr kumimoji="1" lang="ja-JP" altLang="en-US" smtClean="0"/>
              <a:t>90</a:t>
            </a:fld>
            <a:endParaRPr kumimoji="1" lang="ja-JP" altLang="en-US"/>
          </a:p>
        </p:txBody>
      </p:sp>
    </p:spTree>
    <p:extLst>
      <p:ext uri="{BB962C8B-B14F-4D97-AF65-F5344CB8AC3E}">
        <p14:creationId xmlns:p14="http://schemas.microsoft.com/office/powerpoint/2010/main" val="365835573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C15701-9194-1655-561F-D63F2CDE7C0D}"/>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1040856A-F488-E2AC-5DDC-6228FDD420C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AC5D21A9-9425-005D-7238-B2343EE629B2}"/>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4B001229-7F50-EEB3-9C0A-A4CF973BF604}"/>
              </a:ext>
            </a:extLst>
          </p:cNvPr>
          <p:cNvSpPr>
            <a:spLocks noGrp="1"/>
          </p:cNvSpPr>
          <p:nvPr>
            <p:ph type="sldNum" sz="quarter" idx="5"/>
          </p:nvPr>
        </p:nvSpPr>
        <p:spPr/>
        <p:txBody>
          <a:bodyPr/>
          <a:lstStyle/>
          <a:p>
            <a:fld id="{6EB20F1C-AA35-4716-B362-5260BA9E6B69}" type="slidenum">
              <a:rPr kumimoji="1" lang="ja-JP" altLang="en-US" smtClean="0"/>
              <a:t>93</a:t>
            </a:fld>
            <a:endParaRPr kumimoji="1" lang="ja-JP" altLang="en-US"/>
          </a:p>
        </p:txBody>
      </p:sp>
    </p:spTree>
    <p:extLst>
      <p:ext uri="{BB962C8B-B14F-4D97-AF65-F5344CB8AC3E}">
        <p14:creationId xmlns:p14="http://schemas.microsoft.com/office/powerpoint/2010/main" val="320439641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77732A-A3A2-F2EC-AAC2-82F01B570313}"/>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40D159E1-BFB5-0442-A6FC-BD0F712DD3B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55E0F08C-F366-9D5A-48D5-AD6F1EDCDF11}"/>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7821C252-BE2F-B7C4-5290-67804B463C55}"/>
              </a:ext>
            </a:extLst>
          </p:cNvPr>
          <p:cNvSpPr>
            <a:spLocks noGrp="1"/>
          </p:cNvSpPr>
          <p:nvPr>
            <p:ph type="sldNum" sz="quarter" idx="5"/>
          </p:nvPr>
        </p:nvSpPr>
        <p:spPr/>
        <p:txBody>
          <a:bodyPr/>
          <a:lstStyle/>
          <a:p>
            <a:fld id="{6EB20F1C-AA35-4716-B362-5260BA9E6B69}" type="slidenum">
              <a:rPr kumimoji="1" lang="ja-JP" altLang="en-US" smtClean="0"/>
              <a:t>96</a:t>
            </a:fld>
            <a:endParaRPr kumimoji="1" lang="ja-JP" altLang="en-US"/>
          </a:p>
        </p:txBody>
      </p:sp>
    </p:spTree>
    <p:extLst>
      <p:ext uri="{BB962C8B-B14F-4D97-AF65-F5344CB8AC3E}">
        <p14:creationId xmlns:p14="http://schemas.microsoft.com/office/powerpoint/2010/main" val="306556658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6EB20F1C-AA35-4716-B362-5260BA9E6B69}" type="slidenum">
              <a:rPr kumimoji="1" lang="ja-JP" altLang="en-US" smtClean="0"/>
              <a:t>101</a:t>
            </a:fld>
            <a:endParaRPr kumimoji="1" lang="ja-JP" altLang="en-US"/>
          </a:p>
        </p:txBody>
      </p:sp>
    </p:spTree>
    <p:extLst>
      <p:ext uri="{BB962C8B-B14F-4D97-AF65-F5344CB8AC3E}">
        <p14:creationId xmlns:p14="http://schemas.microsoft.com/office/powerpoint/2010/main" val="361399707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BD1231-2113-1FC5-66A5-795F5B7056A9}"/>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A13EBBBB-CBD3-3FEB-381E-EA69955E9114}"/>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3979E35-59E9-2E36-D001-AF3CC59CAF0B}"/>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7E293B74-1BD9-F59C-0703-722AE65AFFD0}"/>
              </a:ext>
            </a:extLst>
          </p:cNvPr>
          <p:cNvSpPr>
            <a:spLocks noGrp="1"/>
          </p:cNvSpPr>
          <p:nvPr>
            <p:ph type="sldNum" sz="quarter" idx="5"/>
          </p:nvPr>
        </p:nvSpPr>
        <p:spPr/>
        <p:txBody>
          <a:bodyPr/>
          <a:lstStyle/>
          <a:p>
            <a:fld id="{6EB20F1C-AA35-4716-B362-5260BA9E6B69}" type="slidenum">
              <a:rPr kumimoji="1" lang="ja-JP" altLang="en-US" smtClean="0"/>
              <a:t>102</a:t>
            </a:fld>
            <a:endParaRPr kumimoji="1" lang="ja-JP" altLang="en-US"/>
          </a:p>
        </p:txBody>
      </p:sp>
    </p:spTree>
    <p:extLst>
      <p:ext uri="{BB962C8B-B14F-4D97-AF65-F5344CB8AC3E}">
        <p14:creationId xmlns:p14="http://schemas.microsoft.com/office/powerpoint/2010/main" val="419053907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2283BF-78E7-8330-FEE9-FADFB825CFC9}"/>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14922E6E-C603-F20A-8A64-2E043034D3BD}"/>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57E5A2ED-5A8E-C89E-B469-0581CE8AE116}"/>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7E07783D-0862-F4B5-6FC8-71ED507B8F16}"/>
              </a:ext>
            </a:extLst>
          </p:cNvPr>
          <p:cNvSpPr>
            <a:spLocks noGrp="1"/>
          </p:cNvSpPr>
          <p:nvPr>
            <p:ph type="sldNum" sz="quarter" idx="5"/>
          </p:nvPr>
        </p:nvSpPr>
        <p:spPr/>
        <p:txBody>
          <a:bodyPr/>
          <a:lstStyle/>
          <a:p>
            <a:fld id="{6EB20F1C-AA35-4716-B362-5260BA9E6B69}" type="slidenum">
              <a:rPr kumimoji="1" lang="ja-JP" altLang="en-US" smtClean="0"/>
              <a:t>104</a:t>
            </a:fld>
            <a:endParaRPr kumimoji="1" lang="ja-JP" altLang="en-US"/>
          </a:p>
        </p:txBody>
      </p:sp>
    </p:spTree>
    <p:extLst>
      <p:ext uri="{BB962C8B-B14F-4D97-AF65-F5344CB8AC3E}">
        <p14:creationId xmlns:p14="http://schemas.microsoft.com/office/powerpoint/2010/main" val="6625477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6EB20F1C-AA35-4716-B362-5260BA9E6B69}" type="slidenum">
              <a:rPr kumimoji="1" lang="ja-JP" altLang="en-US" smtClean="0"/>
              <a:t>9</a:t>
            </a:fld>
            <a:endParaRPr kumimoji="1" lang="ja-JP" altLang="en-US"/>
          </a:p>
        </p:txBody>
      </p:sp>
    </p:spTree>
    <p:extLst>
      <p:ext uri="{BB962C8B-B14F-4D97-AF65-F5344CB8AC3E}">
        <p14:creationId xmlns:p14="http://schemas.microsoft.com/office/powerpoint/2010/main" val="31738602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6EB20F1C-AA35-4716-B362-5260BA9E6B69}" type="slidenum">
              <a:rPr kumimoji="1" lang="ja-JP" altLang="en-US" smtClean="0"/>
              <a:t>10</a:t>
            </a:fld>
            <a:endParaRPr kumimoji="1" lang="ja-JP" altLang="en-US"/>
          </a:p>
        </p:txBody>
      </p:sp>
    </p:spTree>
    <p:extLst>
      <p:ext uri="{BB962C8B-B14F-4D97-AF65-F5344CB8AC3E}">
        <p14:creationId xmlns:p14="http://schemas.microsoft.com/office/powerpoint/2010/main" val="13150333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6EB20F1C-AA35-4716-B362-5260BA9E6B69}" type="slidenum">
              <a:rPr kumimoji="1" lang="ja-JP" altLang="en-US" smtClean="0"/>
              <a:t>12</a:t>
            </a:fld>
            <a:endParaRPr kumimoji="1" lang="ja-JP" altLang="en-US"/>
          </a:p>
        </p:txBody>
      </p:sp>
    </p:spTree>
    <p:extLst>
      <p:ext uri="{BB962C8B-B14F-4D97-AF65-F5344CB8AC3E}">
        <p14:creationId xmlns:p14="http://schemas.microsoft.com/office/powerpoint/2010/main" val="38535514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6EB20F1C-AA35-4716-B362-5260BA9E6B69}" type="slidenum">
              <a:rPr kumimoji="1" lang="ja-JP" altLang="en-US" smtClean="0"/>
              <a:t>15</a:t>
            </a:fld>
            <a:endParaRPr kumimoji="1" lang="ja-JP" altLang="en-US"/>
          </a:p>
        </p:txBody>
      </p:sp>
    </p:spTree>
    <p:extLst>
      <p:ext uri="{BB962C8B-B14F-4D97-AF65-F5344CB8AC3E}">
        <p14:creationId xmlns:p14="http://schemas.microsoft.com/office/powerpoint/2010/main" val="34698715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6EB20F1C-AA35-4716-B362-5260BA9E6B69}" type="slidenum">
              <a:rPr kumimoji="1" lang="ja-JP" altLang="en-US" smtClean="0"/>
              <a:t>17</a:t>
            </a:fld>
            <a:endParaRPr kumimoji="1" lang="ja-JP" altLang="en-US"/>
          </a:p>
        </p:txBody>
      </p:sp>
    </p:spTree>
    <p:extLst>
      <p:ext uri="{BB962C8B-B14F-4D97-AF65-F5344CB8AC3E}">
        <p14:creationId xmlns:p14="http://schemas.microsoft.com/office/powerpoint/2010/main" val="7302303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894B8B-4230-031C-0AE8-088E536B57D5}"/>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22E83FC1-61D6-A265-9786-4D0215DF4667}"/>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437C3ED8-B5A2-3004-EF0D-7C0B89660342}"/>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DB05B34F-3808-4C68-6E49-50E5AF64813D}"/>
              </a:ext>
            </a:extLst>
          </p:cNvPr>
          <p:cNvSpPr>
            <a:spLocks noGrp="1"/>
          </p:cNvSpPr>
          <p:nvPr>
            <p:ph type="sldNum" sz="quarter" idx="5"/>
          </p:nvPr>
        </p:nvSpPr>
        <p:spPr/>
        <p:txBody>
          <a:bodyPr/>
          <a:lstStyle/>
          <a:p>
            <a:fld id="{6EB20F1C-AA35-4716-B362-5260BA9E6B69}" type="slidenum">
              <a:rPr kumimoji="1" lang="ja-JP" altLang="en-US" smtClean="0"/>
              <a:t>22</a:t>
            </a:fld>
            <a:endParaRPr kumimoji="1" lang="ja-JP" altLang="en-US"/>
          </a:p>
        </p:txBody>
      </p:sp>
    </p:spTree>
    <p:extLst>
      <p:ext uri="{BB962C8B-B14F-4D97-AF65-F5344CB8AC3E}">
        <p14:creationId xmlns:p14="http://schemas.microsoft.com/office/powerpoint/2010/main" val="33781119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6EB20F1C-AA35-4716-B362-5260BA9E6B69}" type="slidenum">
              <a:rPr kumimoji="1" lang="ja-JP" altLang="en-US" smtClean="0"/>
              <a:t>24</a:t>
            </a:fld>
            <a:endParaRPr kumimoji="1" lang="ja-JP" altLang="en-US"/>
          </a:p>
        </p:txBody>
      </p:sp>
    </p:spTree>
    <p:extLst>
      <p:ext uri="{BB962C8B-B14F-4D97-AF65-F5344CB8AC3E}">
        <p14:creationId xmlns:p14="http://schemas.microsoft.com/office/powerpoint/2010/main" val="195762580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タイトル スライド">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548358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タイトルとコンテンツ">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9802490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セクション見出し">
    <p:bg>
      <p:bgPr>
        <a:blipFill dpi="0" rotWithShape="1">
          <a:blip r:embed="rId2">
            <a:alphaModFix amt="42000"/>
            <a:lum/>
          </a:blip>
          <a:srcRect/>
          <a:stretch>
            <a:fillRect/>
          </a:stretch>
        </a:blipFill>
        <a:effectLst/>
      </p:bgPr>
    </p:bg>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54D4575-730A-D8CE-00AC-642C4A0B0B12}"/>
              </a:ext>
            </a:extLst>
          </p:cNvPr>
          <p:cNvSpPr>
            <a:spLocks noGrp="1"/>
          </p:cNvSpPr>
          <p:nvPr>
            <p:ph type="title"/>
          </p:nvPr>
        </p:nvSpPr>
        <p:spPr>
          <a:xfrm>
            <a:off x="616122" y="451487"/>
            <a:ext cx="8826052" cy="391261"/>
          </a:xfrm>
        </p:spPr>
        <p:txBody>
          <a:bodyPr wrap="square" anchor="b">
            <a:spAutoFit/>
          </a:bodyPr>
          <a:lstStyle>
            <a:lvl1pPr>
              <a:defRPr sz="2100" b="1" spc="100" baseline="0">
                <a:solidFill>
                  <a:srgbClr val="FF6A29"/>
                </a:solidFill>
                <a:latin typeface="+mn-ea"/>
                <a:ea typeface="+mn-ea"/>
              </a:defRPr>
            </a:lvl1pPr>
          </a:lstStyle>
          <a:p>
            <a:r>
              <a:rPr kumimoji="1" lang="ja-JP" altLang="en-US"/>
              <a:t>マスター タイトルの書式設定</a:t>
            </a:r>
          </a:p>
        </p:txBody>
      </p:sp>
    </p:spTree>
    <p:extLst>
      <p:ext uri="{BB962C8B-B14F-4D97-AF65-F5344CB8AC3E}">
        <p14:creationId xmlns:p14="http://schemas.microsoft.com/office/powerpoint/2010/main" val="72099156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guide id="3" pos="335" userDrawn="1">
          <p15:clr>
            <a:srgbClr val="FBAE40"/>
          </p15:clr>
        </p15:guide>
        <p15:guide id="4" pos="7332" userDrawn="1">
          <p15:clr>
            <a:srgbClr val="FBAE40"/>
          </p15:clr>
        </p15:guide>
        <p15:guide id="5" orient="horz" pos="817" userDrawn="1">
          <p15:clr>
            <a:srgbClr val="FBAE40"/>
          </p15:clr>
        </p15:guide>
        <p15:guide id="6" orient="horz" pos="397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セクション見出し">
    <p:bg>
      <p:bgPr>
        <a:blipFill dpi="0" rotWithShape="1">
          <a:blip r:embed="rId2">
            <a:alphaModFix amt="42000"/>
            <a:lum/>
          </a:blip>
          <a:srcRect/>
          <a:stretch>
            <a:fillRect/>
          </a:stretch>
        </a:blipFill>
        <a:effectLst/>
      </p:bgPr>
    </p:bg>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54D4575-730A-D8CE-00AC-642C4A0B0B12}"/>
              </a:ext>
            </a:extLst>
          </p:cNvPr>
          <p:cNvSpPr>
            <a:spLocks noGrp="1"/>
          </p:cNvSpPr>
          <p:nvPr>
            <p:ph type="title"/>
          </p:nvPr>
        </p:nvSpPr>
        <p:spPr>
          <a:xfrm>
            <a:off x="616122" y="451487"/>
            <a:ext cx="8826052" cy="391261"/>
          </a:xfrm>
        </p:spPr>
        <p:txBody>
          <a:bodyPr wrap="square" anchor="b">
            <a:spAutoFit/>
          </a:bodyPr>
          <a:lstStyle>
            <a:lvl1pPr>
              <a:defRPr sz="2100" b="1">
                <a:solidFill>
                  <a:srgbClr val="FF6A29"/>
                </a:solidFill>
                <a:latin typeface="+mn-ea"/>
                <a:ea typeface="+mn-ea"/>
              </a:defRPr>
            </a:lvl1pPr>
          </a:lstStyle>
          <a:p>
            <a:r>
              <a:rPr kumimoji="1" lang="ja-JP" altLang="en-US"/>
              <a:t>マスター タイトルの書式設定</a:t>
            </a:r>
          </a:p>
        </p:txBody>
      </p:sp>
    </p:spTree>
    <p:extLst>
      <p:ext uri="{BB962C8B-B14F-4D97-AF65-F5344CB8AC3E}">
        <p14:creationId xmlns:p14="http://schemas.microsoft.com/office/powerpoint/2010/main" val="190838883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guide id="3" pos="335" userDrawn="1">
          <p15:clr>
            <a:srgbClr val="FBAE40"/>
          </p15:clr>
        </p15:guide>
        <p15:guide id="4" pos="7332" userDrawn="1">
          <p15:clr>
            <a:srgbClr val="FBAE40"/>
          </p15:clr>
        </p15:guide>
        <p15:guide id="5" orient="horz" pos="817" userDrawn="1">
          <p15:clr>
            <a:srgbClr val="FBAE40"/>
          </p15:clr>
        </p15:guide>
        <p15:guide id="6" orient="horz" pos="397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セクション見出し">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54D4575-730A-D8CE-00AC-642C4A0B0B12}"/>
              </a:ext>
            </a:extLst>
          </p:cNvPr>
          <p:cNvSpPr>
            <a:spLocks noGrp="1"/>
          </p:cNvSpPr>
          <p:nvPr>
            <p:ph type="title"/>
          </p:nvPr>
        </p:nvSpPr>
        <p:spPr>
          <a:xfrm>
            <a:off x="616122" y="451487"/>
            <a:ext cx="8826052" cy="391261"/>
          </a:xfrm>
        </p:spPr>
        <p:txBody>
          <a:bodyPr wrap="square" anchor="b">
            <a:spAutoFit/>
          </a:bodyPr>
          <a:lstStyle>
            <a:lvl1pPr>
              <a:defRPr sz="2100" b="1">
                <a:solidFill>
                  <a:srgbClr val="FF6A29"/>
                </a:solidFill>
                <a:latin typeface="+mn-ea"/>
                <a:ea typeface="+mn-ea"/>
              </a:defRPr>
            </a:lvl1pPr>
          </a:lstStyle>
          <a:p>
            <a:r>
              <a:rPr kumimoji="1" lang="ja-JP" altLang="en-US"/>
              <a:t>マスター タイトルの書式設定</a:t>
            </a:r>
          </a:p>
        </p:txBody>
      </p:sp>
      <p:sp>
        <p:nvSpPr>
          <p:cNvPr id="3" name="スライド番号プレースホルダー 5">
            <a:extLst>
              <a:ext uri="{FF2B5EF4-FFF2-40B4-BE49-F238E27FC236}">
                <a16:creationId xmlns:a16="http://schemas.microsoft.com/office/drawing/2014/main" id="{39B104A1-9889-FAA1-0599-2676460AD57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336B528-F940-46AA-A4AB-D4751FB27E02}" type="slidenum">
              <a:rPr kumimoji="1" lang="ja-JP" altLang="en-US" smtClean="0"/>
              <a:t>‹#›</a:t>
            </a:fld>
            <a:endParaRPr kumimoji="1" lang="ja-JP" altLang="en-US"/>
          </a:p>
        </p:txBody>
      </p:sp>
    </p:spTree>
    <p:extLst>
      <p:ext uri="{BB962C8B-B14F-4D97-AF65-F5344CB8AC3E}">
        <p14:creationId xmlns:p14="http://schemas.microsoft.com/office/powerpoint/2010/main" val="2066983557"/>
      </p:ext>
    </p:extLst>
  </p:cSld>
  <p:clrMapOvr>
    <a:masterClrMapping/>
  </p:clrMapOvr>
  <p:extLst>
    <p:ext uri="{DCECCB84-F9BA-43D5-87BE-67443E8EF086}">
      <p15:sldGuideLst xmlns:p15="http://schemas.microsoft.com/office/powerpoint/2012/main">
        <p15:guide id="1" orient="horz" pos="2137" userDrawn="1">
          <p15:clr>
            <a:srgbClr val="FBAE40"/>
          </p15:clr>
        </p15:guide>
        <p15:guide id="2" pos="3840" userDrawn="1">
          <p15:clr>
            <a:srgbClr val="FBAE40"/>
          </p15:clr>
        </p15:guide>
        <p15:guide id="3" pos="335" userDrawn="1">
          <p15:clr>
            <a:srgbClr val="FBAE40"/>
          </p15:clr>
        </p15:guide>
        <p15:guide id="4" pos="7332" userDrawn="1">
          <p15:clr>
            <a:srgbClr val="FBAE40"/>
          </p15:clr>
        </p15:guide>
        <p15:guide id="5" orient="horz" pos="817" userDrawn="1">
          <p15:clr>
            <a:srgbClr val="FBAE40"/>
          </p15:clr>
        </p15:guide>
        <p15:guide id="6" orient="horz" pos="3970"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55959332-548B-9D7D-4A74-B6137379127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197EACFF-1F38-5803-8098-11C8A8EC400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A1CD0A74-EFAC-12F7-2A38-84A9E9A8909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kumimoji="1" lang="ja-JP" altLang="en-US"/>
          </a:p>
        </p:txBody>
      </p:sp>
      <p:sp>
        <p:nvSpPr>
          <p:cNvPr id="5" name="フッター プレースホルダー 4">
            <a:extLst>
              <a:ext uri="{FF2B5EF4-FFF2-40B4-BE49-F238E27FC236}">
                <a16:creationId xmlns:a16="http://schemas.microsoft.com/office/drawing/2014/main" id="{F8ADB7DE-DDDE-7726-5C4F-D8E23376290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a:extLst>
              <a:ext uri="{FF2B5EF4-FFF2-40B4-BE49-F238E27FC236}">
                <a16:creationId xmlns:a16="http://schemas.microsoft.com/office/drawing/2014/main" id="{A39386F0-A864-39CF-A739-0531F1E961C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336B528-F940-46AA-A4AB-D4751FB27E02}" type="slidenum">
              <a:rPr kumimoji="1" lang="ja-JP" altLang="en-US" smtClean="0"/>
              <a:t>‹#›</a:t>
            </a:fld>
            <a:endParaRPr kumimoji="1" lang="ja-JP" altLang="en-US"/>
          </a:p>
        </p:txBody>
      </p:sp>
    </p:spTree>
    <p:extLst>
      <p:ext uri="{BB962C8B-B14F-4D97-AF65-F5344CB8AC3E}">
        <p14:creationId xmlns:p14="http://schemas.microsoft.com/office/powerpoint/2010/main" val="27146262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0" r:id="rId4"/>
    <p:sldLayoutId id="2147483661" r:id="rId5"/>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3.xml"/><Relationship Id="rId1" Type="http://schemas.openxmlformats.org/officeDocument/2006/relationships/slideLayout" Target="../slideLayouts/slideLayout5.xml"/><Relationship Id="rId5" Type="http://schemas.openxmlformats.org/officeDocument/2006/relationships/slide" Target="slide87.xml"/><Relationship Id="rId4" Type="http://schemas.openxmlformats.org/officeDocument/2006/relationships/slide" Target="slide30.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8" Type="http://schemas.openxmlformats.org/officeDocument/2006/relationships/slide" Target="slide57.xml"/><Relationship Id="rId13" Type="http://schemas.openxmlformats.org/officeDocument/2006/relationships/slide" Target="slide72.xml"/><Relationship Id="rId3" Type="http://schemas.openxmlformats.org/officeDocument/2006/relationships/slide" Target="slide42.xml"/><Relationship Id="rId7" Type="http://schemas.openxmlformats.org/officeDocument/2006/relationships/slide" Target="slide54.xml"/><Relationship Id="rId12" Type="http://schemas.openxmlformats.org/officeDocument/2006/relationships/slide" Target="slide69.xml"/><Relationship Id="rId17" Type="http://schemas.openxmlformats.org/officeDocument/2006/relationships/slide" Target="slide84.xml"/><Relationship Id="rId2" Type="http://schemas.openxmlformats.org/officeDocument/2006/relationships/notesSlide" Target="../notesSlides/notesSlide16.xml"/><Relationship Id="rId16" Type="http://schemas.openxmlformats.org/officeDocument/2006/relationships/slide" Target="slide81.xml"/><Relationship Id="rId1" Type="http://schemas.openxmlformats.org/officeDocument/2006/relationships/slideLayout" Target="../slideLayouts/slideLayout5.xml"/><Relationship Id="rId6" Type="http://schemas.openxmlformats.org/officeDocument/2006/relationships/slide" Target="slide51.xml"/><Relationship Id="rId11" Type="http://schemas.openxmlformats.org/officeDocument/2006/relationships/slide" Target="slide66.xml"/><Relationship Id="rId5" Type="http://schemas.openxmlformats.org/officeDocument/2006/relationships/slide" Target="slide48.xml"/><Relationship Id="rId15" Type="http://schemas.openxmlformats.org/officeDocument/2006/relationships/slide" Target="slide78.xml"/><Relationship Id="rId10" Type="http://schemas.openxmlformats.org/officeDocument/2006/relationships/slide" Target="slide63.xml"/><Relationship Id="rId4" Type="http://schemas.openxmlformats.org/officeDocument/2006/relationships/slide" Target="slide45.xml"/><Relationship Id="rId9" Type="http://schemas.openxmlformats.org/officeDocument/2006/relationships/slide" Target="slide60.xml"/><Relationship Id="rId14" Type="http://schemas.openxmlformats.org/officeDocument/2006/relationships/slide" Target="slide7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6624A2-6119-6525-51B7-977EA693C086}"/>
            </a:ext>
          </a:extLst>
        </p:cNvPr>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4CBCCB27-5E16-0A15-1121-A7DB98A4CA0D}"/>
              </a:ext>
            </a:extLst>
          </p:cNvPr>
          <p:cNvSpPr txBox="1"/>
          <p:nvPr/>
        </p:nvSpPr>
        <p:spPr>
          <a:xfrm>
            <a:off x="1919229" y="2324094"/>
            <a:ext cx="8353569" cy="2982035"/>
          </a:xfrm>
          <a:prstGeom prst="rect">
            <a:avLst/>
          </a:prstGeom>
          <a:noFill/>
        </p:spPr>
        <p:txBody>
          <a:bodyPr wrap="none" rtlCol="0">
            <a:spAutoFit/>
          </a:bodyPr>
          <a:lstStyle/>
          <a:p>
            <a:pPr algn="ctr">
              <a:lnSpc>
                <a:spcPct val="140000"/>
              </a:lnSpc>
            </a:pPr>
            <a:r>
              <a:rPr lang="ja-JP" altLang="en-US" sz="4600" b="1" spc="300">
                <a:solidFill>
                  <a:srgbClr val="E5541A"/>
                </a:solidFill>
                <a:latin typeface="Zen Maru Gothic" pitchFamily="2" charset="-128"/>
                <a:ea typeface="Zen Maru Gothic" pitchFamily="2" charset="-128"/>
              </a:rPr>
              <a:t>こども性暴力防止法に関する</a:t>
            </a:r>
            <a:endParaRPr lang="en-US" altLang="ja-JP" sz="4600" b="1" spc="300">
              <a:solidFill>
                <a:srgbClr val="E5541A"/>
              </a:solidFill>
              <a:latin typeface="Zen Maru Gothic" pitchFamily="2" charset="-128"/>
              <a:ea typeface="Zen Maru Gothic" pitchFamily="2" charset="-128"/>
            </a:endParaRPr>
          </a:p>
          <a:p>
            <a:pPr algn="ctr">
              <a:lnSpc>
                <a:spcPct val="140000"/>
              </a:lnSpc>
            </a:pPr>
            <a:r>
              <a:rPr lang="ja-JP" altLang="en-US" sz="4600" b="1" spc="300">
                <a:solidFill>
                  <a:srgbClr val="E5541A"/>
                </a:solidFill>
                <a:latin typeface="Zen Maru Gothic" pitchFamily="2" charset="-128"/>
                <a:ea typeface="Zen Maru Gothic" pitchFamily="2" charset="-128"/>
              </a:rPr>
              <a:t>演習資料</a:t>
            </a:r>
            <a:endParaRPr lang="en-US" altLang="ja-JP" sz="4600" b="1" spc="300">
              <a:solidFill>
                <a:srgbClr val="E5541A"/>
              </a:solidFill>
              <a:latin typeface="Zen Maru Gothic" pitchFamily="2" charset="-128"/>
              <a:ea typeface="Zen Maru Gothic" pitchFamily="2" charset="-128"/>
            </a:endParaRPr>
          </a:p>
          <a:p>
            <a:pPr algn="ctr">
              <a:lnSpc>
                <a:spcPct val="140000"/>
              </a:lnSpc>
            </a:pPr>
            <a:r>
              <a:rPr lang="ja-JP" altLang="en-US" sz="4600" b="1" spc="300">
                <a:solidFill>
                  <a:srgbClr val="E5541A"/>
                </a:solidFill>
                <a:latin typeface="Zen Maru Gothic" pitchFamily="2" charset="-128"/>
                <a:ea typeface="Zen Maru Gothic" pitchFamily="2" charset="-128"/>
              </a:rPr>
              <a:t>従事者向け</a:t>
            </a:r>
            <a:endParaRPr lang="en-US" altLang="ja-JP" sz="4600" b="1" spc="300">
              <a:solidFill>
                <a:srgbClr val="E5541A"/>
              </a:solidFill>
              <a:latin typeface="Zen Maru Gothic" pitchFamily="2" charset="-128"/>
              <a:ea typeface="Zen Maru Gothic" pitchFamily="2" charset="-128"/>
            </a:endParaRPr>
          </a:p>
        </p:txBody>
      </p:sp>
      <p:cxnSp>
        <p:nvCxnSpPr>
          <p:cNvPr id="3" name="直線コネクタ 2">
            <a:extLst>
              <a:ext uri="{FF2B5EF4-FFF2-40B4-BE49-F238E27FC236}">
                <a16:creationId xmlns:a16="http://schemas.microsoft.com/office/drawing/2014/main" id="{ED7B396B-FFA6-ABC1-CA04-97B0E526DEB3}"/>
              </a:ext>
            </a:extLst>
          </p:cNvPr>
          <p:cNvCxnSpPr>
            <a:cxnSpLocks/>
          </p:cNvCxnSpPr>
          <p:nvPr/>
        </p:nvCxnSpPr>
        <p:spPr>
          <a:xfrm>
            <a:off x="2055681" y="3270244"/>
            <a:ext cx="8043970" cy="0"/>
          </a:xfrm>
          <a:prstGeom prst="line">
            <a:avLst/>
          </a:prstGeom>
          <a:ln w="41275" cap="rnd">
            <a:solidFill>
              <a:srgbClr val="E5541A"/>
            </a:solidFill>
          </a:ln>
        </p:spPr>
        <p:style>
          <a:lnRef idx="1">
            <a:schemeClr val="accent1"/>
          </a:lnRef>
          <a:fillRef idx="0">
            <a:schemeClr val="accent1"/>
          </a:fillRef>
          <a:effectRef idx="0">
            <a:schemeClr val="accent1"/>
          </a:effectRef>
          <a:fontRef idx="minor">
            <a:schemeClr val="tx1"/>
          </a:fontRef>
        </p:style>
      </p:cxnSp>
      <p:cxnSp>
        <p:nvCxnSpPr>
          <p:cNvPr id="4" name="直線コネクタ 3">
            <a:extLst>
              <a:ext uri="{FF2B5EF4-FFF2-40B4-BE49-F238E27FC236}">
                <a16:creationId xmlns:a16="http://schemas.microsoft.com/office/drawing/2014/main" id="{7960CDA3-A040-2115-E27F-B224220C8BD6}"/>
              </a:ext>
            </a:extLst>
          </p:cNvPr>
          <p:cNvCxnSpPr>
            <a:cxnSpLocks/>
          </p:cNvCxnSpPr>
          <p:nvPr/>
        </p:nvCxnSpPr>
        <p:spPr>
          <a:xfrm>
            <a:off x="4867633" y="4254494"/>
            <a:ext cx="2427019" cy="0"/>
          </a:xfrm>
          <a:prstGeom prst="line">
            <a:avLst/>
          </a:prstGeom>
          <a:ln w="41275" cap="rnd">
            <a:solidFill>
              <a:srgbClr val="E5541A"/>
            </a:solidFill>
          </a:ln>
        </p:spPr>
        <p:style>
          <a:lnRef idx="1">
            <a:schemeClr val="accent1"/>
          </a:lnRef>
          <a:fillRef idx="0">
            <a:schemeClr val="accent1"/>
          </a:fillRef>
          <a:effectRef idx="0">
            <a:schemeClr val="accent1"/>
          </a:effectRef>
          <a:fontRef idx="minor">
            <a:schemeClr val="tx1"/>
          </a:fontRef>
        </p:style>
      </p:cxnSp>
      <p:cxnSp>
        <p:nvCxnSpPr>
          <p:cNvPr id="5" name="直線コネクタ 4">
            <a:extLst>
              <a:ext uri="{FF2B5EF4-FFF2-40B4-BE49-F238E27FC236}">
                <a16:creationId xmlns:a16="http://schemas.microsoft.com/office/drawing/2014/main" id="{F0FC51AF-7235-AC8B-F81E-6AA06D0606AD}"/>
              </a:ext>
            </a:extLst>
          </p:cNvPr>
          <p:cNvCxnSpPr>
            <a:cxnSpLocks/>
          </p:cNvCxnSpPr>
          <p:nvPr/>
        </p:nvCxnSpPr>
        <p:spPr>
          <a:xfrm>
            <a:off x="4565125" y="5234969"/>
            <a:ext cx="3038833" cy="0"/>
          </a:xfrm>
          <a:prstGeom prst="line">
            <a:avLst/>
          </a:prstGeom>
          <a:ln w="41275" cap="rnd">
            <a:solidFill>
              <a:srgbClr val="E5541A"/>
            </a:solidFill>
          </a:ln>
        </p:spPr>
        <p:style>
          <a:lnRef idx="1">
            <a:schemeClr val="accent1"/>
          </a:lnRef>
          <a:fillRef idx="0">
            <a:schemeClr val="accent1"/>
          </a:fillRef>
          <a:effectRef idx="0">
            <a:schemeClr val="accent1"/>
          </a:effectRef>
          <a:fontRef idx="minor">
            <a:schemeClr val="tx1"/>
          </a:fontRef>
        </p:style>
      </p:cxnSp>
      <p:sp>
        <p:nvSpPr>
          <p:cNvPr id="24" name="楕円 23">
            <a:extLst>
              <a:ext uri="{FF2B5EF4-FFF2-40B4-BE49-F238E27FC236}">
                <a16:creationId xmlns:a16="http://schemas.microsoft.com/office/drawing/2014/main" id="{9F4E06DF-7CD9-40DF-FD80-6690FFF3392B}"/>
              </a:ext>
            </a:extLst>
          </p:cNvPr>
          <p:cNvSpPr/>
          <p:nvPr/>
        </p:nvSpPr>
        <p:spPr>
          <a:xfrm>
            <a:off x="552451" y="508477"/>
            <a:ext cx="1133273" cy="1133273"/>
          </a:xfrm>
          <a:prstGeom prst="ellipse">
            <a:avLst/>
          </a:prstGeom>
          <a:solidFill>
            <a:srgbClr val="FFF5BD"/>
          </a:solidFill>
          <a:ln w="9525" cap="flat">
            <a:noFill/>
            <a:prstDash val="solid"/>
            <a:miter/>
          </a:ln>
        </p:spPr>
        <p:txBody>
          <a:bodyPr/>
          <a:lstStyle/>
          <a:p>
            <a:endParaRPr lang="ja-JP" altLang="en-US"/>
          </a:p>
        </p:txBody>
      </p:sp>
      <p:pic>
        <p:nvPicPr>
          <p:cNvPr id="15" name="図 14">
            <a:extLst>
              <a:ext uri="{FF2B5EF4-FFF2-40B4-BE49-F238E27FC236}">
                <a16:creationId xmlns:a16="http://schemas.microsoft.com/office/drawing/2014/main" id="{B2840198-808C-A887-855F-CDD3DB9034F4}"/>
              </a:ext>
            </a:extLst>
          </p:cNvPr>
          <p:cNvPicPr>
            <a:picLocks noChangeAspect="1"/>
          </p:cNvPicPr>
          <p:nvPr/>
        </p:nvPicPr>
        <p:blipFill>
          <a:blip r:embed="rId2"/>
          <a:srcRect l="1547" t="9718" r="2108" b="13506"/>
          <a:stretch>
            <a:fillRect/>
          </a:stretch>
        </p:blipFill>
        <p:spPr>
          <a:xfrm>
            <a:off x="9485596" y="5117642"/>
            <a:ext cx="2198451" cy="1338327"/>
          </a:xfrm>
          <a:prstGeom prst="rect">
            <a:avLst/>
          </a:prstGeom>
        </p:spPr>
      </p:pic>
    </p:spTree>
    <p:extLst>
      <p:ext uri="{BB962C8B-B14F-4D97-AF65-F5344CB8AC3E}">
        <p14:creationId xmlns:p14="http://schemas.microsoft.com/office/powerpoint/2010/main" val="5833221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898344-4615-0F7A-E3AB-ECC9F66823EC}"/>
            </a:ext>
          </a:extLst>
        </p:cNvPr>
        <p:cNvGrpSpPr/>
        <p:nvPr/>
      </p:nvGrpSpPr>
      <p:grpSpPr>
        <a:xfrm>
          <a:off x="0" y="0"/>
          <a:ext cx="0" cy="0"/>
          <a:chOff x="0" y="0"/>
          <a:chExt cx="0" cy="0"/>
        </a:xfrm>
      </p:grpSpPr>
      <p:sp>
        <p:nvSpPr>
          <p:cNvPr id="3" name="四角形: 角を丸くする 2">
            <a:extLst>
              <a:ext uri="{FF2B5EF4-FFF2-40B4-BE49-F238E27FC236}">
                <a16:creationId xmlns:a16="http://schemas.microsoft.com/office/drawing/2014/main" id="{4B05E625-1571-84D2-D31C-6B122AFB564C}"/>
              </a:ext>
            </a:extLst>
          </p:cNvPr>
          <p:cNvSpPr/>
          <p:nvPr/>
        </p:nvSpPr>
        <p:spPr>
          <a:xfrm>
            <a:off x="592773" y="1377131"/>
            <a:ext cx="11107737" cy="5161940"/>
          </a:xfrm>
          <a:prstGeom prst="roundRect">
            <a:avLst>
              <a:gd name="adj" fmla="val 4218"/>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四角形: 角を丸くする 25">
            <a:extLst>
              <a:ext uri="{FF2B5EF4-FFF2-40B4-BE49-F238E27FC236}">
                <a16:creationId xmlns:a16="http://schemas.microsoft.com/office/drawing/2014/main" id="{83E964DF-C275-D1F1-D0F5-2424C8648B3F}"/>
              </a:ext>
            </a:extLst>
          </p:cNvPr>
          <p:cNvSpPr/>
          <p:nvPr/>
        </p:nvSpPr>
        <p:spPr>
          <a:xfrm>
            <a:off x="925670" y="2363925"/>
            <a:ext cx="10557669" cy="3841296"/>
          </a:xfrm>
          <a:prstGeom prst="roundRect">
            <a:avLst>
              <a:gd name="adj" fmla="val 7971"/>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テキスト ボックス 3">
            <a:extLst>
              <a:ext uri="{FF2B5EF4-FFF2-40B4-BE49-F238E27FC236}">
                <a16:creationId xmlns:a16="http://schemas.microsoft.com/office/drawing/2014/main" id="{C1A0523B-5B59-FFB1-31FB-72667F8577B2}"/>
              </a:ext>
            </a:extLst>
          </p:cNvPr>
          <p:cNvSpPr txBox="1"/>
          <p:nvPr/>
        </p:nvSpPr>
        <p:spPr>
          <a:xfrm>
            <a:off x="792162" y="1416069"/>
            <a:ext cx="5507918" cy="646331"/>
          </a:xfrm>
          <a:prstGeom prst="rect">
            <a:avLst/>
          </a:prstGeom>
          <a:noFill/>
        </p:spPr>
        <p:txBody>
          <a:bodyPr wrap="none" rtlCol="0">
            <a:spAutoFit/>
          </a:bodyPr>
          <a:lstStyle/>
          <a:p>
            <a:r>
              <a:rPr kumimoji="1" lang="ja-JP" altLang="en-US" spc="50">
                <a:latin typeface="BIZ UDPゴシック" panose="020B0400000000000000" pitchFamily="50" charset="-128"/>
                <a:ea typeface="BIZ UDPゴシック" panose="020B0400000000000000" pitchFamily="50" charset="-128"/>
              </a:rPr>
              <a:t>設問</a:t>
            </a:r>
            <a:r>
              <a:rPr lang="en-US" altLang="ja-JP" spc="50">
                <a:latin typeface="BIZ UDPゴシック" panose="020B0400000000000000" pitchFamily="50" charset="-128"/>
                <a:ea typeface="BIZ UDPゴシック" panose="020B0400000000000000" pitchFamily="50" charset="-128"/>
              </a:rPr>
              <a:t>2</a:t>
            </a:r>
            <a:br>
              <a:rPr lang="en-US" altLang="ja-JP" spc="50">
                <a:latin typeface="BIZ UDPゴシック" panose="020B0400000000000000" pitchFamily="50" charset="-128"/>
                <a:ea typeface="BIZ UDPゴシック" panose="020B0400000000000000" pitchFamily="50" charset="-128"/>
              </a:rPr>
            </a:br>
            <a:r>
              <a:rPr lang="ja-JP" altLang="en-US" spc="50">
                <a:latin typeface="BIZ UDPゴシック" panose="020B0400000000000000" pitchFamily="50" charset="-128"/>
                <a:ea typeface="BIZ UDPゴシック" panose="020B0400000000000000" pitchFamily="50" charset="-128"/>
              </a:rPr>
              <a:t>　　</a:t>
            </a:r>
            <a:r>
              <a:rPr lang="ja-JP" altLang="en-US" spc="180">
                <a:latin typeface="BIZ UDPゴシック" panose="020B0400000000000000" pitchFamily="50" charset="-128"/>
                <a:ea typeface="BIZ UDPゴシック" panose="020B0400000000000000" pitchFamily="50" charset="-128"/>
              </a:rPr>
              <a:t>「こどもも喜んでいる・嫌がっていなかった。」</a:t>
            </a:r>
          </a:p>
        </p:txBody>
      </p:sp>
      <p:sp>
        <p:nvSpPr>
          <p:cNvPr id="9" name="四角形: 角を丸くする 8">
            <a:extLst>
              <a:ext uri="{FF2B5EF4-FFF2-40B4-BE49-F238E27FC236}">
                <a16:creationId xmlns:a16="http://schemas.microsoft.com/office/drawing/2014/main" id="{56F1BD8D-BF4E-A3BD-0E03-DBE12386CD87}"/>
              </a:ext>
            </a:extLst>
          </p:cNvPr>
          <p:cNvSpPr/>
          <p:nvPr/>
        </p:nvSpPr>
        <p:spPr>
          <a:xfrm>
            <a:off x="540000" y="396000"/>
            <a:ext cx="2880000" cy="442800"/>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タイトル 1">
            <a:extLst>
              <a:ext uri="{FF2B5EF4-FFF2-40B4-BE49-F238E27FC236}">
                <a16:creationId xmlns:a16="http://schemas.microsoft.com/office/drawing/2014/main" id="{36FCEEC4-5023-A6FF-76EA-2FA59119EA3D}"/>
              </a:ext>
            </a:extLst>
          </p:cNvPr>
          <p:cNvSpPr>
            <a:spLocks noGrp="1"/>
          </p:cNvSpPr>
          <p:nvPr>
            <p:ph type="title"/>
          </p:nvPr>
        </p:nvSpPr>
        <p:spPr>
          <a:xfrm>
            <a:off x="1247775" y="420409"/>
            <a:ext cx="1440000" cy="389216"/>
          </a:xfrm>
        </p:spPr>
        <p:txBody>
          <a:bodyPr anchor="ctr"/>
          <a:lstStyle/>
          <a:p>
            <a:pPr algn="dist"/>
            <a:r>
              <a:rPr lang="ja-JP" altLang="en-US">
                <a:latin typeface="BIZ UDPゴシック" panose="020B0400000000000000" pitchFamily="50" charset="-128"/>
                <a:ea typeface="BIZ UDPゴシック" panose="020B0400000000000000" pitchFamily="50" charset="-128"/>
              </a:rPr>
              <a:t>設問</a:t>
            </a:r>
            <a:r>
              <a:rPr lang="en-US" altLang="ja-JP">
                <a:latin typeface="BIZ UDPゴシック" panose="020B0400000000000000" pitchFamily="50" charset="-128"/>
                <a:ea typeface="BIZ UDPゴシック" panose="020B0400000000000000" pitchFamily="50" charset="-128"/>
              </a:rPr>
              <a:t>2</a:t>
            </a:r>
            <a:endParaRPr lang="ja-JP" altLang="en-US">
              <a:latin typeface="BIZ UDPゴシック" panose="020B0400000000000000" pitchFamily="50" charset="-128"/>
              <a:ea typeface="BIZ UDPゴシック" panose="020B0400000000000000" pitchFamily="50" charset="-128"/>
            </a:endParaRPr>
          </a:p>
        </p:txBody>
      </p:sp>
      <p:sp>
        <p:nvSpPr>
          <p:cNvPr id="13" name="テキスト ボックス 12">
            <a:extLst>
              <a:ext uri="{FF2B5EF4-FFF2-40B4-BE49-F238E27FC236}">
                <a16:creationId xmlns:a16="http://schemas.microsoft.com/office/drawing/2014/main" id="{CAA1E2C6-B8A9-945A-EE79-CE4FDBD12C6E}"/>
              </a:ext>
            </a:extLst>
          </p:cNvPr>
          <p:cNvSpPr txBox="1"/>
          <p:nvPr/>
        </p:nvSpPr>
        <p:spPr>
          <a:xfrm>
            <a:off x="1291243" y="2534182"/>
            <a:ext cx="9717094" cy="3322769"/>
          </a:xfrm>
          <a:prstGeom prst="rect">
            <a:avLst/>
          </a:prstGeom>
          <a:noFill/>
        </p:spPr>
        <p:txBody>
          <a:bodyPr wrap="square" rtlCol="0">
            <a:spAutoFit/>
          </a:bodyPr>
          <a:lstStyle/>
          <a:p>
            <a:pPr marL="285750" indent="-285750">
              <a:lnSpc>
                <a:spcPct val="120000"/>
              </a:lnSpc>
              <a:spcAft>
                <a:spcPts val="1200"/>
              </a:spcAft>
              <a:buClr>
                <a:srgbClr val="FF6A29"/>
              </a:buClr>
              <a:buFont typeface="Wingdings" panose="05000000000000000000" pitchFamily="2" charset="2"/>
              <a:buChar char="l"/>
            </a:pPr>
            <a:r>
              <a:rPr lang="ja-JP" altLang="en-US" sz="1600" spc="100">
                <a:latin typeface="BIZ UDPゴシック" panose="020B0400000000000000" pitchFamily="50" charset="-128"/>
                <a:ea typeface="BIZ UDPゴシック" panose="020B0400000000000000" pitchFamily="50" charset="-128"/>
              </a:rPr>
              <a:t>職員</a:t>
            </a:r>
            <a:r>
              <a:rPr lang="en-US" altLang="ja-JP" sz="1600" spc="100">
                <a:latin typeface="BIZ UDPゴシック" panose="020B0400000000000000" pitchFamily="50" charset="-128"/>
                <a:ea typeface="BIZ UDPゴシック" panose="020B0400000000000000" pitchFamily="50" charset="-128"/>
              </a:rPr>
              <a:t>B</a:t>
            </a:r>
            <a:r>
              <a:rPr lang="ja-JP" altLang="en-US" sz="1600" spc="100">
                <a:latin typeface="BIZ UDPゴシック" panose="020B0400000000000000" pitchFamily="50" charset="-128"/>
                <a:ea typeface="BIZ UDPゴシック" panose="020B0400000000000000" pitchFamily="50" charset="-128"/>
              </a:rPr>
              <a:t>は、スポーツの熱心な指導者で知られており、多くのこどもたちから指導を求められている。</a:t>
            </a:r>
          </a:p>
          <a:p>
            <a:pPr marL="285750" indent="-285750">
              <a:lnSpc>
                <a:spcPct val="120000"/>
              </a:lnSpc>
              <a:spcAft>
                <a:spcPts val="1200"/>
              </a:spcAft>
              <a:buClr>
                <a:srgbClr val="FF6A29"/>
              </a:buClr>
              <a:buFont typeface="Wingdings" panose="05000000000000000000" pitchFamily="2" charset="2"/>
              <a:buChar char="l"/>
            </a:pPr>
            <a:r>
              <a:rPr lang="ja-JP" altLang="en-US" sz="1600" spc="100">
                <a:latin typeface="BIZ UDPゴシック" panose="020B0400000000000000" pitchFamily="50" charset="-128"/>
                <a:ea typeface="BIZ UDPゴシック" panose="020B0400000000000000" pitchFamily="50" charset="-128"/>
              </a:rPr>
              <a:t>一方、職員</a:t>
            </a:r>
            <a:r>
              <a:rPr lang="en-US" altLang="ja-JP" sz="1600" spc="100">
                <a:latin typeface="BIZ UDPゴシック" panose="020B0400000000000000" pitchFamily="50" charset="-128"/>
                <a:ea typeface="BIZ UDPゴシック" panose="020B0400000000000000" pitchFamily="50" charset="-128"/>
              </a:rPr>
              <a:t>B</a:t>
            </a:r>
            <a:r>
              <a:rPr lang="ja-JP" altLang="en-US" sz="1600" spc="100">
                <a:latin typeface="BIZ UDPゴシック" panose="020B0400000000000000" pitchFamily="50" charset="-128"/>
                <a:ea typeface="BIZ UDPゴシック" panose="020B0400000000000000" pitchFamily="50" charset="-128"/>
              </a:rPr>
              <a:t>は、同僚から見ても、特定のこどもに対して、特別扱いをしているように見えることがあった。職員</a:t>
            </a:r>
            <a:r>
              <a:rPr lang="en-US" altLang="ja-JP" sz="1600" spc="100">
                <a:latin typeface="BIZ UDPゴシック" panose="020B0400000000000000" pitchFamily="50" charset="-128"/>
                <a:ea typeface="BIZ UDPゴシック" panose="020B0400000000000000" pitchFamily="50" charset="-128"/>
              </a:rPr>
              <a:t>B</a:t>
            </a:r>
            <a:r>
              <a:rPr lang="ja-JP" altLang="en-US" sz="1600" spc="100">
                <a:latin typeface="BIZ UDPゴシック" panose="020B0400000000000000" pitchFamily="50" charset="-128"/>
                <a:ea typeface="BIZ UDPゴシック" panose="020B0400000000000000" pitchFamily="50" charset="-128"/>
              </a:rPr>
              <a:t>としては、そのこどもに特に素質があり、期待しているから丁寧に指導しているとの認識であり、こどもも熱心に取り組んでいるように見えた。</a:t>
            </a:r>
          </a:p>
          <a:p>
            <a:pPr marL="285750" indent="-285750" algn="dist">
              <a:lnSpc>
                <a:spcPct val="120000"/>
              </a:lnSpc>
              <a:buClr>
                <a:srgbClr val="FF6A29"/>
              </a:buClr>
              <a:buFont typeface="Wingdings" panose="05000000000000000000" pitchFamily="2" charset="2"/>
              <a:buChar char="l"/>
            </a:pPr>
            <a:r>
              <a:rPr lang="ja-JP" altLang="en-US" sz="1600" spc="100">
                <a:latin typeface="BIZ UDPゴシック" panose="020B0400000000000000" pitchFamily="50" charset="-128"/>
                <a:ea typeface="BIZ UDPゴシック" panose="020B0400000000000000" pitchFamily="50" charset="-128"/>
              </a:rPr>
              <a:t>ある日、記録が伸び悩んでいるこどもの相談に一対一で乗る中で、職員</a:t>
            </a:r>
            <a:r>
              <a:rPr lang="en-US" altLang="ja-JP" sz="1600" spc="100">
                <a:latin typeface="BIZ UDPゴシック" panose="020B0400000000000000" pitchFamily="50" charset="-128"/>
                <a:ea typeface="BIZ UDPゴシック" panose="020B0400000000000000" pitchFamily="50" charset="-128"/>
              </a:rPr>
              <a:t>B</a:t>
            </a:r>
            <a:r>
              <a:rPr lang="ja-JP" altLang="en-US" sz="1600" spc="100">
                <a:latin typeface="BIZ UDPゴシック" panose="020B0400000000000000" pitchFamily="50" charset="-128"/>
                <a:ea typeface="BIZ UDPゴシック" panose="020B0400000000000000" pitchFamily="50" charset="-128"/>
              </a:rPr>
              <a:t>はそのこどもがスキン</a:t>
            </a:r>
            <a:endParaRPr lang="en-US" altLang="ja-JP" sz="1600" spc="100">
              <a:latin typeface="BIZ UDPゴシック" panose="020B0400000000000000" pitchFamily="50" charset="-128"/>
              <a:ea typeface="BIZ UDPゴシック" panose="020B0400000000000000" pitchFamily="50" charset="-128"/>
            </a:endParaRPr>
          </a:p>
          <a:p>
            <a:pPr indent="268288">
              <a:lnSpc>
                <a:spcPct val="120000"/>
              </a:lnSpc>
              <a:spcAft>
                <a:spcPts val="1200"/>
              </a:spcAft>
              <a:buClr>
                <a:srgbClr val="FF6A29"/>
              </a:buClr>
            </a:pPr>
            <a:r>
              <a:rPr lang="ja-JP" altLang="en-US" sz="1600" spc="100">
                <a:latin typeface="BIZ UDPゴシック" panose="020B0400000000000000" pitchFamily="50" charset="-128"/>
                <a:ea typeface="BIZ UDPゴシック" panose="020B0400000000000000" pitchFamily="50" charset="-128"/>
              </a:rPr>
              <a:t>シップを求めていると考え、抱きしめた。</a:t>
            </a:r>
          </a:p>
          <a:p>
            <a:pPr marL="285750" indent="-285750">
              <a:lnSpc>
                <a:spcPct val="120000"/>
              </a:lnSpc>
              <a:spcAft>
                <a:spcPts val="1200"/>
              </a:spcAft>
              <a:buClr>
                <a:srgbClr val="FF6A29"/>
              </a:buClr>
              <a:buFont typeface="Wingdings" panose="05000000000000000000" pitchFamily="2" charset="2"/>
              <a:buChar char="l"/>
            </a:pPr>
            <a:r>
              <a:rPr lang="ja-JP" altLang="en-US" sz="1600" spc="100">
                <a:latin typeface="BIZ UDPゴシック" panose="020B0400000000000000" pitchFamily="50" charset="-128"/>
                <a:ea typeface="BIZ UDPゴシック" panose="020B0400000000000000" pitchFamily="50" charset="-128"/>
              </a:rPr>
              <a:t>後日、こどもから同僚に対し、「職員</a:t>
            </a:r>
            <a:r>
              <a:rPr lang="en-US" altLang="ja-JP" sz="1600" spc="100">
                <a:latin typeface="BIZ UDPゴシック" panose="020B0400000000000000" pitchFamily="50" charset="-128"/>
                <a:ea typeface="BIZ UDPゴシック" panose="020B0400000000000000" pitchFamily="50" charset="-128"/>
              </a:rPr>
              <a:t>B</a:t>
            </a:r>
            <a:r>
              <a:rPr lang="ja-JP" altLang="en-US" sz="1600" spc="100">
                <a:latin typeface="BIZ UDPゴシック" panose="020B0400000000000000" pitchFamily="50" charset="-128"/>
                <a:ea typeface="BIZ UDPゴシック" panose="020B0400000000000000" pitchFamily="50" charset="-128"/>
              </a:rPr>
              <a:t>から抱きしめられ、恐怖を感じて何も言えなかった」と訴えがあった。</a:t>
            </a:r>
          </a:p>
          <a:p>
            <a:pPr marL="285750" indent="-285750">
              <a:lnSpc>
                <a:spcPct val="120000"/>
              </a:lnSpc>
              <a:spcAft>
                <a:spcPts val="1200"/>
              </a:spcAft>
              <a:buClr>
                <a:srgbClr val="FF6A29"/>
              </a:buClr>
              <a:buFont typeface="Wingdings" panose="05000000000000000000" pitchFamily="2" charset="2"/>
              <a:buChar char="l"/>
            </a:pPr>
            <a:r>
              <a:rPr lang="ja-JP" altLang="en-US" sz="1600" spc="100">
                <a:latin typeface="BIZ UDPゴシック" panose="020B0400000000000000" pitchFamily="50" charset="-128"/>
                <a:ea typeface="BIZ UDPゴシック" panose="020B0400000000000000" pitchFamily="50" charset="-128"/>
              </a:rPr>
              <a:t>職員</a:t>
            </a:r>
            <a:r>
              <a:rPr lang="en-US" altLang="ja-JP" sz="1600" spc="100">
                <a:latin typeface="BIZ UDPゴシック" panose="020B0400000000000000" pitchFamily="50" charset="-128"/>
                <a:ea typeface="BIZ UDPゴシック" panose="020B0400000000000000" pitchFamily="50" charset="-128"/>
              </a:rPr>
              <a:t>B</a:t>
            </a:r>
            <a:r>
              <a:rPr lang="ja-JP" altLang="en-US" sz="1600" spc="100">
                <a:latin typeface="BIZ UDPゴシック" panose="020B0400000000000000" pitchFamily="50" charset="-128"/>
                <a:ea typeface="BIZ UDPゴシック" panose="020B0400000000000000" pitchFamily="50" charset="-128"/>
              </a:rPr>
              <a:t>は「実はこどもも喜んでいる・嫌がっていなかった」と主張している。</a:t>
            </a:r>
          </a:p>
        </p:txBody>
      </p:sp>
      <p:sp>
        <p:nvSpPr>
          <p:cNvPr id="2" name="スライド番号プレースホルダー 1">
            <a:extLst>
              <a:ext uri="{FF2B5EF4-FFF2-40B4-BE49-F238E27FC236}">
                <a16:creationId xmlns:a16="http://schemas.microsoft.com/office/drawing/2014/main" id="{12D3A611-4A01-FB4D-76F0-F66184EF9DBD}"/>
              </a:ext>
            </a:extLst>
          </p:cNvPr>
          <p:cNvSpPr>
            <a:spLocks noGrp="1"/>
          </p:cNvSpPr>
          <p:nvPr>
            <p:ph type="sldNum" sz="quarter" idx="4"/>
          </p:nvPr>
        </p:nvSpPr>
        <p:spPr/>
        <p:txBody>
          <a:bodyPr/>
          <a:lstStyle/>
          <a:p>
            <a:fld id="{2336B528-F940-46AA-A4AB-D4751FB27E02}" type="slidenum">
              <a:rPr kumimoji="1" lang="ja-JP" altLang="en-US" smtClean="0"/>
              <a:t>10</a:t>
            </a:fld>
            <a:endParaRPr kumimoji="1" lang="ja-JP" altLang="en-US"/>
          </a:p>
        </p:txBody>
      </p:sp>
    </p:spTree>
    <p:extLst>
      <p:ext uri="{BB962C8B-B14F-4D97-AF65-F5344CB8AC3E}">
        <p14:creationId xmlns:p14="http://schemas.microsoft.com/office/powerpoint/2010/main" val="40665506"/>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3E9102-282E-DBF7-2DFA-B66B68656AB2}"/>
            </a:ext>
          </a:extLst>
        </p:cNvPr>
        <p:cNvGrpSpPr/>
        <p:nvPr/>
      </p:nvGrpSpPr>
      <p:grpSpPr>
        <a:xfrm>
          <a:off x="0" y="0"/>
          <a:ext cx="0" cy="0"/>
          <a:chOff x="0" y="0"/>
          <a:chExt cx="0" cy="0"/>
        </a:xfrm>
      </p:grpSpPr>
      <p:sp>
        <p:nvSpPr>
          <p:cNvPr id="23" name="四角形: 角を丸くする 22">
            <a:extLst>
              <a:ext uri="{FF2B5EF4-FFF2-40B4-BE49-F238E27FC236}">
                <a16:creationId xmlns:a16="http://schemas.microsoft.com/office/drawing/2014/main" id="{131B1241-AAA4-B1FF-5186-761330BBCFDB}"/>
              </a:ext>
            </a:extLst>
          </p:cNvPr>
          <p:cNvSpPr/>
          <p:nvPr/>
        </p:nvSpPr>
        <p:spPr>
          <a:xfrm>
            <a:off x="531813" y="1286674"/>
            <a:ext cx="11107737" cy="2667259"/>
          </a:xfrm>
          <a:prstGeom prst="roundRect">
            <a:avLst>
              <a:gd name="adj" fmla="val 5366"/>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テキスト ボックス 16">
            <a:extLst>
              <a:ext uri="{FF2B5EF4-FFF2-40B4-BE49-F238E27FC236}">
                <a16:creationId xmlns:a16="http://schemas.microsoft.com/office/drawing/2014/main" id="{622C3F52-5656-2B45-B8B5-A2587E7C1F02}"/>
              </a:ext>
            </a:extLst>
          </p:cNvPr>
          <p:cNvSpPr txBox="1"/>
          <p:nvPr/>
        </p:nvSpPr>
        <p:spPr>
          <a:xfrm>
            <a:off x="999067" y="1477790"/>
            <a:ext cx="10270066" cy="2282484"/>
          </a:xfrm>
          <a:prstGeom prst="rect">
            <a:avLst/>
          </a:prstGeom>
          <a:noFill/>
        </p:spPr>
        <p:txBody>
          <a:bodyPr wrap="square" rtlCol="0">
            <a:spAutoFit/>
          </a:bodyPr>
          <a:lstStyle/>
          <a:p>
            <a:pPr marL="285750" indent="-285750">
              <a:lnSpc>
                <a:spcPct val="120000"/>
              </a:lnSpc>
              <a:spcAft>
                <a:spcPts val="1200"/>
              </a:spcAft>
              <a:buClr>
                <a:srgbClr val="FF6A29"/>
              </a:buClr>
              <a:buFont typeface="Wingdings" panose="05000000000000000000" pitchFamily="2" charset="2"/>
              <a:buChar char="l"/>
            </a:pPr>
            <a:r>
              <a:rPr lang="ja-JP" altLang="en-US" sz="1600" spc="100">
                <a:latin typeface="BIZ UDPゴシック" panose="020B0400000000000000" pitchFamily="50" charset="-128"/>
                <a:ea typeface="BIZ UDPゴシック" panose="020B0400000000000000" pitchFamily="50" charset="-128"/>
              </a:rPr>
              <a:t>情報管理措置における人的情報管理措置として、従事者は、犯罪事実確認書の取扱い、法違反、漏えい等の事実又はそのおそれを把握した場合の対応について研修等を受講することとされています。</a:t>
            </a:r>
          </a:p>
          <a:p>
            <a:pPr marL="285750" indent="-285750">
              <a:lnSpc>
                <a:spcPct val="120000"/>
              </a:lnSpc>
              <a:spcAft>
                <a:spcPts val="1200"/>
              </a:spcAft>
              <a:buClr>
                <a:srgbClr val="FF6A29"/>
              </a:buClr>
              <a:buFont typeface="Wingdings" panose="05000000000000000000" pitchFamily="2" charset="2"/>
              <a:buChar char="l"/>
            </a:pPr>
            <a:r>
              <a:rPr lang="ja-JP" altLang="en-US" sz="1600" spc="100">
                <a:latin typeface="BIZ UDPゴシック" panose="020B0400000000000000" pitchFamily="50" charset="-128"/>
                <a:ea typeface="BIZ UDPゴシック" panose="020B0400000000000000" pitchFamily="50" charset="-128"/>
              </a:rPr>
              <a:t>そのうち、漏えい等の事実又はそのおそれを把握した場合に、適切な対応が取れるよう、自分ごととして考えられるようにしておくことが重要です。</a:t>
            </a:r>
          </a:p>
          <a:p>
            <a:pPr marL="285750" indent="-285750">
              <a:lnSpc>
                <a:spcPct val="120000"/>
              </a:lnSpc>
              <a:spcAft>
                <a:spcPts val="1200"/>
              </a:spcAft>
              <a:buClr>
                <a:srgbClr val="FF6A29"/>
              </a:buClr>
              <a:buFont typeface="Wingdings" panose="05000000000000000000" pitchFamily="2" charset="2"/>
              <a:buChar char="l"/>
            </a:pPr>
            <a:r>
              <a:rPr lang="ja-JP" altLang="en-US" sz="1600" spc="100">
                <a:latin typeface="BIZ UDPゴシック" panose="020B0400000000000000" pitchFamily="50" charset="-128"/>
                <a:ea typeface="BIZ UDPゴシック" panose="020B0400000000000000" pitchFamily="50" charset="-128"/>
              </a:rPr>
              <a:t>ここでは、具体的な場面を想定し、漏えい等が発生した場合の適切な対応について考えます。</a:t>
            </a:r>
          </a:p>
          <a:p>
            <a:pPr marL="285750" indent="-285750">
              <a:lnSpc>
                <a:spcPct val="120000"/>
              </a:lnSpc>
              <a:spcAft>
                <a:spcPts val="1200"/>
              </a:spcAft>
              <a:buClr>
                <a:srgbClr val="FF6A29"/>
              </a:buClr>
              <a:buFont typeface="Wingdings" panose="05000000000000000000" pitchFamily="2" charset="2"/>
              <a:buChar char="l"/>
            </a:pPr>
            <a:r>
              <a:rPr lang="ja-JP" altLang="en-US" sz="1600" spc="100">
                <a:latin typeface="BIZ UDPゴシック" panose="020B0400000000000000" pitchFamily="50" charset="-128"/>
                <a:ea typeface="BIZ UDPゴシック" panose="020B0400000000000000" pitchFamily="50" charset="-128"/>
              </a:rPr>
              <a:t>各設問の後ろにある「考慮すべきポイント・考えるヒント」も参考にしながら、対応を検討してみてください。</a:t>
            </a:r>
          </a:p>
        </p:txBody>
      </p:sp>
      <p:sp>
        <p:nvSpPr>
          <p:cNvPr id="4" name="四角形: 角を丸くする 3">
            <a:extLst>
              <a:ext uri="{FF2B5EF4-FFF2-40B4-BE49-F238E27FC236}">
                <a16:creationId xmlns:a16="http://schemas.microsoft.com/office/drawing/2014/main" id="{750F72A4-41C0-1EEB-4567-D9990E2A1256}"/>
              </a:ext>
            </a:extLst>
          </p:cNvPr>
          <p:cNvSpPr/>
          <p:nvPr/>
        </p:nvSpPr>
        <p:spPr>
          <a:xfrm>
            <a:off x="568575" y="394059"/>
            <a:ext cx="2880000" cy="442800"/>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タイトル 13">
            <a:extLst>
              <a:ext uri="{FF2B5EF4-FFF2-40B4-BE49-F238E27FC236}">
                <a16:creationId xmlns:a16="http://schemas.microsoft.com/office/drawing/2014/main" id="{1A8497AD-D1D1-2A0A-BCF3-E4351D515196}"/>
              </a:ext>
            </a:extLst>
          </p:cNvPr>
          <p:cNvSpPr>
            <a:spLocks noGrp="1"/>
          </p:cNvSpPr>
          <p:nvPr>
            <p:ph type="title"/>
          </p:nvPr>
        </p:nvSpPr>
        <p:spPr>
          <a:xfrm>
            <a:off x="846665" y="420410"/>
            <a:ext cx="2340000" cy="383182"/>
          </a:xfrm>
        </p:spPr>
        <p:txBody>
          <a:bodyPr anchor="ctr" anchorCtr="0"/>
          <a:lstStyle/>
          <a:p>
            <a:pPr algn="dist"/>
            <a:r>
              <a:rPr lang="ja-JP" altLang="en-US">
                <a:latin typeface="BIZ UDPゴシック" panose="020B0400000000000000" pitchFamily="50" charset="-128"/>
                <a:ea typeface="BIZ UDPゴシック" panose="020B0400000000000000" pitchFamily="50" charset="-128"/>
              </a:rPr>
              <a:t>演習のねらい</a:t>
            </a:r>
          </a:p>
        </p:txBody>
      </p:sp>
      <p:sp>
        <p:nvSpPr>
          <p:cNvPr id="2" name="四角形: 角を丸くする 1">
            <a:extLst>
              <a:ext uri="{FF2B5EF4-FFF2-40B4-BE49-F238E27FC236}">
                <a16:creationId xmlns:a16="http://schemas.microsoft.com/office/drawing/2014/main" id="{D903289F-12FA-188B-BAAE-C9BD1DD0147A}"/>
              </a:ext>
            </a:extLst>
          </p:cNvPr>
          <p:cNvSpPr/>
          <p:nvPr/>
        </p:nvSpPr>
        <p:spPr>
          <a:xfrm>
            <a:off x="531812" y="4403748"/>
            <a:ext cx="11107737" cy="1905709"/>
          </a:xfrm>
          <a:prstGeom prst="roundRect">
            <a:avLst>
              <a:gd name="adj" fmla="val 10445"/>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テキスト ボックス 4">
            <a:extLst>
              <a:ext uri="{FF2B5EF4-FFF2-40B4-BE49-F238E27FC236}">
                <a16:creationId xmlns:a16="http://schemas.microsoft.com/office/drawing/2014/main" id="{054C9991-41AE-304E-B20B-F2509E4952D8}"/>
              </a:ext>
            </a:extLst>
          </p:cNvPr>
          <p:cNvSpPr txBox="1"/>
          <p:nvPr/>
        </p:nvSpPr>
        <p:spPr>
          <a:xfrm>
            <a:off x="792162" y="4518702"/>
            <a:ext cx="1236236" cy="400110"/>
          </a:xfrm>
          <a:prstGeom prst="rect">
            <a:avLst/>
          </a:prstGeom>
          <a:noFill/>
        </p:spPr>
        <p:txBody>
          <a:bodyPr wrap="none" rtlCol="0">
            <a:spAutoFit/>
          </a:bodyPr>
          <a:lstStyle/>
          <a:p>
            <a:r>
              <a:rPr lang="ja-JP" altLang="en-US" sz="2000" b="1" spc="50">
                <a:latin typeface="BIZ UDPゴシック" panose="020B0400000000000000" pitchFamily="50" charset="-128"/>
                <a:ea typeface="BIZ UDPゴシック" panose="020B0400000000000000" pitchFamily="50" charset="-128"/>
              </a:rPr>
              <a:t>事前準備</a:t>
            </a:r>
          </a:p>
        </p:txBody>
      </p:sp>
      <p:sp>
        <p:nvSpPr>
          <p:cNvPr id="6" name="テキスト ボックス 5">
            <a:extLst>
              <a:ext uri="{FF2B5EF4-FFF2-40B4-BE49-F238E27FC236}">
                <a16:creationId xmlns:a16="http://schemas.microsoft.com/office/drawing/2014/main" id="{CB9CCA52-3D9F-E1C8-4C14-F32E27E5B4C8}"/>
              </a:ext>
            </a:extLst>
          </p:cNvPr>
          <p:cNvSpPr txBox="1"/>
          <p:nvPr/>
        </p:nvSpPr>
        <p:spPr>
          <a:xfrm>
            <a:off x="1150746" y="5045227"/>
            <a:ext cx="9890507" cy="1258165"/>
          </a:xfrm>
          <a:prstGeom prst="rect">
            <a:avLst/>
          </a:prstGeom>
          <a:noFill/>
        </p:spPr>
        <p:txBody>
          <a:bodyPr wrap="square" lIns="91440" tIns="45720" rIns="91440" bIns="45720" rtlCol="0" anchor="t">
            <a:spAutoFit/>
          </a:bodyPr>
          <a:lstStyle/>
          <a:p>
            <a:pPr marL="283845" indent="-283845">
              <a:lnSpc>
                <a:spcPct val="120000"/>
              </a:lnSpc>
              <a:buClr>
                <a:srgbClr val="FF6A29"/>
              </a:buClr>
              <a:buFont typeface="Wingdings" panose="05000000000000000000" pitchFamily="2" charset="2"/>
              <a:buChar char="l"/>
            </a:pPr>
            <a:r>
              <a:rPr lang="ja-JP" altLang="en-US" sz="1600" spc="100">
                <a:latin typeface="BIZ UDPゴシック" panose="020B0400000000000000" pitchFamily="50" charset="-128"/>
                <a:ea typeface="BIZ UDPゴシック"/>
              </a:rPr>
              <a:t>本演習の準備として、こども性暴力防止法に基づき事業者ごとに作成している「情報管理規程」を参加者が参照できるようにしておいてください。</a:t>
            </a:r>
            <a:endParaRPr lang="en-US" altLang="ja-JP" sz="1600" spc="100">
              <a:latin typeface="BIZ UDPゴシック" panose="020B0400000000000000" pitchFamily="50" charset="-128"/>
              <a:ea typeface="BIZ UDPゴシック"/>
            </a:endParaRPr>
          </a:p>
          <a:p>
            <a:pPr marL="284400" indent="-284400">
              <a:lnSpc>
                <a:spcPct val="120000"/>
              </a:lnSpc>
              <a:buClr>
                <a:srgbClr val="FF6A29"/>
              </a:buClr>
              <a:buFont typeface="Wingdings" panose="05000000000000000000" pitchFamily="2" charset="2"/>
              <a:buChar char="l"/>
            </a:pPr>
            <a:r>
              <a:rPr lang="ja-JP" altLang="en-US" sz="1600" spc="100">
                <a:latin typeface="BIZ UDPゴシック" panose="020B0400000000000000" pitchFamily="50" charset="-128"/>
                <a:ea typeface="BIZ UDPゴシック" panose="020B0400000000000000" pitchFamily="50" charset="-128"/>
              </a:rPr>
              <a:t>また、参加者の皆さんが、事前に、従事者向け研修動画「情報管理措置」を視聴した上で実施することを推奨します。</a:t>
            </a:r>
            <a:endParaRPr lang="en-US" altLang="ja-JP" sz="1600" spc="100">
              <a:latin typeface="BIZ UDPゴシック" panose="020B0400000000000000" pitchFamily="50" charset="-128"/>
              <a:ea typeface="BIZ UDPゴシック" panose="020B0400000000000000" pitchFamily="50" charset="-128"/>
            </a:endParaRPr>
          </a:p>
        </p:txBody>
      </p:sp>
      <p:sp>
        <p:nvSpPr>
          <p:cNvPr id="7" name="スライド番号プレースホルダー 6">
            <a:extLst>
              <a:ext uri="{FF2B5EF4-FFF2-40B4-BE49-F238E27FC236}">
                <a16:creationId xmlns:a16="http://schemas.microsoft.com/office/drawing/2014/main" id="{9641E989-DC2A-5783-C9A7-2B0DCE0F196F}"/>
              </a:ext>
            </a:extLst>
          </p:cNvPr>
          <p:cNvSpPr>
            <a:spLocks noGrp="1"/>
          </p:cNvSpPr>
          <p:nvPr>
            <p:ph type="sldNum" sz="quarter" idx="4"/>
          </p:nvPr>
        </p:nvSpPr>
        <p:spPr/>
        <p:txBody>
          <a:bodyPr/>
          <a:lstStyle/>
          <a:p>
            <a:fld id="{2336B528-F940-46AA-A4AB-D4751FB27E02}" type="slidenum">
              <a:rPr kumimoji="1" lang="ja-JP" altLang="en-US" smtClean="0"/>
              <a:t>100</a:t>
            </a:fld>
            <a:endParaRPr kumimoji="1" lang="ja-JP" altLang="en-US"/>
          </a:p>
        </p:txBody>
      </p:sp>
    </p:spTree>
    <p:extLst>
      <p:ext uri="{BB962C8B-B14F-4D97-AF65-F5344CB8AC3E}">
        <p14:creationId xmlns:p14="http://schemas.microsoft.com/office/powerpoint/2010/main" val="1919648618"/>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AD5E00-DA66-BC64-5A21-2F32D98A7EB3}"/>
            </a:ext>
          </a:extLst>
        </p:cNvPr>
        <p:cNvGrpSpPr/>
        <p:nvPr/>
      </p:nvGrpSpPr>
      <p:grpSpPr>
        <a:xfrm>
          <a:off x="0" y="0"/>
          <a:ext cx="0" cy="0"/>
          <a:chOff x="0" y="0"/>
          <a:chExt cx="0" cy="0"/>
        </a:xfrm>
      </p:grpSpPr>
      <p:sp>
        <p:nvSpPr>
          <p:cNvPr id="2" name="四角形: 角を丸くする 1">
            <a:extLst>
              <a:ext uri="{FF2B5EF4-FFF2-40B4-BE49-F238E27FC236}">
                <a16:creationId xmlns:a16="http://schemas.microsoft.com/office/drawing/2014/main" id="{B935904B-2F66-6DD4-5CCC-DB16CFEDE717}"/>
              </a:ext>
            </a:extLst>
          </p:cNvPr>
          <p:cNvSpPr/>
          <p:nvPr/>
        </p:nvSpPr>
        <p:spPr>
          <a:xfrm>
            <a:off x="540000" y="394059"/>
            <a:ext cx="2880000" cy="442800"/>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Pゴシック" panose="020B0400000000000000" pitchFamily="50" charset="-128"/>
              <a:ea typeface="BIZ UDPゴシック" panose="020B0400000000000000" pitchFamily="50" charset="-128"/>
            </a:endParaRPr>
          </a:p>
        </p:txBody>
      </p:sp>
      <p:sp>
        <p:nvSpPr>
          <p:cNvPr id="4" name="タイトル 13">
            <a:extLst>
              <a:ext uri="{FF2B5EF4-FFF2-40B4-BE49-F238E27FC236}">
                <a16:creationId xmlns:a16="http://schemas.microsoft.com/office/drawing/2014/main" id="{D7E9D2DD-9DB7-94F1-429F-15F3A36A3E3D}"/>
              </a:ext>
            </a:extLst>
          </p:cNvPr>
          <p:cNvSpPr>
            <a:spLocks noGrp="1"/>
          </p:cNvSpPr>
          <p:nvPr>
            <p:ph type="title"/>
          </p:nvPr>
        </p:nvSpPr>
        <p:spPr>
          <a:xfrm>
            <a:off x="705137" y="421200"/>
            <a:ext cx="2520000" cy="381600"/>
          </a:xfrm>
        </p:spPr>
        <p:txBody>
          <a:bodyPr anchor="ctr" anchorCtr="0"/>
          <a:lstStyle/>
          <a:p>
            <a:pPr algn="dist"/>
            <a:r>
              <a:rPr lang="ja-JP" altLang="en-US">
                <a:latin typeface="BIZ UDPゴシック" panose="020B0400000000000000" pitchFamily="50" charset="-128"/>
                <a:ea typeface="BIZ UDPゴシック" panose="020B0400000000000000" pitchFamily="50" charset="-128"/>
              </a:rPr>
              <a:t>演習の進め方</a:t>
            </a:r>
          </a:p>
        </p:txBody>
      </p:sp>
      <p:sp>
        <p:nvSpPr>
          <p:cNvPr id="5" name="四角形: 角を丸くする 4">
            <a:extLst>
              <a:ext uri="{FF2B5EF4-FFF2-40B4-BE49-F238E27FC236}">
                <a16:creationId xmlns:a16="http://schemas.microsoft.com/office/drawing/2014/main" id="{045C0AD5-319C-8FA2-8E7F-71D099C3D1D7}"/>
              </a:ext>
            </a:extLst>
          </p:cNvPr>
          <p:cNvSpPr/>
          <p:nvPr/>
        </p:nvSpPr>
        <p:spPr>
          <a:xfrm>
            <a:off x="531813" y="1244502"/>
            <a:ext cx="11107737" cy="5105873"/>
          </a:xfrm>
          <a:prstGeom prst="roundRect">
            <a:avLst>
              <a:gd name="adj" fmla="val 4218"/>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Pゴシック" panose="020B0400000000000000" pitchFamily="50" charset="-128"/>
              <a:ea typeface="BIZ UDPゴシック" panose="020B0400000000000000" pitchFamily="50" charset="-128"/>
            </a:endParaRPr>
          </a:p>
        </p:txBody>
      </p:sp>
      <p:sp>
        <p:nvSpPr>
          <p:cNvPr id="6" name="テキスト ボックス 5">
            <a:extLst>
              <a:ext uri="{FF2B5EF4-FFF2-40B4-BE49-F238E27FC236}">
                <a16:creationId xmlns:a16="http://schemas.microsoft.com/office/drawing/2014/main" id="{948BFEE5-4F54-59A0-4E6D-B0B149A87F17}"/>
              </a:ext>
            </a:extLst>
          </p:cNvPr>
          <p:cNvSpPr txBox="1"/>
          <p:nvPr/>
        </p:nvSpPr>
        <p:spPr>
          <a:xfrm>
            <a:off x="1062736" y="2220211"/>
            <a:ext cx="1497526" cy="353943"/>
          </a:xfrm>
          <a:prstGeom prst="rect">
            <a:avLst/>
          </a:prstGeom>
          <a:noFill/>
        </p:spPr>
        <p:txBody>
          <a:bodyPr wrap="none" rtlCol="0">
            <a:spAutoFit/>
          </a:bodyPr>
          <a:lstStyle/>
          <a:p>
            <a:r>
              <a:rPr lang="en-US" altLang="ja-JP" sz="1700" b="1" spc="50">
                <a:solidFill>
                  <a:srgbClr val="FF6A29"/>
                </a:solidFill>
                <a:latin typeface="BIZ UDPゴシック" panose="020B0400000000000000" pitchFamily="50" charset="-128"/>
                <a:ea typeface="BIZ UDPゴシック" panose="020B0400000000000000" pitchFamily="50" charset="-128"/>
              </a:rPr>
              <a:t>【</a:t>
            </a:r>
            <a:r>
              <a:rPr lang="ja-JP" altLang="en-US" sz="1700" b="1" spc="50">
                <a:solidFill>
                  <a:srgbClr val="FF6A29"/>
                </a:solidFill>
                <a:latin typeface="BIZ UDPゴシック" panose="020B0400000000000000" pitchFamily="50" charset="-128"/>
                <a:ea typeface="BIZ UDPゴシック" panose="020B0400000000000000" pitchFamily="50" charset="-128"/>
              </a:rPr>
              <a:t>個人ワーク</a:t>
            </a:r>
            <a:r>
              <a:rPr lang="en-US" altLang="ja-JP" sz="1700" b="1" spc="50">
                <a:solidFill>
                  <a:srgbClr val="FF6A29"/>
                </a:solidFill>
                <a:latin typeface="BIZ UDPゴシック" panose="020B0400000000000000" pitchFamily="50" charset="-128"/>
                <a:ea typeface="BIZ UDPゴシック" panose="020B0400000000000000" pitchFamily="50" charset="-128"/>
              </a:rPr>
              <a:t>】</a:t>
            </a:r>
            <a:endParaRPr kumimoji="1" lang="ja-JP" altLang="en-US" sz="1700" b="1" spc="50">
              <a:solidFill>
                <a:srgbClr val="FF6A29"/>
              </a:solidFill>
              <a:latin typeface="BIZ UDPゴシック" panose="020B0400000000000000" pitchFamily="50" charset="-128"/>
              <a:ea typeface="BIZ UDPゴシック" panose="020B0400000000000000" pitchFamily="50" charset="-128"/>
            </a:endParaRPr>
          </a:p>
        </p:txBody>
      </p:sp>
      <p:sp>
        <p:nvSpPr>
          <p:cNvPr id="10" name="テキスト ボックス 9">
            <a:extLst>
              <a:ext uri="{FF2B5EF4-FFF2-40B4-BE49-F238E27FC236}">
                <a16:creationId xmlns:a16="http://schemas.microsoft.com/office/drawing/2014/main" id="{721C80B2-E836-740C-51EB-DDDADDAEC298}"/>
              </a:ext>
            </a:extLst>
          </p:cNvPr>
          <p:cNvSpPr txBox="1"/>
          <p:nvPr/>
        </p:nvSpPr>
        <p:spPr>
          <a:xfrm>
            <a:off x="942109" y="2555344"/>
            <a:ext cx="10418545" cy="584775"/>
          </a:xfrm>
          <a:prstGeom prst="rect">
            <a:avLst/>
          </a:prstGeom>
          <a:noFill/>
        </p:spPr>
        <p:txBody>
          <a:bodyPr wrap="square" rtlCol="0">
            <a:spAutoFit/>
          </a:bodyPr>
          <a:lstStyle/>
          <a:p>
            <a:pPr marL="284400" indent="-284400">
              <a:spcAft>
                <a:spcPts val="600"/>
              </a:spcAft>
              <a:buClr>
                <a:srgbClr val="FF6A29"/>
              </a:buClr>
              <a:buFont typeface="Wingdings" panose="05000000000000000000" pitchFamily="2" charset="2"/>
              <a:buChar char="l"/>
            </a:pPr>
            <a:r>
              <a:rPr lang="ja-JP" altLang="en-US" sz="1600" spc="100">
                <a:latin typeface="BIZ UDPゴシック" panose="020B0400000000000000" pitchFamily="50" charset="-128"/>
                <a:ea typeface="BIZ UDPゴシック" panose="020B0400000000000000" pitchFamily="50" charset="-128"/>
              </a:rPr>
              <a:t>本演習に示される設問について、まずはあなた個人の考えを整理してみましょう。自分がその場にいた時に、どのような対応をとるべきか、必要な行動を列挙して考えてみましょう。</a:t>
            </a:r>
          </a:p>
        </p:txBody>
      </p:sp>
      <p:sp>
        <p:nvSpPr>
          <p:cNvPr id="11" name="テキスト ボックス 10">
            <a:extLst>
              <a:ext uri="{FF2B5EF4-FFF2-40B4-BE49-F238E27FC236}">
                <a16:creationId xmlns:a16="http://schemas.microsoft.com/office/drawing/2014/main" id="{58C214FD-2A75-0047-393E-6F7A3ADDDED1}"/>
              </a:ext>
            </a:extLst>
          </p:cNvPr>
          <p:cNvSpPr txBox="1"/>
          <p:nvPr/>
        </p:nvSpPr>
        <p:spPr>
          <a:xfrm>
            <a:off x="1062736" y="3193427"/>
            <a:ext cx="1927131" cy="353943"/>
          </a:xfrm>
          <a:prstGeom prst="rect">
            <a:avLst/>
          </a:prstGeom>
          <a:noFill/>
        </p:spPr>
        <p:txBody>
          <a:bodyPr wrap="none" rtlCol="0">
            <a:spAutoFit/>
          </a:bodyPr>
          <a:lstStyle/>
          <a:p>
            <a:r>
              <a:rPr lang="en-US" altLang="ja-JP" sz="1700" b="1" spc="50">
                <a:solidFill>
                  <a:srgbClr val="FF6A29"/>
                </a:solidFill>
                <a:latin typeface="BIZ UDPゴシック" panose="020B0400000000000000" pitchFamily="50" charset="-128"/>
                <a:ea typeface="BIZ UDPゴシック" panose="020B0400000000000000" pitchFamily="50" charset="-128"/>
              </a:rPr>
              <a:t>【</a:t>
            </a:r>
            <a:r>
              <a:rPr lang="ja-JP" altLang="en-US" sz="1700" b="1" spc="50">
                <a:solidFill>
                  <a:srgbClr val="FF6A29"/>
                </a:solidFill>
                <a:latin typeface="BIZ UDPゴシック" panose="020B0400000000000000" pitchFamily="50" charset="-128"/>
                <a:ea typeface="BIZ UDPゴシック" panose="020B0400000000000000" pitchFamily="50" charset="-128"/>
              </a:rPr>
              <a:t>グループワーク</a:t>
            </a:r>
            <a:r>
              <a:rPr lang="en-US" altLang="ja-JP" sz="1700" b="1" spc="50">
                <a:solidFill>
                  <a:srgbClr val="FF6A29"/>
                </a:solidFill>
                <a:latin typeface="BIZ UDPゴシック" panose="020B0400000000000000" pitchFamily="50" charset="-128"/>
                <a:ea typeface="BIZ UDPゴシック" panose="020B0400000000000000" pitchFamily="50" charset="-128"/>
              </a:rPr>
              <a:t>】</a:t>
            </a:r>
            <a:endParaRPr kumimoji="1" lang="ja-JP" altLang="en-US" sz="1700" b="1" spc="50">
              <a:solidFill>
                <a:srgbClr val="FF6A29"/>
              </a:solidFill>
              <a:latin typeface="BIZ UDPゴシック" panose="020B0400000000000000" pitchFamily="50" charset="-128"/>
              <a:ea typeface="BIZ UDPゴシック" panose="020B0400000000000000" pitchFamily="50" charset="-128"/>
            </a:endParaRPr>
          </a:p>
        </p:txBody>
      </p:sp>
      <p:sp>
        <p:nvSpPr>
          <p:cNvPr id="13" name="テキスト ボックス 12">
            <a:extLst>
              <a:ext uri="{FF2B5EF4-FFF2-40B4-BE49-F238E27FC236}">
                <a16:creationId xmlns:a16="http://schemas.microsoft.com/office/drawing/2014/main" id="{069ABCDD-A97C-8677-F013-97BECE310210}"/>
              </a:ext>
            </a:extLst>
          </p:cNvPr>
          <p:cNvSpPr txBox="1"/>
          <p:nvPr/>
        </p:nvSpPr>
        <p:spPr>
          <a:xfrm>
            <a:off x="942110" y="3552514"/>
            <a:ext cx="10338422" cy="2528706"/>
          </a:xfrm>
          <a:prstGeom prst="rect">
            <a:avLst/>
          </a:prstGeom>
          <a:noFill/>
        </p:spPr>
        <p:txBody>
          <a:bodyPr wrap="square" lIns="91440" tIns="45720" rIns="91440" bIns="45720" rtlCol="0" anchor="t">
            <a:spAutoFit/>
          </a:bodyPr>
          <a:lstStyle/>
          <a:p>
            <a:pPr marL="283845" indent="-283845">
              <a:lnSpc>
                <a:spcPct val="110000"/>
              </a:lnSpc>
              <a:spcAft>
                <a:spcPts val="600"/>
              </a:spcAft>
              <a:buClr>
                <a:srgbClr val="FF6A29"/>
              </a:buClr>
              <a:buFont typeface="Wingdings" panose="05000000000000000000" pitchFamily="2" charset="2"/>
              <a:buChar char="l"/>
            </a:pPr>
            <a:r>
              <a:rPr lang="en-US" altLang="ja-JP" sz="1600" spc="100">
                <a:latin typeface="BIZ UDPゴシック" panose="020B0400000000000000" pitchFamily="50" charset="-128"/>
                <a:ea typeface="BIZ UDPゴシック" panose="020B0400000000000000" pitchFamily="50" charset="-128"/>
              </a:rPr>
              <a:t>3</a:t>
            </a:r>
            <a:r>
              <a:rPr lang="ja-JP" altLang="en-US" sz="1600" spc="100">
                <a:latin typeface="BIZ UDPゴシック" panose="020B0400000000000000" pitchFamily="50" charset="-128"/>
                <a:ea typeface="BIZ UDPゴシック" panose="020B0400000000000000" pitchFamily="50" charset="-128"/>
              </a:rPr>
              <a:t>～</a:t>
            </a:r>
            <a:r>
              <a:rPr lang="en-US" altLang="ja-JP" sz="1600" spc="100">
                <a:latin typeface="BIZ UDPゴシック" panose="020B0400000000000000" pitchFamily="50" charset="-128"/>
                <a:ea typeface="BIZ UDPゴシック" panose="020B0400000000000000" pitchFamily="50" charset="-128"/>
              </a:rPr>
              <a:t>5</a:t>
            </a:r>
            <a:r>
              <a:rPr lang="ja-JP" altLang="en-US" sz="1600" spc="100">
                <a:latin typeface="BIZ UDPゴシック" panose="020B0400000000000000" pitchFamily="50" charset="-128"/>
                <a:ea typeface="BIZ UDPゴシック" panose="020B0400000000000000" pitchFamily="50" charset="-128"/>
              </a:rPr>
              <a:t>人程度の少人数のグループに分かれます。始める前に、進行係と記録係を決めてください。</a:t>
            </a:r>
          </a:p>
          <a:p>
            <a:pPr marL="283845" indent="-283845">
              <a:lnSpc>
                <a:spcPct val="110000"/>
              </a:lnSpc>
              <a:spcAft>
                <a:spcPts val="600"/>
              </a:spcAft>
              <a:buClr>
                <a:srgbClr val="FF6A29"/>
              </a:buClr>
              <a:buFont typeface="Wingdings" panose="05000000000000000000" pitchFamily="2" charset="2"/>
              <a:buChar char="l"/>
            </a:pPr>
            <a:r>
              <a:rPr lang="ja-JP" altLang="en-US" sz="1600" spc="100">
                <a:latin typeface="BIZ UDPゴシック" panose="020B0400000000000000" pitchFamily="50" charset="-128"/>
                <a:ea typeface="BIZ UDPゴシック" panose="020B0400000000000000" pitchFamily="50" charset="-128"/>
              </a:rPr>
              <a:t>まず、個人ワークで検討した内容をグループ内で共有しましょう。はじめは個々の意見を否定せず、なぜそのような意見になったかを傾聴します。全員の共有ができたところで、方向性が異なる意見などについて話し合い、最善の対応が得られるように議論しましょう。</a:t>
            </a:r>
          </a:p>
          <a:p>
            <a:pPr marL="283845" indent="-283845">
              <a:lnSpc>
                <a:spcPct val="110000"/>
              </a:lnSpc>
              <a:spcAft>
                <a:spcPts val="600"/>
              </a:spcAft>
              <a:buClr>
                <a:srgbClr val="FF6A29"/>
              </a:buClr>
              <a:buFont typeface="Wingdings" panose="05000000000000000000" pitchFamily="2" charset="2"/>
              <a:buChar char="l"/>
            </a:pPr>
            <a:r>
              <a:rPr lang="ja-JP" altLang="en-US" sz="1600" spc="100">
                <a:latin typeface="BIZ UDPゴシック" panose="020B0400000000000000" pitchFamily="50" charset="-128"/>
                <a:ea typeface="BIZ UDPゴシック" panose="020B0400000000000000" pitchFamily="50" charset="-128"/>
              </a:rPr>
              <a:t>設問の後ろに用意された「考えるヒント」も参考に、さらに議論を深めてください。</a:t>
            </a:r>
          </a:p>
          <a:p>
            <a:pPr marL="283845" indent="-283845">
              <a:lnSpc>
                <a:spcPct val="110000"/>
              </a:lnSpc>
              <a:spcAft>
                <a:spcPts val="600"/>
              </a:spcAft>
              <a:buClr>
                <a:srgbClr val="FF6A29"/>
              </a:buClr>
              <a:buFont typeface="Wingdings" panose="05000000000000000000" pitchFamily="2" charset="2"/>
              <a:buChar char="l"/>
            </a:pPr>
            <a:r>
              <a:rPr lang="ja-JP" altLang="en-US" sz="1600" spc="100">
                <a:latin typeface="BIZ UDPゴシック" panose="020B0400000000000000" pitchFamily="50" charset="-128"/>
                <a:ea typeface="BIZ UDPゴシック" panose="020B0400000000000000" pitchFamily="50" charset="-128"/>
              </a:rPr>
              <a:t>最後に、各グループにおける議論の結果を全体に報告し、本演習からの学びを共有しましょう。「回答例」も用意してありますのでご覧ください。</a:t>
            </a:r>
          </a:p>
          <a:p>
            <a:pPr marL="283845" indent="-283845">
              <a:lnSpc>
                <a:spcPct val="110000"/>
              </a:lnSpc>
              <a:spcAft>
                <a:spcPts val="600"/>
              </a:spcAft>
              <a:buClr>
                <a:srgbClr val="FF6A29"/>
              </a:buClr>
              <a:buFont typeface="Wingdings" panose="05000000000000000000" pitchFamily="2" charset="2"/>
              <a:buChar char="l"/>
            </a:pPr>
            <a:r>
              <a:rPr lang="ja-JP" altLang="en-US" sz="1600" spc="100">
                <a:latin typeface="BIZ UDPゴシック" panose="020B0400000000000000" pitchFamily="50" charset="-128"/>
                <a:ea typeface="BIZ UDPゴシック" panose="020B0400000000000000" pitchFamily="50" charset="-128"/>
              </a:rPr>
              <a:t>本演習で得られた学びを、組織全体のルール整備や環境整備につなげることも検討しましょう。</a:t>
            </a:r>
          </a:p>
        </p:txBody>
      </p:sp>
      <p:sp>
        <p:nvSpPr>
          <p:cNvPr id="3" name="テキスト ボックス 2">
            <a:extLst>
              <a:ext uri="{FF2B5EF4-FFF2-40B4-BE49-F238E27FC236}">
                <a16:creationId xmlns:a16="http://schemas.microsoft.com/office/drawing/2014/main" id="{10AB2E69-7499-6424-D07D-E06CF6EB9798}"/>
              </a:ext>
            </a:extLst>
          </p:cNvPr>
          <p:cNvSpPr txBox="1"/>
          <p:nvPr/>
        </p:nvSpPr>
        <p:spPr>
          <a:xfrm>
            <a:off x="661831" y="1480021"/>
            <a:ext cx="10418545" cy="670953"/>
          </a:xfrm>
          <a:prstGeom prst="rect">
            <a:avLst/>
          </a:prstGeom>
          <a:noFill/>
        </p:spPr>
        <p:txBody>
          <a:bodyPr wrap="square" lIns="91440" tIns="45720" rIns="91440" bIns="45720" rtlCol="0" anchor="t">
            <a:spAutoFit/>
          </a:bodyPr>
          <a:lstStyle/>
          <a:p>
            <a:pPr marL="283845">
              <a:lnSpc>
                <a:spcPct val="120000"/>
              </a:lnSpc>
              <a:spcAft>
                <a:spcPts val="600"/>
              </a:spcAft>
              <a:buClr>
                <a:srgbClr val="FF6A29"/>
              </a:buClr>
            </a:pPr>
            <a:r>
              <a:rPr lang="ja-JP" altLang="en-US" sz="1600" spc="100">
                <a:latin typeface="BIZ UDPゴシック" panose="020B0400000000000000" pitchFamily="50" charset="-128"/>
                <a:ea typeface="BIZ UDPゴシック"/>
              </a:rPr>
              <a:t>本演習は、まず個人で取り組んでいただく「個人ワーク」を行い、その後、少人数のグループごとに「グループワーク」に取り組んでいただきます。最後に全体で各グループの議論の結果を共有しましょう。</a:t>
            </a:r>
            <a:endParaRPr lang="en-US" altLang="ja-JP">
              <a:ea typeface="BIZ UDPゴシック"/>
            </a:endParaRPr>
          </a:p>
        </p:txBody>
      </p:sp>
      <p:sp>
        <p:nvSpPr>
          <p:cNvPr id="7" name="スライド番号プレースホルダー 6">
            <a:extLst>
              <a:ext uri="{FF2B5EF4-FFF2-40B4-BE49-F238E27FC236}">
                <a16:creationId xmlns:a16="http://schemas.microsoft.com/office/drawing/2014/main" id="{8BF38C08-A931-455C-F43B-3818E67CA1FB}"/>
              </a:ext>
            </a:extLst>
          </p:cNvPr>
          <p:cNvSpPr>
            <a:spLocks noGrp="1"/>
          </p:cNvSpPr>
          <p:nvPr>
            <p:ph type="sldNum" sz="quarter" idx="4"/>
          </p:nvPr>
        </p:nvSpPr>
        <p:spPr/>
        <p:txBody>
          <a:bodyPr/>
          <a:lstStyle/>
          <a:p>
            <a:fld id="{2336B528-F940-46AA-A4AB-D4751FB27E02}" type="slidenum">
              <a:rPr kumimoji="1" lang="ja-JP" altLang="en-US" smtClean="0"/>
              <a:t>101</a:t>
            </a:fld>
            <a:endParaRPr kumimoji="1" lang="ja-JP" altLang="en-US"/>
          </a:p>
        </p:txBody>
      </p:sp>
    </p:spTree>
    <p:extLst>
      <p:ext uri="{BB962C8B-B14F-4D97-AF65-F5344CB8AC3E}">
        <p14:creationId xmlns:p14="http://schemas.microsoft.com/office/powerpoint/2010/main" val="1660770104"/>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2A9B99-BD15-1A6C-21C3-708192B4A4F9}"/>
            </a:ext>
          </a:extLst>
        </p:cNvPr>
        <p:cNvGrpSpPr/>
        <p:nvPr/>
      </p:nvGrpSpPr>
      <p:grpSpPr>
        <a:xfrm>
          <a:off x="0" y="0"/>
          <a:ext cx="0" cy="0"/>
          <a:chOff x="0" y="0"/>
          <a:chExt cx="0" cy="0"/>
        </a:xfrm>
      </p:grpSpPr>
      <p:sp>
        <p:nvSpPr>
          <p:cNvPr id="3" name="四角形: 角を丸くする 2">
            <a:extLst>
              <a:ext uri="{FF2B5EF4-FFF2-40B4-BE49-F238E27FC236}">
                <a16:creationId xmlns:a16="http://schemas.microsoft.com/office/drawing/2014/main" id="{D9B56118-AF98-C0C8-5454-2625269C3DE9}"/>
              </a:ext>
            </a:extLst>
          </p:cNvPr>
          <p:cNvSpPr/>
          <p:nvPr/>
        </p:nvSpPr>
        <p:spPr>
          <a:xfrm>
            <a:off x="531813" y="1285691"/>
            <a:ext cx="11107737" cy="2989976"/>
          </a:xfrm>
          <a:prstGeom prst="roundRect">
            <a:avLst>
              <a:gd name="adj" fmla="val 4218"/>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テキスト ボックス 3">
            <a:extLst>
              <a:ext uri="{FF2B5EF4-FFF2-40B4-BE49-F238E27FC236}">
                <a16:creationId xmlns:a16="http://schemas.microsoft.com/office/drawing/2014/main" id="{BC37615B-40B9-07B4-9575-B3BA62848015}"/>
              </a:ext>
            </a:extLst>
          </p:cNvPr>
          <p:cNvSpPr txBox="1"/>
          <p:nvPr/>
        </p:nvSpPr>
        <p:spPr>
          <a:xfrm>
            <a:off x="731361" y="1809037"/>
            <a:ext cx="10729277" cy="1704441"/>
          </a:xfrm>
          <a:prstGeom prst="rect">
            <a:avLst/>
          </a:prstGeom>
          <a:noFill/>
        </p:spPr>
        <p:txBody>
          <a:bodyPr wrap="square" rtlCol="0">
            <a:spAutoFit/>
          </a:bodyPr>
          <a:lstStyle/>
          <a:p>
            <a:pPr>
              <a:lnSpc>
                <a:spcPct val="120000"/>
              </a:lnSpc>
            </a:pPr>
            <a:r>
              <a:rPr kumimoji="1" lang="ja-JP" altLang="en-US" b="1" spc="50">
                <a:latin typeface="BIZ UDPゴシック" panose="020B0400000000000000" pitchFamily="50" charset="-128"/>
                <a:ea typeface="BIZ UDPゴシック" panose="020B0400000000000000" pitchFamily="50" charset="-128"/>
              </a:rPr>
              <a:t>設</a:t>
            </a:r>
            <a:r>
              <a:rPr lang="ja-JP" altLang="en-US" b="1" spc="50">
                <a:latin typeface="BIZ UDPゴシック" panose="020B0400000000000000" pitchFamily="50" charset="-128"/>
                <a:ea typeface="BIZ UDPゴシック" panose="020B0400000000000000" pitchFamily="50" charset="-128"/>
              </a:rPr>
              <a:t>　</a:t>
            </a:r>
            <a:r>
              <a:rPr kumimoji="1" lang="ja-JP" altLang="en-US" b="1" spc="50">
                <a:latin typeface="BIZ UDPゴシック" panose="020B0400000000000000" pitchFamily="50" charset="-128"/>
                <a:ea typeface="BIZ UDPゴシック" panose="020B0400000000000000" pitchFamily="50" charset="-128"/>
              </a:rPr>
              <a:t>問</a:t>
            </a:r>
            <a:br>
              <a:rPr kumimoji="1" lang="en-US" altLang="ja-JP" spc="50">
                <a:latin typeface="BIZ UDPゴシック" panose="020B0400000000000000" pitchFamily="50" charset="-128"/>
                <a:ea typeface="BIZ UDPゴシック" panose="020B0400000000000000" pitchFamily="50" charset="-128"/>
              </a:rPr>
            </a:br>
            <a:endParaRPr kumimoji="1" lang="en-US" altLang="ja-JP" spc="50">
              <a:latin typeface="BIZ UDPゴシック" panose="020B0400000000000000" pitchFamily="50" charset="-128"/>
              <a:ea typeface="BIZ UDPゴシック" panose="020B0400000000000000" pitchFamily="50" charset="-128"/>
            </a:endParaRPr>
          </a:p>
          <a:p>
            <a:pPr>
              <a:lnSpc>
                <a:spcPct val="120000"/>
              </a:lnSpc>
            </a:pPr>
            <a:r>
              <a:rPr lang="ja-JP" altLang="en-US" spc="50">
                <a:latin typeface="BIZ UDPゴシック" panose="020B0400000000000000" pitchFamily="50" charset="-128"/>
                <a:ea typeface="BIZ UDPゴシック" panose="020B0400000000000000" pitchFamily="50" charset="-128"/>
              </a:rPr>
              <a:t>自分が勤めている学校の先生に性犯罪歴があるかのような情報が</a:t>
            </a:r>
            <a:r>
              <a:rPr lang="en-US" altLang="ja-JP" spc="50">
                <a:latin typeface="BIZ UDPゴシック" panose="020B0400000000000000" pitchFamily="50" charset="-128"/>
                <a:ea typeface="BIZ UDPゴシック" panose="020B0400000000000000" pitchFamily="50" charset="-128"/>
              </a:rPr>
              <a:t>SNS</a:t>
            </a:r>
            <a:r>
              <a:rPr lang="ja-JP" altLang="en-US" spc="50">
                <a:latin typeface="BIZ UDPゴシック" panose="020B0400000000000000" pitchFamily="50" charset="-128"/>
                <a:ea typeface="BIZ UDPゴシック" panose="020B0400000000000000" pitchFamily="50" charset="-128"/>
              </a:rPr>
              <a:t>上で流れてきました。学校名や先生の名前は匿名化されているものの、関係者が見ればどこの学校のことかが分かるような内容です。あなたはどのように対応しますか。</a:t>
            </a:r>
          </a:p>
        </p:txBody>
      </p:sp>
      <p:sp>
        <p:nvSpPr>
          <p:cNvPr id="9" name="四角形: 角を丸くする 8">
            <a:extLst>
              <a:ext uri="{FF2B5EF4-FFF2-40B4-BE49-F238E27FC236}">
                <a16:creationId xmlns:a16="http://schemas.microsoft.com/office/drawing/2014/main" id="{7CF7E74F-29EC-9FD3-F95D-1249F46F7185}"/>
              </a:ext>
            </a:extLst>
          </p:cNvPr>
          <p:cNvSpPr/>
          <p:nvPr/>
        </p:nvSpPr>
        <p:spPr>
          <a:xfrm>
            <a:off x="612000" y="396000"/>
            <a:ext cx="2880000" cy="442800"/>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タイトル 1">
            <a:extLst>
              <a:ext uri="{FF2B5EF4-FFF2-40B4-BE49-F238E27FC236}">
                <a16:creationId xmlns:a16="http://schemas.microsoft.com/office/drawing/2014/main" id="{B3128A46-871F-4482-1549-534CE65F7CD0}"/>
              </a:ext>
            </a:extLst>
          </p:cNvPr>
          <p:cNvSpPr>
            <a:spLocks noGrp="1"/>
          </p:cNvSpPr>
          <p:nvPr>
            <p:ph type="title"/>
          </p:nvPr>
        </p:nvSpPr>
        <p:spPr>
          <a:xfrm>
            <a:off x="1296000" y="396000"/>
            <a:ext cx="1440000" cy="391261"/>
          </a:xfrm>
        </p:spPr>
        <p:txBody>
          <a:bodyPr anchor="ctr"/>
          <a:lstStyle/>
          <a:p>
            <a:pPr algn="dist"/>
            <a:r>
              <a:rPr lang="ja-JP" altLang="en-US">
                <a:latin typeface="BIZ UDPゴシック" panose="020B0400000000000000" pitchFamily="50" charset="-128"/>
                <a:ea typeface="BIZ UDPゴシック" panose="020B0400000000000000" pitchFamily="50" charset="-128"/>
              </a:rPr>
              <a:t>設問</a:t>
            </a:r>
          </a:p>
        </p:txBody>
      </p:sp>
      <p:sp>
        <p:nvSpPr>
          <p:cNvPr id="2" name="スライド番号プレースホルダー 1">
            <a:extLst>
              <a:ext uri="{FF2B5EF4-FFF2-40B4-BE49-F238E27FC236}">
                <a16:creationId xmlns:a16="http://schemas.microsoft.com/office/drawing/2014/main" id="{BD605D51-861F-52FB-A3D6-EF328417C7E1}"/>
              </a:ext>
            </a:extLst>
          </p:cNvPr>
          <p:cNvSpPr>
            <a:spLocks noGrp="1"/>
          </p:cNvSpPr>
          <p:nvPr>
            <p:ph type="sldNum" sz="quarter" idx="4"/>
          </p:nvPr>
        </p:nvSpPr>
        <p:spPr/>
        <p:txBody>
          <a:bodyPr/>
          <a:lstStyle/>
          <a:p>
            <a:fld id="{2336B528-F940-46AA-A4AB-D4751FB27E02}" type="slidenum">
              <a:rPr kumimoji="1" lang="ja-JP" altLang="en-US" smtClean="0"/>
              <a:t>102</a:t>
            </a:fld>
            <a:endParaRPr kumimoji="1" lang="ja-JP" altLang="en-US"/>
          </a:p>
        </p:txBody>
      </p:sp>
    </p:spTree>
    <p:extLst>
      <p:ext uri="{BB962C8B-B14F-4D97-AF65-F5344CB8AC3E}">
        <p14:creationId xmlns:p14="http://schemas.microsoft.com/office/powerpoint/2010/main" val="2879454092"/>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0D76AC-F01E-59D1-85CE-AAACF743803A}"/>
            </a:ext>
          </a:extLst>
        </p:cNvPr>
        <p:cNvGrpSpPr/>
        <p:nvPr/>
      </p:nvGrpSpPr>
      <p:grpSpPr>
        <a:xfrm>
          <a:off x="0" y="0"/>
          <a:ext cx="0" cy="0"/>
          <a:chOff x="0" y="0"/>
          <a:chExt cx="0" cy="0"/>
        </a:xfrm>
      </p:grpSpPr>
      <p:sp>
        <p:nvSpPr>
          <p:cNvPr id="28" name="四角形: 角を丸くする 27">
            <a:extLst>
              <a:ext uri="{FF2B5EF4-FFF2-40B4-BE49-F238E27FC236}">
                <a16:creationId xmlns:a16="http://schemas.microsoft.com/office/drawing/2014/main" id="{CB5BBEE5-8DDA-0D1B-1975-731FDDC232AA}"/>
              </a:ext>
            </a:extLst>
          </p:cNvPr>
          <p:cNvSpPr/>
          <p:nvPr/>
        </p:nvSpPr>
        <p:spPr>
          <a:xfrm>
            <a:off x="531512" y="2547775"/>
            <a:ext cx="11107737" cy="3902861"/>
          </a:xfrm>
          <a:prstGeom prst="roundRect">
            <a:avLst>
              <a:gd name="adj" fmla="val 4248"/>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85750" indent="-285750" algn="ctr">
              <a:buClr>
                <a:srgbClr val="FF6A29"/>
              </a:buClr>
              <a:buFont typeface="Wingdings" panose="05000000000000000000" pitchFamily="2" charset="2"/>
              <a:buChar char="l"/>
            </a:pPr>
            <a:endParaRPr kumimoji="1" lang="ja-JP" altLang="en-US"/>
          </a:p>
        </p:txBody>
      </p:sp>
      <p:sp>
        <p:nvSpPr>
          <p:cNvPr id="23" name="四角形: 角を丸くする 22">
            <a:extLst>
              <a:ext uri="{FF2B5EF4-FFF2-40B4-BE49-F238E27FC236}">
                <a16:creationId xmlns:a16="http://schemas.microsoft.com/office/drawing/2014/main" id="{243BF860-423A-7F84-FDAD-2F62DF6A878A}"/>
              </a:ext>
            </a:extLst>
          </p:cNvPr>
          <p:cNvSpPr/>
          <p:nvPr/>
        </p:nvSpPr>
        <p:spPr>
          <a:xfrm>
            <a:off x="560996" y="1311960"/>
            <a:ext cx="11107737" cy="936000"/>
          </a:xfrm>
          <a:prstGeom prst="roundRect">
            <a:avLst>
              <a:gd name="adj" fmla="val 16396"/>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四角形: 角を丸くする 10">
            <a:extLst>
              <a:ext uri="{FF2B5EF4-FFF2-40B4-BE49-F238E27FC236}">
                <a16:creationId xmlns:a16="http://schemas.microsoft.com/office/drawing/2014/main" id="{D8C5DAD1-0ADC-B67F-2F63-148EB7538BB9}"/>
              </a:ext>
            </a:extLst>
          </p:cNvPr>
          <p:cNvSpPr/>
          <p:nvPr/>
        </p:nvSpPr>
        <p:spPr>
          <a:xfrm>
            <a:off x="612000" y="396000"/>
            <a:ext cx="2880000" cy="442800"/>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32EE8D52-2869-9E7D-941C-82C682C23640}"/>
              </a:ext>
            </a:extLst>
          </p:cNvPr>
          <p:cNvSpPr>
            <a:spLocks noGrp="1"/>
          </p:cNvSpPr>
          <p:nvPr>
            <p:ph type="title"/>
          </p:nvPr>
        </p:nvSpPr>
        <p:spPr>
          <a:xfrm>
            <a:off x="760982" y="411630"/>
            <a:ext cx="2568372" cy="383182"/>
          </a:xfrm>
        </p:spPr>
        <p:txBody>
          <a:bodyPr vert="horz" wrap="square" lIns="91440" tIns="45720" rIns="91440" bIns="45720" rtlCol="0" anchor="b">
            <a:spAutoFit/>
          </a:bodyPr>
          <a:lstStyle/>
          <a:p>
            <a:pPr algn="dist"/>
            <a:r>
              <a:rPr lang="ja-JP" altLang="en-US">
                <a:latin typeface="BIZ UDPゴシック" panose="020B0400000000000000" pitchFamily="50" charset="-128"/>
                <a:ea typeface="BIZ UDPゴシック" panose="020B0400000000000000" pitchFamily="50" charset="-128"/>
              </a:rPr>
              <a:t>考えるヒント</a:t>
            </a:r>
          </a:p>
        </p:txBody>
      </p:sp>
      <p:sp>
        <p:nvSpPr>
          <p:cNvPr id="4" name="テキスト ボックス 3">
            <a:extLst>
              <a:ext uri="{FF2B5EF4-FFF2-40B4-BE49-F238E27FC236}">
                <a16:creationId xmlns:a16="http://schemas.microsoft.com/office/drawing/2014/main" id="{A0FBFBCE-699E-8A85-564F-B775F1FD0404}"/>
              </a:ext>
            </a:extLst>
          </p:cNvPr>
          <p:cNvSpPr txBox="1"/>
          <p:nvPr/>
        </p:nvSpPr>
        <p:spPr>
          <a:xfrm>
            <a:off x="760982" y="1303992"/>
            <a:ext cx="10891837" cy="934423"/>
          </a:xfrm>
          <a:prstGeom prst="rect">
            <a:avLst/>
          </a:prstGeom>
          <a:noFill/>
        </p:spPr>
        <p:txBody>
          <a:bodyPr wrap="square" rtlCol="0">
            <a:spAutoFit/>
          </a:bodyPr>
          <a:lstStyle/>
          <a:p>
            <a:pPr defTabSz="714375">
              <a:lnSpc>
                <a:spcPct val="120000"/>
              </a:lnSpc>
            </a:pPr>
            <a:r>
              <a:rPr kumimoji="1" lang="ja-JP" altLang="en-US" sz="1600">
                <a:latin typeface="BIZ UDPゴシック" panose="020B0400000000000000" pitchFamily="50" charset="-128"/>
                <a:ea typeface="BIZ UDPゴシック" panose="020B0400000000000000" pitchFamily="50" charset="-128"/>
              </a:rPr>
              <a:t>設　問</a:t>
            </a:r>
            <a:endParaRPr lang="en-US" altLang="ja-JP" sz="1600">
              <a:latin typeface="BIZ UDPゴシック" panose="020B0400000000000000" pitchFamily="50" charset="-128"/>
              <a:ea typeface="BIZ UDPゴシック" panose="020B0400000000000000" pitchFamily="50" charset="-128"/>
            </a:endParaRPr>
          </a:p>
          <a:p>
            <a:pPr defTabSz="714375">
              <a:lnSpc>
                <a:spcPct val="120000"/>
              </a:lnSpc>
            </a:pPr>
            <a:r>
              <a:rPr lang="ja-JP" altLang="en-US" sz="1600">
                <a:latin typeface="BIZ UDPゴシック" panose="020B0400000000000000" pitchFamily="50" charset="-128"/>
                <a:ea typeface="BIZ UDPゴシック" panose="020B0400000000000000" pitchFamily="50" charset="-128"/>
              </a:rPr>
              <a:t>自分が勤めている学校の先生に性犯罪歴があるかのような情報が</a:t>
            </a:r>
            <a:r>
              <a:rPr lang="en-US" altLang="ja-JP" sz="1600">
                <a:latin typeface="BIZ UDPゴシック" panose="020B0400000000000000" pitchFamily="50" charset="-128"/>
                <a:ea typeface="BIZ UDPゴシック" panose="020B0400000000000000" pitchFamily="50" charset="-128"/>
              </a:rPr>
              <a:t>SNS</a:t>
            </a:r>
            <a:r>
              <a:rPr lang="ja-JP" altLang="en-US" sz="1600">
                <a:latin typeface="BIZ UDPゴシック" panose="020B0400000000000000" pitchFamily="50" charset="-128"/>
                <a:ea typeface="BIZ UDPゴシック" panose="020B0400000000000000" pitchFamily="50" charset="-128"/>
              </a:rPr>
              <a:t>上で流れてきました。学校名や先生の名前は匿名化されているものの、関係者が見ればどこの学校のことかが分かるような内容です。あなたはどのように対応しますか。</a:t>
            </a:r>
          </a:p>
        </p:txBody>
      </p:sp>
      <p:sp>
        <p:nvSpPr>
          <p:cNvPr id="8" name="テキスト ボックス 7">
            <a:extLst>
              <a:ext uri="{FF2B5EF4-FFF2-40B4-BE49-F238E27FC236}">
                <a16:creationId xmlns:a16="http://schemas.microsoft.com/office/drawing/2014/main" id="{68706EB4-964B-E559-9120-8D04E0895E39}"/>
              </a:ext>
            </a:extLst>
          </p:cNvPr>
          <p:cNvSpPr txBox="1"/>
          <p:nvPr/>
        </p:nvSpPr>
        <p:spPr>
          <a:xfrm>
            <a:off x="932734" y="3673373"/>
            <a:ext cx="10364259" cy="1756763"/>
          </a:xfrm>
          <a:prstGeom prst="rect">
            <a:avLst/>
          </a:prstGeom>
          <a:noFill/>
        </p:spPr>
        <p:txBody>
          <a:bodyPr wrap="square" rtlCol="0">
            <a:spAutoFit/>
          </a:bodyPr>
          <a:lstStyle/>
          <a:p>
            <a:pPr marL="285750" indent="-285750" defTabSz="714375">
              <a:lnSpc>
                <a:spcPct val="120000"/>
              </a:lnSpc>
              <a:spcAft>
                <a:spcPts val="3000"/>
              </a:spcAft>
              <a:buClr>
                <a:srgbClr val="FF6A29"/>
              </a:buClr>
              <a:buFont typeface="Wingdings" panose="05000000000000000000" pitchFamily="2" charset="2"/>
              <a:buChar char="l"/>
            </a:pPr>
            <a:r>
              <a:rPr lang="en-US" altLang="ja-JP" spc="100">
                <a:latin typeface="BIZ UDPゴシック" panose="020B0400000000000000" pitchFamily="50" charset="-128"/>
                <a:ea typeface="BIZ UDPゴシック" panose="020B0400000000000000" pitchFamily="50" charset="-128"/>
              </a:rPr>
              <a:t>SNS</a:t>
            </a:r>
            <a:r>
              <a:rPr lang="ja-JP" altLang="en-US" spc="100">
                <a:latin typeface="BIZ UDPゴシック" panose="020B0400000000000000" pitchFamily="50" charset="-128"/>
                <a:ea typeface="BIZ UDPゴシック" panose="020B0400000000000000" pitchFamily="50" charset="-128"/>
              </a:rPr>
              <a:t>において、性犯罪歴の記録（犯罪事実確認記録等）の情報が漏えいしているおそれがあると考えられます。</a:t>
            </a:r>
          </a:p>
          <a:p>
            <a:pPr marL="285750" indent="-285750" defTabSz="714375">
              <a:lnSpc>
                <a:spcPct val="120000"/>
              </a:lnSpc>
              <a:buClr>
                <a:srgbClr val="FF6A29"/>
              </a:buClr>
              <a:buFont typeface="Wingdings" panose="05000000000000000000" pitchFamily="2" charset="2"/>
              <a:buChar char="l"/>
            </a:pPr>
            <a:r>
              <a:rPr lang="en-US" altLang="ja-JP" spc="100">
                <a:latin typeface="BIZ UDPゴシック" panose="020B0400000000000000" pitchFamily="50" charset="-128"/>
                <a:ea typeface="BIZ UDPゴシック" panose="020B0400000000000000" pitchFamily="50" charset="-128"/>
              </a:rPr>
              <a:t>SNS</a:t>
            </a:r>
            <a:r>
              <a:rPr lang="ja-JP" altLang="en-US" spc="100">
                <a:latin typeface="BIZ UDPゴシック" panose="020B0400000000000000" pitchFamily="50" charset="-128"/>
                <a:ea typeface="BIZ UDPゴシック" panose="020B0400000000000000" pitchFamily="50" charset="-128"/>
              </a:rPr>
              <a:t>上の投稿については、対応によっては更なる漏えいや炎上などにつながるおそれがあります。どのように対応すべきか、または対応してはいけないか、考えてみましょう。</a:t>
            </a:r>
          </a:p>
        </p:txBody>
      </p:sp>
      <p:sp>
        <p:nvSpPr>
          <p:cNvPr id="10" name="テキスト ボックス 9">
            <a:extLst>
              <a:ext uri="{FF2B5EF4-FFF2-40B4-BE49-F238E27FC236}">
                <a16:creationId xmlns:a16="http://schemas.microsoft.com/office/drawing/2014/main" id="{12646C40-C101-93EB-AF99-6D6C7BB25823}"/>
              </a:ext>
            </a:extLst>
          </p:cNvPr>
          <p:cNvSpPr txBox="1"/>
          <p:nvPr/>
        </p:nvSpPr>
        <p:spPr>
          <a:xfrm>
            <a:off x="760982" y="2837067"/>
            <a:ext cx="1641796" cy="400110"/>
          </a:xfrm>
          <a:prstGeom prst="rect">
            <a:avLst/>
          </a:prstGeom>
          <a:noFill/>
        </p:spPr>
        <p:txBody>
          <a:bodyPr wrap="none" rtlCol="0">
            <a:spAutoFit/>
          </a:bodyPr>
          <a:lstStyle/>
          <a:p>
            <a:r>
              <a:rPr lang="ja-JP" altLang="en-US" sz="2000" b="1" spc="50">
                <a:latin typeface="BIZ UDPゴシック" panose="020B0400000000000000" pitchFamily="50" charset="-128"/>
                <a:ea typeface="BIZ UDPゴシック" panose="020B0400000000000000" pitchFamily="50" charset="-128"/>
              </a:rPr>
              <a:t>考えるヒント</a:t>
            </a:r>
          </a:p>
        </p:txBody>
      </p:sp>
      <p:sp>
        <p:nvSpPr>
          <p:cNvPr id="3" name="スライド番号プレースホルダー 2">
            <a:extLst>
              <a:ext uri="{FF2B5EF4-FFF2-40B4-BE49-F238E27FC236}">
                <a16:creationId xmlns:a16="http://schemas.microsoft.com/office/drawing/2014/main" id="{5D2561A1-7CFB-5C49-7775-018F72C98B3C}"/>
              </a:ext>
            </a:extLst>
          </p:cNvPr>
          <p:cNvSpPr>
            <a:spLocks noGrp="1"/>
          </p:cNvSpPr>
          <p:nvPr>
            <p:ph type="sldNum" sz="quarter" idx="4"/>
          </p:nvPr>
        </p:nvSpPr>
        <p:spPr/>
        <p:txBody>
          <a:bodyPr/>
          <a:lstStyle/>
          <a:p>
            <a:fld id="{2336B528-F940-46AA-A4AB-D4751FB27E02}" type="slidenum">
              <a:rPr kumimoji="1" lang="ja-JP" altLang="en-US" smtClean="0"/>
              <a:t>103</a:t>
            </a:fld>
            <a:endParaRPr kumimoji="1" lang="ja-JP" altLang="en-US"/>
          </a:p>
        </p:txBody>
      </p:sp>
    </p:spTree>
    <p:extLst>
      <p:ext uri="{BB962C8B-B14F-4D97-AF65-F5344CB8AC3E}">
        <p14:creationId xmlns:p14="http://schemas.microsoft.com/office/powerpoint/2010/main" val="1837973053"/>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7C411A-B93A-8105-2EF1-46329E9DBF42}"/>
            </a:ext>
          </a:extLst>
        </p:cNvPr>
        <p:cNvGrpSpPr/>
        <p:nvPr/>
      </p:nvGrpSpPr>
      <p:grpSpPr>
        <a:xfrm>
          <a:off x="0" y="0"/>
          <a:ext cx="0" cy="0"/>
          <a:chOff x="0" y="0"/>
          <a:chExt cx="0" cy="0"/>
        </a:xfrm>
      </p:grpSpPr>
      <p:sp>
        <p:nvSpPr>
          <p:cNvPr id="12" name="四角形: 角を丸くする 11">
            <a:extLst>
              <a:ext uri="{FF2B5EF4-FFF2-40B4-BE49-F238E27FC236}">
                <a16:creationId xmlns:a16="http://schemas.microsoft.com/office/drawing/2014/main" id="{72F52421-8070-5A04-0D73-3DF2342EEFAE}"/>
              </a:ext>
            </a:extLst>
          </p:cNvPr>
          <p:cNvSpPr/>
          <p:nvPr/>
        </p:nvSpPr>
        <p:spPr>
          <a:xfrm>
            <a:off x="562293" y="2346960"/>
            <a:ext cx="11107737" cy="4147771"/>
          </a:xfrm>
          <a:prstGeom prst="roundRect">
            <a:avLst>
              <a:gd name="adj" fmla="val 3344"/>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Pゴシック" panose="020B0400000000000000" pitchFamily="50" charset="-128"/>
              <a:ea typeface="BIZ UDPゴシック" panose="020B0400000000000000" pitchFamily="50" charset="-128"/>
            </a:endParaRPr>
          </a:p>
        </p:txBody>
      </p:sp>
      <p:sp>
        <p:nvSpPr>
          <p:cNvPr id="13" name="四角形: 角を丸くする 12">
            <a:extLst>
              <a:ext uri="{FF2B5EF4-FFF2-40B4-BE49-F238E27FC236}">
                <a16:creationId xmlns:a16="http://schemas.microsoft.com/office/drawing/2014/main" id="{28D40EF8-B3B0-3E66-6194-EED9D4F27A99}"/>
              </a:ext>
            </a:extLst>
          </p:cNvPr>
          <p:cNvSpPr/>
          <p:nvPr/>
        </p:nvSpPr>
        <p:spPr>
          <a:xfrm>
            <a:off x="540000" y="396000"/>
            <a:ext cx="2880000" cy="442800"/>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Pゴシック" panose="020B0400000000000000" pitchFamily="50" charset="-128"/>
              <a:ea typeface="BIZ UDPゴシック" panose="020B0400000000000000" pitchFamily="50" charset="-128"/>
            </a:endParaRPr>
          </a:p>
        </p:txBody>
      </p:sp>
      <p:sp>
        <p:nvSpPr>
          <p:cNvPr id="14" name="タイトル 13">
            <a:extLst>
              <a:ext uri="{FF2B5EF4-FFF2-40B4-BE49-F238E27FC236}">
                <a16:creationId xmlns:a16="http://schemas.microsoft.com/office/drawing/2014/main" id="{AA719A3B-B9E4-94DB-4B5C-E2BBE026D419}"/>
              </a:ext>
            </a:extLst>
          </p:cNvPr>
          <p:cNvSpPr>
            <a:spLocks noGrp="1"/>
          </p:cNvSpPr>
          <p:nvPr>
            <p:ph type="title"/>
          </p:nvPr>
        </p:nvSpPr>
        <p:spPr>
          <a:xfrm>
            <a:off x="1296000" y="396000"/>
            <a:ext cx="1440000" cy="442800"/>
          </a:xfrm>
        </p:spPr>
        <p:txBody>
          <a:bodyPr wrap="square"/>
          <a:lstStyle/>
          <a:p>
            <a:pPr algn="dist"/>
            <a:r>
              <a:rPr lang="ja-JP" altLang="en-US">
                <a:latin typeface="BIZ UDPゴシック" panose="020B0400000000000000" pitchFamily="50" charset="-128"/>
                <a:ea typeface="BIZ UDPゴシック" panose="020B0400000000000000" pitchFamily="50" charset="-128"/>
              </a:rPr>
              <a:t>回答例　</a:t>
            </a:r>
          </a:p>
        </p:txBody>
      </p:sp>
      <p:sp>
        <p:nvSpPr>
          <p:cNvPr id="8" name="四角形: 角を丸くする 7">
            <a:extLst>
              <a:ext uri="{FF2B5EF4-FFF2-40B4-BE49-F238E27FC236}">
                <a16:creationId xmlns:a16="http://schemas.microsoft.com/office/drawing/2014/main" id="{3F4D9E97-E2FD-2FFF-8AF5-BBCBE60BF69E}"/>
              </a:ext>
            </a:extLst>
          </p:cNvPr>
          <p:cNvSpPr/>
          <p:nvPr/>
        </p:nvSpPr>
        <p:spPr>
          <a:xfrm>
            <a:off x="560996" y="1311960"/>
            <a:ext cx="11107737" cy="936000"/>
          </a:xfrm>
          <a:prstGeom prst="roundRect">
            <a:avLst>
              <a:gd name="adj" fmla="val 16396"/>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テキスト ボックス 9">
            <a:extLst>
              <a:ext uri="{FF2B5EF4-FFF2-40B4-BE49-F238E27FC236}">
                <a16:creationId xmlns:a16="http://schemas.microsoft.com/office/drawing/2014/main" id="{5E823F62-FB78-5DCF-A97C-1206A370F187}"/>
              </a:ext>
            </a:extLst>
          </p:cNvPr>
          <p:cNvSpPr txBox="1"/>
          <p:nvPr/>
        </p:nvSpPr>
        <p:spPr>
          <a:xfrm>
            <a:off x="760982" y="1303992"/>
            <a:ext cx="10891837" cy="934423"/>
          </a:xfrm>
          <a:prstGeom prst="rect">
            <a:avLst/>
          </a:prstGeom>
          <a:noFill/>
        </p:spPr>
        <p:txBody>
          <a:bodyPr wrap="square" rtlCol="0">
            <a:spAutoFit/>
          </a:bodyPr>
          <a:lstStyle/>
          <a:p>
            <a:pPr defTabSz="714375">
              <a:lnSpc>
                <a:spcPct val="120000"/>
              </a:lnSpc>
            </a:pPr>
            <a:r>
              <a:rPr kumimoji="1" lang="ja-JP" altLang="en-US" sz="1600">
                <a:latin typeface="BIZ UDPゴシック" panose="020B0400000000000000" pitchFamily="50" charset="-128"/>
                <a:ea typeface="BIZ UDPゴシック" panose="020B0400000000000000" pitchFamily="50" charset="-128"/>
              </a:rPr>
              <a:t>設　問</a:t>
            </a:r>
            <a:endParaRPr lang="en-US" altLang="ja-JP" sz="1600">
              <a:latin typeface="BIZ UDPゴシック" panose="020B0400000000000000" pitchFamily="50" charset="-128"/>
              <a:ea typeface="BIZ UDPゴシック" panose="020B0400000000000000" pitchFamily="50" charset="-128"/>
            </a:endParaRPr>
          </a:p>
          <a:p>
            <a:pPr defTabSz="714375">
              <a:lnSpc>
                <a:spcPct val="120000"/>
              </a:lnSpc>
            </a:pPr>
            <a:r>
              <a:rPr lang="ja-JP" altLang="en-US" sz="1600">
                <a:latin typeface="BIZ UDPゴシック" panose="020B0400000000000000" pitchFamily="50" charset="-128"/>
                <a:ea typeface="BIZ UDPゴシック" panose="020B0400000000000000" pitchFamily="50" charset="-128"/>
              </a:rPr>
              <a:t>自分が勤めている学校の先生に性犯罪歴があるかのような情報が</a:t>
            </a:r>
            <a:r>
              <a:rPr lang="en-US" altLang="ja-JP" sz="1600">
                <a:latin typeface="BIZ UDPゴシック" panose="020B0400000000000000" pitchFamily="50" charset="-128"/>
                <a:ea typeface="BIZ UDPゴシック" panose="020B0400000000000000" pitchFamily="50" charset="-128"/>
              </a:rPr>
              <a:t>SNS</a:t>
            </a:r>
            <a:r>
              <a:rPr lang="ja-JP" altLang="en-US" sz="1600">
                <a:latin typeface="BIZ UDPゴシック" panose="020B0400000000000000" pitchFamily="50" charset="-128"/>
                <a:ea typeface="BIZ UDPゴシック" panose="020B0400000000000000" pitchFamily="50" charset="-128"/>
              </a:rPr>
              <a:t>上で流れてきました。学校名や先生の名前は匿名化されているものの、関係者が見ればどこの学校のことかが分かるような内容です。あなたはどのように対応しますか。</a:t>
            </a:r>
          </a:p>
        </p:txBody>
      </p:sp>
      <p:sp>
        <p:nvSpPr>
          <p:cNvPr id="11" name="テキスト ボックス 10">
            <a:extLst>
              <a:ext uri="{FF2B5EF4-FFF2-40B4-BE49-F238E27FC236}">
                <a16:creationId xmlns:a16="http://schemas.microsoft.com/office/drawing/2014/main" id="{948556F6-583A-9006-5EBD-9C221FC1CF17}"/>
              </a:ext>
            </a:extLst>
          </p:cNvPr>
          <p:cNvSpPr txBox="1"/>
          <p:nvPr/>
        </p:nvSpPr>
        <p:spPr>
          <a:xfrm>
            <a:off x="932734" y="3033016"/>
            <a:ext cx="10364259" cy="1935273"/>
          </a:xfrm>
          <a:prstGeom prst="rect">
            <a:avLst/>
          </a:prstGeom>
          <a:noFill/>
        </p:spPr>
        <p:txBody>
          <a:bodyPr wrap="square" rtlCol="0">
            <a:spAutoFit/>
          </a:bodyPr>
          <a:lstStyle/>
          <a:p>
            <a:pPr marL="285750" indent="-285750" defTabSz="714375">
              <a:lnSpc>
                <a:spcPct val="120000"/>
              </a:lnSpc>
              <a:spcAft>
                <a:spcPts val="1800"/>
              </a:spcAft>
              <a:buClr>
                <a:srgbClr val="FF6A29"/>
              </a:buClr>
              <a:buFont typeface="Wingdings" panose="05000000000000000000" pitchFamily="2" charset="2"/>
              <a:buChar char="l"/>
            </a:pPr>
            <a:r>
              <a:rPr lang="en-US" altLang="ja-JP" spc="100">
                <a:latin typeface="BIZ UDPゴシック" panose="020B0400000000000000" pitchFamily="50" charset="-128"/>
                <a:ea typeface="BIZ UDPゴシック" panose="020B0400000000000000" pitchFamily="50" charset="-128"/>
              </a:rPr>
              <a:t>SNS</a:t>
            </a:r>
            <a:r>
              <a:rPr lang="ja-JP" altLang="en-US" spc="100">
                <a:latin typeface="BIZ UDPゴシック" panose="020B0400000000000000" pitchFamily="50" charset="-128"/>
                <a:ea typeface="BIZ UDPゴシック" panose="020B0400000000000000" pitchFamily="50" charset="-128"/>
              </a:rPr>
              <a:t>上の情報について、同じように</a:t>
            </a:r>
            <a:r>
              <a:rPr lang="en-US" altLang="ja-JP" spc="100">
                <a:latin typeface="BIZ UDPゴシック" panose="020B0400000000000000" pitchFamily="50" charset="-128"/>
                <a:ea typeface="BIZ UDPゴシック" panose="020B0400000000000000" pitchFamily="50" charset="-128"/>
              </a:rPr>
              <a:t>SNS</a:t>
            </a:r>
            <a:r>
              <a:rPr lang="ja-JP" altLang="en-US" spc="100">
                <a:latin typeface="BIZ UDPゴシック" panose="020B0400000000000000" pitchFamily="50" charset="-128"/>
                <a:ea typeface="BIZ UDPゴシック" panose="020B0400000000000000" pitchFamily="50" charset="-128"/>
              </a:rPr>
              <a:t>（または</a:t>
            </a:r>
            <a:r>
              <a:rPr lang="en-US" altLang="ja-JP" spc="100">
                <a:latin typeface="BIZ UDPゴシック" panose="020B0400000000000000" pitchFamily="50" charset="-128"/>
                <a:ea typeface="BIZ UDPゴシック" panose="020B0400000000000000" pitchFamily="50" charset="-128"/>
              </a:rPr>
              <a:t>SNS</a:t>
            </a:r>
            <a:r>
              <a:rPr lang="ja-JP" altLang="en-US" spc="100">
                <a:latin typeface="BIZ UDPゴシック" panose="020B0400000000000000" pitchFamily="50" charset="-128"/>
                <a:ea typeface="BIZ UDPゴシック" panose="020B0400000000000000" pitchFamily="50" charset="-128"/>
              </a:rPr>
              <a:t>のダイレクトメール機能など）を使って当事者や他の従事者に伝えたり、拡散したりしない。また、投稿に対して内容を否定するようなコメントをしない</a:t>
            </a:r>
            <a:r>
              <a:rPr lang="ja-JP" altLang="en-US" spc="100" baseline="30000">
                <a:latin typeface="BIZ UDPゴシック" panose="020B0400000000000000" pitchFamily="50" charset="-128"/>
                <a:ea typeface="BIZ UDPゴシック" panose="020B0400000000000000" pitchFamily="50" charset="-128"/>
              </a:rPr>
              <a:t>注</a:t>
            </a:r>
            <a:r>
              <a:rPr lang="en-US" altLang="ja-JP" spc="100" baseline="30000">
                <a:latin typeface="BIZ UDPゴシック" panose="020B0400000000000000" pitchFamily="50" charset="-128"/>
                <a:ea typeface="BIZ UDPゴシック" panose="020B0400000000000000" pitchFamily="50" charset="-128"/>
              </a:rPr>
              <a:t>1</a:t>
            </a:r>
            <a:r>
              <a:rPr lang="ja-JP" altLang="en-US" spc="100">
                <a:latin typeface="BIZ UDPゴシック" panose="020B0400000000000000" pitchFamily="50" charset="-128"/>
                <a:ea typeface="BIZ UDPゴシック" panose="020B0400000000000000" pitchFamily="50" charset="-128"/>
              </a:rPr>
              <a:t>。</a:t>
            </a:r>
            <a:endParaRPr lang="en-US" altLang="ja-JP" spc="100">
              <a:latin typeface="BIZ UDPゴシック" panose="020B0400000000000000" pitchFamily="50" charset="-128"/>
              <a:ea typeface="BIZ UDPゴシック" panose="020B0400000000000000" pitchFamily="50" charset="-128"/>
            </a:endParaRPr>
          </a:p>
          <a:p>
            <a:pPr marL="285750" indent="-285750" defTabSz="714375">
              <a:lnSpc>
                <a:spcPct val="120000"/>
              </a:lnSpc>
              <a:buClr>
                <a:srgbClr val="FF6A29"/>
              </a:buClr>
              <a:buFont typeface="Wingdings" panose="05000000000000000000" pitchFamily="2" charset="2"/>
              <a:buChar char="l"/>
            </a:pPr>
            <a:r>
              <a:rPr lang="ja-JP" altLang="en-US" spc="100">
                <a:latin typeface="BIZ UDPゴシック" panose="020B0400000000000000" pitchFamily="50" charset="-128"/>
                <a:ea typeface="BIZ UDPゴシック" panose="020B0400000000000000" pitchFamily="50" charset="-128"/>
              </a:rPr>
              <a:t>情報管理規程を確認し、漏えい等の事案の発生又は兆候を把握した場合は所属長へ報告する</a:t>
            </a:r>
            <a:endParaRPr lang="en-US" altLang="ja-JP" spc="100">
              <a:latin typeface="BIZ UDPゴシック" panose="020B0400000000000000" pitchFamily="50" charset="-128"/>
              <a:ea typeface="BIZ UDPゴシック" panose="020B0400000000000000" pitchFamily="50" charset="-128"/>
            </a:endParaRPr>
          </a:p>
          <a:p>
            <a:pPr indent="273050" defTabSz="714375">
              <a:lnSpc>
                <a:spcPct val="120000"/>
              </a:lnSpc>
              <a:spcAft>
                <a:spcPts val="3000"/>
              </a:spcAft>
              <a:buClr>
                <a:srgbClr val="FF6A29"/>
              </a:buClr>
            </a:pPr>
            <a:r>
              <a:rPr lang="ja-JP" altLang="en-US" spc="100">
                <a:latin typeface="BIZ UDPゴシック" panose="020B0400000000000000" pitchFamily="50" charset="-128"/>
                <a:ea typeface="BIZ UDPゴシック" panose="020B0400000000000000" pitchFamily="50" charset="-128"/>
              </a:rPr>
              <a:t>こととされていたため、定められた報告連絡体制に基づき速やかに報告する</a:t>
            </a:r>
            <a:r>
              <a:rPr lang="ja-JP" altLang="en-US" spc="100" baseline="30000">
                <a:latin typeface="BIZ UDPゴシック" panose="020B0400000000000000" pitchFamily="50" charset="-128"/>
                <a:ea typeface="BIZ UDPゴシック" panose="020B0400000000000000" pitchFamily="50" charset="-128"/>
              </a:rPr>
              <a:t>注</a:t>
            </a:r>
            <a:r>
              <a:rPr lang="en-US" altLang="ja-JP" spc="100" baseline="30000">
                <a:latin typeface="BIZ UDPゴシック" panose="020B0400000000000000" pitchFamily="50" charset="-128"/>
                <a:ea typeface="BIZ UDPゴシック" panose="020B0400000000000000" pitchFamily="50" charset="-128"/>
              </a:rPr>
              <a:t>2</a:t>
            </a:r>
            <a:r>
              <a:rPr lang="ja-JP" altLang="en-US" spc="100">
                <a:latin typeface="BIZ UDPゴシック" panose="020B0400000000000000" pitchFamily="50" charset="-128"/>
                <a:ea typeface="BIZ UDPゴシック" panose="020B0400000000000000" pitchFamily="50" charset="-128"/>
              </a:rPr>
              <a:t>。</a:t>
            </a:r>
          </a:p>
        </p:txBody>
      </p:sp>
      <p:sp>
        <p:nvSpPr>
          <p:cNvPr id="15" name="テキスト ボックス 14">
            <a:extLst>
              <a:ext uri="{FF2B5EF4-FFF2-40B4-BE49-F238E27FC236}">
                <a16:creationId xmlns:a16="http://schemas.microsoft.com/office/drawing/2014/main" id="{9C7BB6E7-558E-2F47-6A66-9664E267DD14}"/>
              </a:ext>
            </a:extLst>
          </p:cNvPr>
          <p:cNvSpPr txBox="1"/>
          <p:nvPr/>
        </p:nvSpPr>
        <p:spPr>
          <a:xfrm>
            <a:off x="760982" y="2484367"/>
            <a:ext cx="973343" cy="400110"/>
          </a:xfrm>
          <a:prstGeom prst="rect">
            <a:avLst/>
          </a:prstGeom>
          <a:noFill/>
        </p:spPr>
        <p:txBody>
          <a:bodyPr wrap="none" rtlCol="0">
            <a:spAutoFit/>
          </a:bodyPr>
          <a:lstStyle/>
          <a:p>
            <a:r>
              <a:rPr lang="ja-JP" altLang="en-US" sz="2000" b="1" spc="50">
                <a:latin typeface="BIZ UDPゴシック" panose="020B0400000000000000" pitchFamily="50" charset="-128"/>
                <a:ea typeface="BIZ UDPゴシック" panose="020B0400000000000000" pitchFamily="50" charset="-128"/>
              </a:rPr>
              <a:t>回答例</a:t>
            </a:r>
          </a:p>
        </p:txBody>
      </p:sp>
      <p:sp>
        <p:nvSpPr>
          <p:cNvPr id="19" name="テキスト ボックス 18">
            <a:extLst>
              <a:ext uri="{FF2B5EF4-FFF2-40B4-BE49-F238E27FC236}">
                <a16:creationId xmlns:a16="http://schemas.microsoft.com/office/drawing/2014/main" id="{B24D2AA3-D3B1-859F-D9BA-CDBB6466271E}"/>
              </a:ext>
            </a:extLst>
          </p:cNvPr>
          <p:cNvSpPr txBox="1"/>
          <p:nvPr/>
        </p:nvSpPr>
        <p:spPr>
          <a:xfrm>
            <a:off x="1050140" y="5274094"/>
            <a:ext cx="10091720" cy="1141531"/>
          </a:xfrm>
          <a:prstGeom prst="rect">
            <a:avLst/>
          </a:prstGeom>
          <a:noFill/>
        </p:spPr>
        <p:txBody>
          <a:bodyPr wrap="square">
            <a:spAutoFit/>
          </a:bodyPr>
          <a:lstStyle/>
          <a:p>
            <a:pPr marL="174625" indent="-174625">
              <a:lnSpc>
                <a:spcPct val="120000"/>
              </a:lnSpc>
              <a:spcAft>
                <a:spcPts val="600"/>
              </a:spcAft>
              <a:tabLst>
                <a:tab pos="174625" algn="l"/>
              </a:tabLst>
            </a:pPr>
            <a:r>
              <a:rPr lang="ja-JP" altLang="en-US" sz="900">
                <a:latin typeface="BIZ UDPゴシック" panose="020B0400000000000000" pitchFamily="50" charset="-128"/>
                <a:ea typeface="BIZ UDPゴシック" panose="020B0400000000000000" pitchFamily="50" charset="-128"/>
              </a:rPr>
              <a:t>注</a:t>
            </a:r>
            <a:r>
              <a:rPr lang="en-US" altLang="ja-JP" sz="900">
                <a:latin typeface="BIZ UDPゴシック" panose="020B0400000000000000" pitchFamily="50" charset="-128"/>
                <a:ea typeface="BIZ UDPゴシック" panose="020B0400000000000000" pitchFamily="50" charset="-128"/>
              </a:rPr>
              <a:t>1</a:t>
            </a:r>
            <a:r>
              <a:rPr lang="ja-JP" altLang="en-US" sz="900">
                <a:latin typeface="BIZ UDPゴシック" panose="020B0400000000000000" pitchFamily="50" charset="-128"/>
                <a:ea typeface="BIZ UDPゴシック" panose="020B0400000000000000" pitchFamily="50" charset="-128"/>
              </a:rPr>
              <a:t>　情報が事実かどうかに関わらず、このような事例においては、対応が早いほど拡散を最小限にとどめることができます。ただし、報告に当たっては、当事者や他の従事者に伝えるために</a:t>
            </a:r>
            <a:r>
              <a:rPr lang="en-US" altLang="ja-JP" sz="900">
                <a:latin typeface="BIZ UDPゴシック" panose="020B0400000000000000" pitchFamily="50" charset="-128"/>
                <a:ea typeface="BIZ UDPゴシック" panose="020B0400000000000000" pitchFamily="50" charset="-128"/>
              </a:rPr>
              <a:t>SNS</a:t>
            </a:r>
            <a:r>
              <a:rPr lang="ja-JP" altLang="en-US" sz="900">
                <a:latin typeface="BIZ UDPゴシック" panose="020B0400000000000000" pitchFamily="50" charset="-128"/>
                <a:ea typeface="BIZ UDPゴシック" panose="020B0400000000000000" pitchFamily="50" charset="-128"/>
              </a:rPr>
              <a:t>（または</a:t>
            </a:r>
            <a:r>
              <a:rPr lang="en-US" altLang="ja-JP" sz="900">
                <a:latin typeface="BIZ UDPゴシック" panose="020B0400000000000000" pitchFamily="50" charset="-128"/>
                <a:ea typeface="BIZ UDPゴシック" panose="020B0400000000000000" pitchFamily="50" charset="-128"/>
              </a:rPr>
              <a:t>SNS</a:t>
            </a:r>
            <a:r>
              <a:rPr lang="ja-JP" altLang="en-US" sz="900">
                <a:latin typeface="BIZ UDPゴシック" panose="020B0400000000000000" pitchFamily="50" charset="-128"/>
                <a:ea typeface="BIZ UDPゴシック" panose="020B0400000000000000" pitchFamily="50" charset="-128"/>
              </a:rPr>
              <a:t>のダイレクトメール機能など）を使うことは、かえって拡散につながる可能性があるため安易に利用しないようにしましょう。また、投稿内容を否定するコメントなども逆に炎上などにつながるおそれがあります。</a:t>
            </a:r>
            <a:endParaRPr lang="en-US" altLang="ja-JP" sz="900">
              <a:latin typeface="BIZ UDPゴシック" panose="020B0400000000000000" pitchFamily="50" charset="-128"/>
              <a:ea typeface="BIZ UDPゴシック" panose="020B0400000000000000" pitchFamily="50" charset="-128"/>
            </a:endParaRPr>
          </a:p>
          <a:p>
            <a:pPr marL="174625" indent="-176400">
              <a:lnSpc>
                <a:spcPct val="120000"/>
              </a:lnSpc>
              <a:spcAft>
                <a:spcPts val="600"/>
              </a:spcAft>
              <a:tabLst>
                <a:tab pos="174625" algn="l"/>
              </a:tabLst>
            </a:pPr>
            <a:r>
              <a:rPr lang="ja-JP" altLang="en-US" sz="900" spc="100">
                <a:latin typeface="BIZ UDPゴシック" panose="020B0400000000000000" pitchFamily="50" charset="-128"/>
                <a:ea typeface="BIZ UDPゴシック" panose="020B0400000000000000" pitchFamily="50" charset="-128"/>
              </a:rPr>
              <a:t>注２　情報漏えいなどのおそれがある場合は、被害拡大防止のために、事業者内の情報管理規程に基づき適切に報告を行う必要があります。誰に対してどのように報告を行うべきとされているか、規程に定められた報告連絡体制を常に確認できるようにしましょう。例えば、漏えい等発生時の報告連絡体制をカード化して身分証とともに携帯しておくなどの対応が考えられます。</a:t>
            </a:r>
          </a:p>
        </p:txBody>
      </p:sp>
      <p:sp>
        <p:nvSpPr>
          <p:cNvPr id="2" name="スライド番号プレースホルダー 1">
            <a:extLst>
              <a:ext uri="{FF2B5EF4-FFF2-40B4-BE49-F238E27FC236}">
                <a16:creationId xmlns:a16="http://schemas.microsoft.com/office/drawing/2014/main" id="{9D6C05BB-1C66-F961-9A6E-FB1DADFD83C8}"/>
              </a:ext>
            </a:extLst>
          </p:cNvPr>
          <p:cNvSpPr>
            <a:spLocks noGrp="1"/>
          </p:cNvSpPr>
          <p:nvPr>
            <p:ph type="sldNum" sz="quarter" idx="4"/>
          </p:nvPr>
        </p:nvSpPr>
        <p:spPr/>
        <p:txBody>
          <a:bodyPr/>
          <a:lstStyle/>
          <a:p>
            <a:fld id="{2336B528-F940-46AA-A4AB-D4751FB27E02}" type="slidenum">
              <a:rPr kumimoji="1" lang="ja-JP" altLang="en-US" smtClean="0"/>
              <a:t>104</a:t>
            </a:fld>
            <a:endParaRPr kumimoji="1" lang="ja-JP" altLang="en-US"/>
          </a:p>
        </p:txBody>
      </p:sp>
    </p:spTree>
    <p:extLst>
      <p:ext uri="{BB962C8B-B14F-4D97-AF65-F5344CB8AC3E}">
        <p14:creationId xmlns:p14="http://schemas.microsoft.com/office/powerpoint/2010/main" val="31667598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6BEBFE-BC6E-1EF1-A8FD-6BE891D29E73}"/>
            </a:ext>
          </a:extLst>
        </p:cNvPr>
        <p:cNvGrpSpPr/>
        <p:nvPr/>
      </p:nvGrpSpPr>
      <p:grpSpPr>
        <a:xfrm>
          <a:off x="0" y="0"/>
          <a:ext cx="0" cy="0"/>
          <a:chOff x="0" y="0"/>
          <a:chExt cx="0" cy="0"/>
        </a:xfrm>
      </p:grpSpPr>
      <p:sp>
        <p:nvSpPr>
          <p:cNvPr id="28" name="四角形: 角を丸くする 27">
            <a:extLst>
              <a:ext uri="{FF2B5EF4-FFF2-40B4-BE49-F238E27FC236}">
                <a16:creationId xmlns:a16="http://schemas.microsoft.com/office/drawing/2014/main" id="{E1EDB20F-0B8C-8F6A-CDA3-F0FEF86F15DC}"/>
              </a:ext>
            </a:extLst>
          </p:cNvPr>
          <p:cNvSpPr/>
          <p:nvPr/>
        </p:nvSpPr>
        <p:spPr>
          <a:xfrm>
            <a:off x="531813" y="2457450"/>
            <a:ext cx="11107737" cy="4016961"/>
          </a:xfrm>
          <a:prstGeom prst="roundRect">
            <a:avLst>
              <a:gd name="adj" fmla="val 3094"/>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Pゴシック" panose="020B0400000000000000" pitchFamily="50" charset="-128"/>
              <a:ea typeface="BIZ UDPゴシック" panose="020B0400000000000000" pitchFamily="50" charset="-128"/>
            </a:endParaRPr>
          </a:p>
        </p:txBody>
      </p:sp>
      <p:sp>
        <p:nvSpPr>
          <p:cNvPr id="23" name="四角形: 角を丸くする 22">
            <a:extLst>
              <a:ext uri="{FF2B5EF4-FFF2-40B4-BE49-F238E27FC236}">
                <a16:creationId xmlns:a16="http://schemas.microsoft.com/office/drawing/2014/main" id="{900BC0CC-90ED-09C9-AD1E-A0E66C46A814}"/>
              </a:ext>
            </a:extLst>
          </p:cNvPr>
          <p:cNvSpPr/>
          <p:nvPr/>
        </p:nvSpPr>
        <p:spPr>
          <a:xfrm>
            <a:off x="531813" y="1321078"/>
            <a:ext cx="11107737" cy="900000"/>
          </a:xfrm>
          <a:prstGeom prst="roundRect">
            <a:avLst>
              <a:gd name="adj" fmla="val 6290"/>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Pゴシック" panose="020B0400000000000000" pitchFamily="50" charset="-128"/>
              <a:ea typeface="BIZ UDPゴシック" panose="020B0400000000000000" pitchFamily="50" charset="-128"/>
            </a:endParaRPr>
          </a:p>
        </p:txBody>
      </p:sp>
      <p:sp>
        <p:nvSpPr>
          <p:cNvPr id="20" name="テキスト ボックス 19">
            <a:extLst>
              <a:ext uri="{FF2B5EF4-FFF2-40B4-BE49-F238E27FC236}">
                <a16:creationId xmlns:a16="http://schemas.microsoft.com/office/drawing/2014/main" id="{5D522584-074D-2087-ADBE-C3238D28CD03}"/>
              </a:ext>
            </a:extLst>
          </p:cNvPr>
          <p:cNvSpPr txBox="1"/>
          <p:nvPr/>
        </p:nvSpPr>
        <p:spPr>
          <a:xfrm>
            <a:off x="1080000" y="3636000"/>
            <a:ext cx="10018600" cy="1501308"/>
          </a:xfrm>
          <a:prstGeom prst="rect">
            <a:avLst/>
          </a:prstGeom>
          <a:noFill/>
        </p:spPr>
        <p:txBody>
          <a:bodyPr wrap="square" rtlCol="0">
            <a:spAutoFit/>
          </a:bodyPr>
          <a:lstStyle/>
          <a:p>
            <a:pPr marL="342900" indent="-342900">
              <a:lnSpc>
                <a:spcPct val="120000"/>
              </a:lnSpc>
              <a:spcAft>
                <a:spcPts val="3600"/>
              </a:spcAft>
              <a:buClr>
                <a:srgbClr val="FF6A29"/>
              </a:buClr>
              <a:buFont typeface="Wingdings" panose="05000000000000000000" pitchFamily="2" charset="2"/>
              <a:buChar char="l"/>
            </a:pPr>
            <a:r>
              <a:rPr lang="ja-JP" altLang="en-US" b="1" spc="80">
                <a:solidFill>
                  <a:srgbClr val="FF6A29"/>
                </a:solidFill>
                <a:latin typeface="BIZ UDPゴシック" panose="020B0400000000000000" pitchFamily="50" charset="-128"/>
                <a:ea typeface="BIZ UDPゴシック" panose="020B0400000000000000" pitchFamily="50" charset="-128"/>
              </a:rPr>
              <a:t>こどもがなぜ職員</a:t>
            </a:r>
            <a:r>
              <a:rPr lang="en-US" altLang="ja-JP" b="1" spc="80">
                <a:solidFill>
                  <a:srgbClr val="FF6A29"/>
                </a:solidFill>
                <a:latin typeface="BIZ UDPゴシック" panose="020B0400000000000000" pitchFamily="50" charset="-128"/>
                <a:ea typeface="BIZ UDPゴシック" panose="020B0400000000000000" pitchFamily="50" charset="-128"/>
              </a:rPr>
              <a:t>B</a:t>
            </a:r>
            <a:r>
              <a:rPr lang="ja-JP" altLang="en-US" b="1" spc="80">
                <a:solidFill>
                  <a:srgbClr val="FF6A29"/>
                </a:solidFill>
                <a:latin typeface="BIZ UDPゴシック" panose="020B0400000000000000" pitchFamily="50" charset="-128"/>
                <a:ea typeface="BIZ UDPゴシック" panose="020B0400000000000000" pitchFamily="50" charset="-128"/>
              </a:rPr>
              <a:t>の指導に対し熱心な様子だったか、考えてみましょう。</a:t>
            </a:r>
            <a:endParaRPr lang="en-US" altLang="ja-JP" b="1" spc="80">
              <a:solidFill>
                <a:srgbClr val="FF6A29"/>
              </a:solidFill>
              <a:latin typeface="BIZ UDPゴシック" panose="020B0400000000000000" pitchFamily="50" charset="-128"/>
              <a:ea typeface="BIZ UDPゴシック" panose="020B0400000000000000" pitchFamily="50" charset="-128"/>
            </a:endParaRPr>
          </a:p>
          <a:p>
            <a:pPr marL="342900" indent="-342900">
              <a:lnSpc>
                <a:spcPct val="120000"/>
              </a:lnSpc>
              <a:spcAft>
                <a:spcPts val="3600"/>
              </a:spcAft>
              <a:buClr>
                <a:srgbClr val="FF6A29"/>
              </a:buClr>
              <a:buFont typeface="Wingdings" panose="05000000000000000000" pitchFamily="2" charset="2"/>
              <a:buChar char="l"/>
            </a:pPr>
            <a:r>
              <a:rPr lang="ja-JP" altLang="en-US" b="1" spc="80">
                <a:solidFill>
                  <a:srgbClr val="FF6A29"/>
                </a:solidFill>
                <a:latin typeface="BIZ UDPゴシック" panose="020B0400000000000000" pitchFamily="50" charset="-128"/>
                <a:ea typeface="BIZ UDPゴシック" panose="020B0400000000000000" pitchFamily="50" charset="-128"/>
              </a:rPr>
              <a:t>こどもがなぜ抱きつかれたことに対して、嫌がったりすぐに拒絶をしたりしなかったしたのか、職員とこどもとの関係性から考えてみましょう。</a:t>
            </a:r>
          </a:p>
        </p:txBody>
      </p:sp>
      <p:sp>
        <p:nvSpPr>
          <p:cNvPr id="3" name="テキスト ボックス 2">
            <a:extLst>
              <a:ext uri="{FF2B5EF4-FFF2-40B4-BE49-F238E27FC236}">
                <a16:creationId xmlns:a16="http://schemas.microsoft.com/office/drawing/2014/main" id="{9E4F425B-7850-5532-33F4-A8249D7054B7}"/>
              </a:ext>
            </a:extLst>
          </p:cNvPr>
          <p:cNvSpPr txBox="1"/>
          <p:nvPr/>
        </p:nvSpPr>
        <p:spPr>
          <a:xfrm>
            <a:off x="792162" y="1416069"/>
            <a:ext cx="5507918" cy="646331"/>
          </a:xfrm>
          <a:prstGeom prst="rect">
            <a:avLst/>
          </a:prstGeom>
          <a:noFill/>
        </p:spPr>
        <p:txBody>
          <a:bodyPr wrap="none" rtlCol="0">
            <a:spAutoFit/>
          </a:bodyPr>
          <a:lstStyle/>
          <a:p>
            <a:r>
              <a:rPr kumimoji="1" lang="ja-JP" altLang="en-US" spc="50">
                <a:latin typeface="BIZ UDPゴシック" panose="020B0400000000000000" pitchFamily="50" charset="-128"/>
                <a:ea typeface="BIZ UDPゴシック" panose="020B0400000000000000" pitchFamily="50" charset="-128"/>
              </a:rPr>
              <a:t>設問</a:t>
            </a:r>
            <a:r>
              <a:rPr lang="en-US" altLang="ja-JP" spc="50">
                <a:latin typeface="BIZ UDPゴシック" panose="020B0400000000000000" pitchFamily="50" charset="-128"/>
                <a:ea typeface="BIZ UDPゴシック" panose="020B0400000000000000" pitchFamily="50" charset="-128"/>
              </a:rPr>
              <a:t>2</a:t>
            </a:r>
            <a:br>
              <a:rPr lang="en-US" altLang="ja-JP" spc="50">
                <a:latin typeface="BIZ UDPゴシック" panose="020B0400000000000000" pitchFamily="50" charset="-128"/>
                <a:ea typeface="BIZ UDPゴシック" panose="020B0400000000000000" pitchFamily="50" charset="-128"/>
              </a:rPr>
            </a:br>
            <a:r>
              <a:rPr lang="ja-JP" altLang="en-US" spc="50">
                <a:latin typeface="BIZ UDPゴシック" panose="020B0400000000000000" pitchFamily="50" charset="-128"/>
                <a:ea typeface="BIZ UDPゴシック" panose="020B0400000000000000" pitchFamily="50" charset="-128"/>
              </a:rPr>
              <a:t>　　</a:t>
            </a:r>
            <a:r>
              <a:rPr lang="ja-JP" altLang="en-US" spc="180">
                <a:latin typeface="BIZ UDPゴシック" panose="020B0400000000000000" pitchFamily="50" charset="-128"/>
                <a:ea typeface="BIZ UDPゴシック" panose="020B0400000000000000" pitchFamily="50" charset="-128"/>
              </a:rPr>
              <a:t>「こどもも喜んでいる・嫌がっていなかった。」</a:t>
            </a:r>
          </a:p>
        </p:txBody>
      </p:sp>
      <p:sp>
        <p:nvSpPr>
          <p:cNvPr id="4" name="テキスト ボックス 3">
            <a:extLst>
              <a:ext uri="{FF2B5EF4-FFF2-40B4-BE49-F238E27FC236}">
                <a16:creationId xmlns:a16="http://schemas.microsoft.com/office/drawing/2014/main" id="{BEC54689-95F5-3CBC-AFCA-C2519F40656B}"/>
              </a:ext>
            </a:extLst>
          </p:cNvPr>
          <p:cNvSpPr txBox="1"/>
          <p:nvPr/>
        </p:nvSpPr>
        <p:spPr>
          <a:xfrm>
            <a:off x="744035" y="2698077"/>
            <a:ext cx="1641796" cy="400110"/>
          </a:xfrm>
          <a:prstGeom prst="rect">
            <a:avLst/>
          </a:prstGeom>
          <a:noFill/>
        </p:spPr>
        <p:txBody>
          <a:bodyPr wrap="none" rtlCol="0">
            <a:spAutoFit/>
          </a:bodyPr>
          <a:lstStyle/>
          <a:p>
            <a:r>
              <a:rPr lang="ja-JP" altLang="en-US" sz="2000" b="1" spc="50">
                <a:latin typeface="BIZ UDPゴシック" panose="020B0400000000000000" pitchFamily="50" charset="-128"/>
                <a:ea typeface="BIZ UDPゴシック" panose="020B0400000000000000" pitchFamily="50" charset="-128"/>
              </a:rPr>
              <a:t>考えるヒント</a:t>
            </a:r>
          </a:p>
        </p:txBody>
      </p:sp>
      <p:sp>
        <p:nvSpPr>
          <p:cNvPr id="2" name="四角形: 角を丸くする 1">
            <a:extLst>
              <a:ext uri="{FF2B5EF4-FFF2-40B4-BE49-F238E27FC236}">
                <a16:creationId xmlns:a16="http://schemas.microsoft.com/office/drawing/2014/main" id="{E0EBBE17-6950-FCB3-3BF7-BE5F2904EE4F}"/>
              </a:ext>
            </a:extLst>
          </p:cNvPr>
          <p:cNvSpPr/>
          <p:nvPr/>
        </p:nvSpPr>
        <p:spPr>
          <a:xfrm>
            <a:off x="540000" y="396000"/>
            <a:ext cx="2880000" cy="459160"/>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Pゴシック" panose="020B0400000000000000" pitchFamily="50" charset="-128"/>
              <a:ea typeface="BIZ UDPゴシック" panose="020B0400000000000000" pitchFamily="50" charset="-128"/>
            </a:endParaRPr>
          </a:p>
        </p:txBody>
      </p:sp>
      <p:sp>
        <p:nvSpPr>
          <p:cNvPr id="13" name="タイトル 13">
            <a:extLst>
              <a:ext uri="{FF2B5EF4-FFF2-40B4-BE49-F238E27FC236}">
                <a16:creationId xmlns:a16="http://schemas.microsoft.com/office/drawing/2014/main" id="{152ABA17-6FB9-3539-74B2-DC330866A38D}"/>
              </a:ext>
            </a:extLst>
          </p:cNvPr>
          <p:cNvSpPr>
            <a:spLocks noGrp="1"/>
          </p:cNvSpPr>
          <p:nvPr>
            <p:ph type="title"/>
          </p:nvPr>
        </p:nvSpPr>
        <p:spPr>
          <a:xfrm>
            <a:off x="742485" y="399339"/>
            <a:ext cx="2690464" cy="448230"/>
          </a:xfrm>
        </p:spPr>
        <p:txBody>
          <a:bodyPr/>
          <a:lstStyle/>
          <a:p>
            <a:pPr algn="dist"/>
            <a:r>
              <a:rPr lang="ja-JP" altLang="en-US">
                <a:latin typeface="BIZ UDPゴシック" panose="020B0400000000000000" pitchFamily="50" charset="-128"/>
                <a:ea typeface="BIZ UDPゴシック" panose="020B0400000000000000" pitchFamily="50" charset="-128"/>
              </a:rPr>
              <a:t>設問</a:t>
            </a:r>
            <a:r>
              <a:rPr lang="en-US" altLang="ja-JP">
                <a:latin typeface="BIZ UDPゴシック" panose="020B0400000000000000" pitchFamily="50" charset="-128"/>
                <a:ea typeface="BIZ UDPゴシック" panose="020B0400000000000000" pitchFamily="50" charset="-128"/>
              </a:rPr>
              <a:t>2 </a:t>
            </a:r>
            <a:r>
              <a:rPr lang="ja-JP" altLang="en-US">
                <a:latin typeface="BIZ UDPゴシック" panose="020B0400000000000000" pitchFamily="50" charset="-128"/>
                <a:ea typeface="BIZ UDPゴシック" panose="020B0400000000000000" pitchFamily="50" charset="-128"/>
              </a:rPr>
              <a:t>考えるヒント</a:t>
            </a:r>
          </a:p>
        </p:txBody>
      </p:sp>
      <p:sp>
        <p:nvSpPr>
          <p:cNvPr id="5" name="スライド番号プレースホルダー 4">
            <a:extLst>
              <a:ext uri="{FF2B5EF4-FFF2-40B4-BE49-F238E27FC236}">
                <a16:creationId xmlns:a16="http://schemas.microsoft.com/office/drawing/2014/main" id="{5339E445-C6D0-65FD-9024-5CC37BFBF29D}"/>
              </a:ext>
            </a:extLst>
          </p:cNvPr>
          <p:cNvSpPr>
            <a:spLocks noGrp="1"/>
          </p:cNvSpPr>
          <p:nvPr>
            <p:ph type="sldNum" sz="quarter" idx="4"/>
          </p:nvPr>
        </p:nvSpPr>
        <p:spPr/>
        <p:txBody>
          <a:bodyPr/>
          <a:lstStyle/>
          <a:p>
            <a:fld id="{2336B528-F940-46AA-A4AB-D4751FB27E02}" type="slidenum">
              <a:rPr kumimoji="1" lang="ja-JP" altLang="en-US" smtClean="0"/>
              <a:t>11</a:t>
            </a:fld>
            <a:endParaRPr kumimoji="1" lang="ja-JP" altLang="en-US"/>
          </a:p>
        </p:txBody>
      </p:sp>
    </p:spTree>
    <p:extLst>
      <p:ext uri="{BB962C8B-B14F-4D97-AF65-F5344CB8AC3E}">
        <p14:creationId xmlns:p14="http://schemas.microsoft.com/office/powerpoint/2010/main" val="39199325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35CBA2-9420-6CEA-AE63-52AD08FA8E6D}"/>
            </a:ext>
          </a:extLst>
        </p:cNvPr>
        <p:cNvGrpSpPr/>
        <p:nvPr/>
      </p:nvGrpSpPr>
      <p:grpSpPr>
        <a:xfrm>
          <a:off x="0" y="0"/>
          <a:ext cx="0" cy="0"/>
          <a:chOff x="0" y="0"/>
          <a:chExt cx="0" cy="0"/>
        </a:xfrm>
      </p:grpSpPr>
      <p:sp>
        <p:nvSpPr>
          <p:cNvPr id="12" name="四角形: 角を丸くする 11">
            <a:extLst>
              <a:ext uri="{FF2B5EF4-FFF2-40B4-BE49-F238E27FC236}">
                <a16:creationId xmlns:a16="http://schemas.microsoft.com/office/drawing/2014/main" id="{26B5F9E3-69F8-CDE4-761D-41A8D59289F5}"/>
              </a:ext>
            </a:extLst>
          </p:cNvPr>
          <p:cNvSpPr/>
          <p:nvPr/>
        </p:nvSpPr>
        <p:spPr>
          <a:xfrm>
            <a:off x="531813" y="2664554"/>
            <a:ext cx="11107737" cy="3809857"/>
          </a:xfrm>
          <a:prstGeom prst="roundRect">
            <a:avLst>
              <a:gd name="adj" fmla="val 5326"/>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Pゴシック" panose="020B0400000000000000" pitchFamily="50" charset="-128"/>
              <a:ea typeface="BIZ UDPゴシック" panose="020B0400000000000000" pitchFamily="50" charset="-128"/>
            </a:endParaRPr>
          </a:p>
        </p:txBody>
      </p:sp>
      <p:sp>
        <p:nvSpPr>
          <p:cNvPr id="13" name="四角形: 角を丸くする 12">
            <a:extLst>
              <a:ext uri="{FF2B5EF4-FFF2-40B4-BE49-F238E27FC236}">
                <a16:creationId xmlns:a16="http://schemas.microsoft.com/office/drawing/2014/main" id="{892D4B11-3CB3-B199-A2EB-648E1B1AE17F}"/>
              </a:ext>
            </a:extLst>
          </p:cNvPr>
          <p:cNvSpPr/>
          <p:nvPr/>
        </p:nvSpPr>
        <p:spPr>
          <a:xfrm>
            <a:off x="540000" y="396000"/>
            <a:ext cx="2880000" cy="459160"/>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Pゴシック" panose="020B0400000000000000" pitchFamily="50" charset="-128"/>
              <a:ea typeface="BIZ UDPゴシック" panose="020B0400000000000000" pitchFamily="50" charset="-128"/>
            </a:endParaRPr>
          </a:p>
        </p:txBody>
      </p:sp>
      <p:sp>
        <p:nvSpPr>
          <p:cNvPr id="14" name="タイトル 13">
            <a:extLst>
              <a:ext uri="{FF2B5EF4-FFF2-40B4-BE49-F238E27FC236}">
                <a16:creationId xmlns:a16="http://schemas.microsoft.com/office/drawing/2014/main" id="{A67519CC-3F7C-A03F-EF50-002EE6D2CD3D}"/>
              </a:ext>
            </a:extLst>
          </p:cNvPr>
          <p:cNvSpPr>
            <a:spLocks noGrp="1"/>
          </p:cNvSpPr>
          <p:nvPr>
            <p:ph type="title"/>
          </p:nvPr>
        </p:nvSpPr>
        <p:spPr>
          <a:xfrm>
            <a:off x="742950" y="444818"/>
            <a:ext cx="2476500" cy="383182"/>
          </a:xfrm>
        </p:spPr>
        <p:txBody>
          <a:bodyPr/>
          <a:lstStyle/>
          <a:p>
            <a:pPr algn="dist"/>
            <a:r>
              <a:rPr lang="ja-JP" altLang="en-US">
                <a:latin typeface="BIZ UDPゴシック" panose="020B0400000000000000" pitchFamily="50" charset="-128"/>
                <a:ea typeface="BIZ UDPゴシック" panose="020B0400000000000000" pitchFamily="50" charset="-128"/>
              </a:rPr>
              <a:t>設問</a:t>
            </a:r>
            <a:r>
              <a:rPr lang="en-US" altLang="ja-JP">
                <a:latin typeface="BIZ UDPゴシック" panose="020B0400000000000000" pitchFamily="50" charset="-128"/>
                <a:ea typeface="BIZ UDPゴシック" panose="020B0400000000000000" pitchFamily="50" charset="-128"/>
              </a:rPr>
              <a:t>2</a:t>
            </a:r>
            <a:r>
              <a:rPr lang="ja-JP" altLang="en-US">
                <a:latin typeface="BIZ UDPゴシック" panose="020B0400000000000000" pitchFamily="50" charset="-128"/>
                <a:ea typeface="BIZ UDPゴシック" panose="020B0400000000000000" pitchFamily="50" charset="-128"/>
              </a:rPr>
              <a:t> 回答例</a:t>
            </a:r>
          </a:p>
        </p:txBody>
      </p:sp>
      <p:sp>
        <p:nvSpPr>
          <p:cNvPr id="5" name="テキスト ボックス 4">
            <a:extLst>
              <a:ext uri="{FF2B5EF4-FFF2-40B4-BE49-F238E27FC236}">
                <a16:creationId xmlns:a16="http://schemas.microsoft.com/office/drawing/2014/main" id="{9EBC8383-38C0-3CF2-F6D1-09D8A4585B2F}"/>
              </a:ext>
            </a:extLst>
          </p:cNvPr>
          <p:cNvSpPr txBox="1"/>
          <p:nvPr/>
        </p:nvSpPr>
        <p:spPr>
          <a:xfrm>
            <a:off x="904874" y="3148586"/>
            <a:ext cx="10044000" cy="2282484"/>
          </a:xfrm>
          <a:prstGeom prst="rect">
            <a:avLst/>
          </a:prstGeom>
          <a:noFill/>
        </p:spPr>
        <p:txBody>
          <a:bodyPr wrap="square" rtlCol="0">
            <a:spAutoFit/>
          </a:bodyPr>
          <a:lstStyle/>
          <a:p>
            <a:pPr>
              <a:lnSpc>
                <a:spcPct val="120000"/>
              </a:lnSpc>
              <a:spcAft>
                <a:spcPts val="1800"/>
              </a:spcAft>
              <a:buClr>
                <a:srgbClr val="FF6A29"/>
              </a:buClr>
            </a:pPr>
            <a:r>
              <a:rPr lang="ja-JP" altLang="en-US" sz="1600" spc="100">
                <a:latin typeface="BIZ UDPゴシック" panose="020B0400000000000000" pitchFamily="50" charset="-128"/>
                <a:ea typeface="BIZ UDPゴシック" panose="020B0400000000000000" pitchFamily="50" charset="-128"/>
              </a:rPr>
              <a:t>職員</a:t>
            </a:r>
            <a:r>
              <a:rPr lang="en-US" altLang="ja-JP" sz="1600" spc="100">
                <a:latin typeface="BIZ UDPゴシック" panose="020B0400000000000000" pitchFamily="50" charset="-128"/>
                <a:ea typeface="BIZ UDPゴシック" panose="020B0400000000000000" pitchFamily="50" charset="-128"/>
              </a:rPr>
              <a:t>B</a:t>
            </a:r>
            <a:r>
              <a:rPr lang="ja-JP" altLang="en-US" sz="1600" spc="100">
                <a:latin typeface="BIZ UDPゴシック" panose="020B0400000000000000" pitchFamily="50" charset="-128"/>
                <a:ea typeface="BIZ UDPゴシック" panose="020B0400000000000000" pitchFamily="50" charset="-128"/>
              </a:rPr>
              <a:t>は、次のような偏った考え・認識がある可能性があります。</a:t>
            </a:r>
            <a:endParaRPr lang="en-US" altLang="ja-JP" sz="1600" spc="100">
              <a:latin typeface="BIZ UDPゴシック" panose="020B0400000000000000" pitchFamily="50" charset="-128"/>
              <a:ea typeface="BIZ UDPゴシック" panose="020B0400000000000000" pitchFamily="50" charset="-128"/>
            </a:endParaRPr>
          </a:p>
          <a:p>
            <a:pPr marL="285750" indent="-285750">
              <a:lnSpc>
                <a:spcPct val="120000"/>
              </a:lnSpc>
              <a:spcAft>
                <a:spcPts val="1800"/>
              </a:spcAft>
              <a:buClr>
                <a:srgbClr val="FF6A29"/>
              </a:buClr>
              <a:buFont typeface="Wingdings" panose="05000000000000000000" pitchFamily="2" charset="2"/>
              <a:buChar char="l"/>
            </a:pPr>
            <a:r>
              <a:rPr lang="ja-JP" altLang="en-US" sz="1600" spc="100">
                <a:latin typeface="BIZ UDPゴシック" panose="020B0400000000000000" pitchFamily="50" charset="-128"/>
                <a:ea typeface="BIZ UDPゴシック" panose="020B0400000000000000" pitchFamily="50" charset="-128"/>
              </a:rPr>
              <a:t>こどもが指導を受けることに積極的であることや、抱きしめられることを明示的に拒否しなかったことは事実であったとしても、職員</a:t>
            </a:r>
            <a:r>
              <a:rPr lang="en-US" altLang="ja-JP" sz="1600" spc="100">
                <a:latin typeface="BIZ UDPゴシック" panose="020B0400000000000000" pitchFamily="50" charset="-128"/>
                <a:ea typeface="BIZ UDPゴシック" panose="020B0400000000000000" pitchFamily="50" charset="-128"/>
              </a:rPr>
              <a:t>B</a:t>
            </a:r>
            <a:r>
              <a:rPr lang="ja-JP" altLang="en-US" sz="1600" spc="100">
                <a:latin typeface="BIZ UDPゴシック" panose="020B0400000000000000" pitchFamily="50" charset="-128"/>
                <a:ea typeface="BIZ UDPゴシック" panose="020B0400000000000000" pitchFamily="50" charset="-128"/>
              </a:rPr>
              <a:t>の期待に応えたかったためである可能性がある。この場合、こどもがスキンシップを求めている、こどもも「喜んでいる・嫌がっていなかった」と誤って解釈している。</a:t>
            </a:r>
          </a:p>
          <a:p>
            <a:pPr marL="285750" indent="-285750">
              <a:lnSpc>
                <a:spcPct val="120000"/>
              </a:lnSpc>
              <a:spcAft>
                <a:spcPts val="1800"/>
              </a:spcAft>
              <a:buClr>
                <a:srgbClr val="FF6A29"/>
              </a:buClr>
              <a:buFont typeface="Wingdings" panose="05000000000000000000" pitchFamily="2" charset="2"/>
              <a:buChar char="l"/>
            </a:pPr>
            <a:r>
              <a:rPr lang="ja-JP" altLang="en-US" sz="1600" spc="100">
                <a:latin typeface="BIZ UDPゴシック" panose="020B0400000000000000" pitchFamily="50" charset="-128"/>
                <a:ea typeface="BIZ UDPゴシック" panose="020B0400000000000000" pitchFamily="50" charset="-128"/>
              </a:rPr>
              <a:t>指導を受ける立場のこどもは嫌だと思っても明示的に拒否できなかった可能性がある。この場合、職員Ｂは相手の立場になって考えることができず、こどもが喜んでいると思い込んでいる。</a:t>
            </a:r>
            <a:r>
              <a:rPr lang="ja-JP" altLang="en-US" sz="1600" spc="100" baseline="30000">
                <a:latin typeface="BIZ UDPゴシック" panose="020B0400000000000000" pitchFamily="50" charset="-128"/>
                <a:ea typeface="BIZ UDPゴシック" panose="020B0400000000000000" pitchFamily="50" charset="-128"/>
              </a:rPr>
              <a:t>注</a:t>
            </a:r>
          </a:p>
        </p:txBody>
      </p:sp>
      <p:sp>
        <p:nvSpPr>
          <p:cNvPr id="9" name="四角形: 角を丸くする 8">
            <a:extLst>
              <a:ext uri="{FF2B5EF4-FFF2-40B4-BE49-F238E27FC236}">
                <a16:creationId xmlns:a16="http://schemas.microsoft.com/office/drawing/2014/main" id="{FA8C68C1-CDB3-6E87-CBC4-1C9827162232}"/>
              </a:ext>
            </a:extLst>
          </p:cNvPr>
          <p:cNvSpPr/>
          <p:nvPr/>
        </p:nvSpPr>
        <p:spPr>
          <a:xfrm>
            <a:off x="531813" y="1292503"/>
            <a:ext cx="11107737" cy="900000"/>
          </a:xfrm>
          <a:prstGeom prst="roundRect">
            <a:avLst>
              <a:gd name="adj" fmla="val 6290"/>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Pゴシック" panose="020B0400000000000000" pitchFamily="50" charset="-128"/>
              <a:ea typeface="BIZ UDPゴシック" panose="020B0400000000000000" pitchFamily="50" charset="-128"/>
            </a:endParaRPr>
          </a:p>
        </p:txBody>
      </p:sp>
      <p:sp>
        <p:nvSpPr>
          <p:cNvPr id="4" name="テキスト ボックス 3">
            <a:extLst>
              <a:ext uri="{FF2B5EF4-FFF2-40B4-BE49-F238E27FC236}">
                <a16:creationId xmlns:a16="http://schemas.microsoft.com/office/drawing/2014/main" id="{03B72113-DEC7-9047-337E-D2CA05A11481}"/>
              </a:ext>
            </a:extLst>
          </p:cNvPr>
          <p:cNvSpPr txBox="1"/>
          <p:nvPr/>
        </p:nvSpPr>
        <p:spPr>
          <a:xfrm>
            <a:off x="904874" y="5962561"/>
            <a:ext cx="9719583" cy="430887"/>
          </a:xfrm>
          <a:prstGeom prst="rect">
            <a:avLst/>
          </a:prstGeom>
          <a:noFill/>
        </p:spPr>
        <p:txBody>
          <a:bodyPr wrap="square">
            <a:spAutoFit/>
          </a:bodyPr>
          <a:lstStyle/>
          <a:p>
            <a:pPr marL="216000" indent="-216000" defTabSz="542925"/>
            <a:r>
              <a:rPr lang="ja-JP" altLang="en-US" sz="1100">
                <a:latin typeface="BIZ UDPゴシック" panose="020B0400000000000000" pitchFamily="50" charset="-128"/>
                <a:ea typeface="BIZ UDPゴシック" panose="020B0400000000000000" pitchFamily="50" charset="-128"/>
              </a:rPr>
              <a:t>注　仮に、本当にこどもが喜んでいたとしても、性暴力に該当するような行為が許容されるものではないことや、そのような行為が許容される環境にはリスクがあることに注意が必要である。</a:t>
            </a:r>
          </a:p>
        </p:txBody>
      </p:sp>
      <p:sp>
        <p:nvSpPr>
          <p:cNvPr id="6" name="テキスト ボックス 5">
            <a:extLst>
              <a:ext uri="{FF2B5EF4-FFF2-40B4-BE49-F238E27FC236}">
                <a16:creationId xmlns:a16="http://schemas.microsoft.com/office/drawing/2014/main" id="{BD91FF0E-169E-0991-FC73-5CCA123310EA}"/>
              </a:ext>
            </a:extLst>
          </p:cNvPr>
          <p:cNvSpPr txBox="1"/>
          <p:nvPr/>
        </p:nvSpPr>
        <p:spPr>
          <a:xfrm>
            <a:off x="792162" y="1416069"/>
            <a:ext cx="5507918" cy="646331"/>
          </a:xfrm>
          <a:prstGeom prst="rect">
            <a:avLst/>
          </a:prstGeom>
          <a:noFill/>
        </p:spPr>
        <p:txBody>
          <a:bodyPr wrap="none" rtlCol="0">
            <a:spAutoFit/>
          </a:bodyPr>
          <a:lstStyle/>
          <a:p>
            <a:r>
              <a:rPr kumimoji="1" lang="ja-JP" altLang="en-US" spc="50">
                <a:latin typeface="BIZ UDPゴシック" panose="020B0400000000000000" pitchFamily="50" charset="-128"/>
                <a:ea typeface="BIZ UDPゴシック" panose="020B0400000000000000" pitchFamily="50" charset="-128"/>
              </a:rPr>
              <a:t>設問</a:t>
            </a:r>
            <a:r>
              <a:rPr lang="en-US" altLang="ja-JP" spc="50">
                <a:latin typeface="BIZ UDPゴシック" panose="020B0400000000000000" pitchFamily="50" charset="-128"/>
                <a:ea typeface="BIZ UDPゴシック" panose="020B0400000000000000" pitchFamily="50" charset="-128"/>
              </a:rPr>
              <a:t>2</a:t>
            </a:r>
            <a:br>
              <a:rPr lang="en-US" altLang="ja-JP" spc="50">
                <a:latin typeface="BIZ UDPゴシック" panose="020B0400000000000000" pitchFamily="50" charset="-128"/>
                <a:ea typeface="BIZ UDPゴシック" panose="020B0400000000000000" pitchFamily="50" charset="-128"/>
              </a:rPr>
            </a:br>
            <a:r>
              <a:rPr lang="ja-JP" altLang="en-US" spc="50">
                <a:latin typeface="BIZ UDPゴシック" panose="020B0400000000000000" pitchFamily="50" charset="-128"/>
                <a:ea typeface="BIZ UDPゴシック" panose="020B0400000000000000" pitchFamily="50" charset="-128"/>
              </a:rPr>
              <a:t>　　</a:t>
            </a:r>
            <a:r>
              <a:rPr lang="ja-JP" altLang="en-US" spc="180">
                <a:latin typeface="BIZ UDPゴシック" panose="020B0400000000000000" pitchFamily="50" charset="-128"/>
                <a:ea typeface="BIZ UDPゴシック" panose="020B0400000000000000" pitchFamily="50" charset="-128"/>
              </a:rPr>
              <a:t>「こどもも喜んでいる・嫌がっていなかった。」</a:t>
            </a:r>
          </a:p>
        </p:txBody>
      </p:sp>
      <p:sp>
        <p:nvSpPr>
          <p:cNvPr id="2" name="スライド番号プレースホルダー 1">
            <a:extLst>
              <a:ext uri="{FF2B5EF4-FFF2-40B4-BE49-F238E27FC236}">
                <a16:creationId xmlns:a16="http://schemas.microsoft.com/office/drawing/2014/main" id="{B9058F39-2619-E163-1B32-F9ACB48F42B6}"/>
              </a:ext>
            </a:extLst>
          </p:cNvPr>
          <p:cNvSpPr>
            <a:spLocks noGrp="1"/>
          </p:cNvSpPr>
          <p:nvPr>
            <p:ph type="sldNum" sz="quarter" idx="4"/>
          </p:nvPr>
        </p:nvSpPr>
        <p:spPr/>
        <p:txBody>
          <a:bodyPr/>
          <a:lstStyle/>
          <a:p>
            <a:fld id="{2336B528-F940-46AA-A4AB-D4751FB27E02}" type="slidenum">
              <a:rPr kumimoji="1" lang="ja-JP" altLang="en-US" smtClean="0"/>
              <a:t>12</a:t>
            </a:fld>
            <a:endParaRPr kumimoji="1" lang="ja-JP" altLang="en-US"/>
          </a:p>
        </p:txBody>
      </p:sp>
    </p:spTree>
    <p:extLst>
      <p:ext uri="{BB962C8B-B14F-4D97-AF65-F5344CB8AC3E}">
        <p14:creationId xmlns:p14="http://schemas.microsoft.com/office/powerpoint/2010/main" val="27513167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409F40-FA5A-60DE-D7AD-B9BDCB025922}"/>
            </a:ext>
          </a:extLst>
        </p:cNvPr>
        <p:cNvGrpSpPr/>
        <p:nvPr/>
      </p:nvGrpSpPr>
      <p:grpSpPr>
        <a:xfrm>
          <a:off x="0" y="0"/>
          <a:ext cx="0" cy="0"/>
          <a:chOff x="0" y="0"/>
          <a:chExt cx="0" cy="0"/>
        </a:xfrm>
      </p:grpSpPr>
      <p:sp>
        <p:nvSpPr>
          <p:cNvPr id="3" name="四角形: 角を丸くする 2">
            <a:extLst>
              <a:ext uri="{FF2B5EF4-FFF2-40B4-BE49-F238E27FC236}">
                <a16:creationId xmlns:a16="http://schemas.microsoft.com/office/drawing/2014/main" id="{6B37A660-1F6A-D3C9-FC6B-6A0306149BAA}"/>
              </a:ext>
            </a:extLst>
          </p:cNvPr>
          <p:cNvSpPr/>
          <p:nvPr/>
        </p:nvSpPr>
        <p:spPr>
          <a:xfrm>
            <a:off x="503238" y="1285691"/>
            <a:ext cx="11107737" cy="5161940"/>
          </a:xfrm>
          <a:prstGeom prst="roundRect">
            <a:avLst>
              <a:gd name="adj" fmla="val 4218"/>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四角形: 角を丸くする 25">
            <a:extLst>
              <a:ext uri="{FF2B5EF4-FFF2-40B4-BE49-F238E27FC236}">
                <a16:creationId xmlns:a16="http://schemas.microsoft.com/office/drawing/2014/main" id="{A487CD55-D360-234B-0FB8-1B9279443105}"/>
              </a:ext>
            </a:extLst>
          </p:cNvPr>
          <p:cNvSpPr/>
          <p:nvPr/>
        </p:nvSpPr>
        <p:spPr>
          <a:xfrm>
            <a:off x="887570" y="2363925"/>
            <a:ext cx="10466229" cy="3668576"/>
          </a:xfrm>
          <a:prstGeom prst="roundRect">
            <a:avLst>
              <a:gd name="adj" fmla="val 7971"/>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spcAft>
                <a:spcPts val="1800"/>
              </a:spcAft>
            </a:pPr>
            <a:endParaRPr kumimoji="1" lang="ja-JP" altLang="en-US"/>
          </a:p>
        </p:txBody>
      </p:sp>
      <p:sp>
        <p:nvSpPr>
          <p:cNvPr id="4" name="テキスト ボックス 3">
            <a:extLst>
              <a:ext uri="{FF2B5EF4-FFF2-40B4-BE49-F238E27FC236}">
                <a16:creationId xmlns:a16="http://schemas.microsoft.com/office/drawing/2014/main" id="{799D2C3C-C06B-4844-01BA-B3D08EA23469}"/>
              </a:ext>
            </a:extLst>
          </p:cNvPr>
          <p:cNvSpPr txBox="1"/>
          <p:nvPr/>
        </p:nvSpPr>
        <p:spPr>
          <a:xfrm>
            <a:off x="792162" y="1416069"/>
            <a:ext cx="7661174" cy="646331"/>
          </a:xfrm>
          <a:prstGeom prst="rect">
            <a:avLst/>
          </a:prstGeom>
          <a:noFill/>
        </p:spPr>
        <p:txBody>
          <a:bodyPr wrap="square" rtlCol="0">
            <a:spAutoFit/>
          </a:bodyPr>
          <a:lstStyle/>
          <a:p>
            <a:r>
              <a:rPr kumimoji="1" lang="ja-JP" altLang="en-US" spc="50">
                <a:latin typeface="BIZ UDPゴシック" panose="020B0400000000000000" pitchFamily="50" charset="-128"/>
                <a:ea typeface="BIZ UDPゴシック" panose="020B0400000000000000" pitchFamily="50" charset="-128"/>
              </a:rPr>
              <a:t>設問</a:t>
            </a:r>
            <a:r>
              <a:rPr kumimoji="1" lang="en-US" altLang="ja-JP" spc="50">
                <a:latin typeface="BIZ UDPゴシック" panose="020B0400000000000000" pitchFamily="50" charset="-128"/>
                <a:ea typeface="BIZ UDPゴシック" panose="020B0400000000000000" pitchFamily="50" charset="-128"/>
              </a:rPr>
              <a:t>3</a:t>
            </a:r>
          </a:p>
          <a:p>
            <a:r>
              <a:rPr lang="ja-JP" altLang="en-US" spc="50">
                <a:latin typeface="BIZ UDPゴシック" panose="020B0400000000000000" pitchFamily="50" charset="-128"/>
                <a:ea typeface="BIZ UDPゴシック" panose="020B0400000000000000" pitchFamily="50" charset="-128"/>
              </a:rPr>
              <a:t>　　「こどもが好意を寄せてきており、それに応えただけ。」</a:t>
            </a:r>
          </a:p>
        </p:txBody>
      </p:sp>
      <p:sp>
        <p:nvSpPr>
          <p:cNvPr id="9" name="四角形: 角を丸くする 8">
            <a:extLst>
              <a:ext uri="{FF2B5EF4-FFF2-40B4-BE49-F238E27FC236}">
                <a16:creationId xmlns:a16="http://schemas.microsoft.com/office/drawing/2014/main" id="{703463F6-C803-4687-5096-9E6BCA80C80C}"/>
              </a:ext>
            </a:extLst>
          </p:cNvPr>
          <p:cNvSpPr/>
          <p:nvPr/>
        </p:nvSpPr>
        <p:spPr>
          <a:xfrm>
            <a:off x="501900" y="393113"/>
            <a:ext cx="2880000" cy="442800"/>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テキスト ボックス 12">
            <a:extLst>
              <a:ext uri="{FF2B5EF4-FFF2-40B4-BE49-F238E27FC236}">
                <a16:creationId xmlns:a16="http://schemas.microsoft.com/office/drawing/2014/main" id="{D3169A23-4AF1-80ED-3C2E-1EB2EA1724D8}"/>
              </a:ext>
            </a:extLst>
          </p:cNvPr>
          <p:cNvSpPr txBox="1"/>
          <p:nvPr/>
        </p:nvSpPr>
        <p:spPr>
          <a:xfrm>
            <a:off x="1230308" y="2720790"/>
            <a:ext cx="9780591" cy="2808782"/>
          </a:xfrm>
          <a:prstGeom prst="rect">
            <a:avLst/>
          </a:prstGeom>
          <a:noFill/>
        </p:spPr>
        <p:txBody>
          <a:bodyPr wrap="square" rtlCol="0">
            <a:spAutoFit/>
          </a:bodyPr>
          <a:lstStyle/>
          <a:p>
            <a:pPr marL="285750" indent="-285750">
              <a:lnSpc>
                <a:spcPct val="120000"/>
              </a:lnSpc>
              <a:spcAft>
                <a:spcPts val="1800"/>
              </a:spcAft>
              <a:buClr>
                <a:srgbClr val="FF6A29"/>
              </a:buClr>
              <a:buFont typeface="Wingdings" panose="05000000000000000000" pitchFamily="2" charset="2"/>
              <a:buChar char="l"/>
            </a:pPr>
            <a:r>
              <a:rPr lang="ja-JP" altLang="en-US" sz="1600" spc="100">
                <a:latin typeface="BIZ UDPゴシック" panose="020B0400000000000000" pitchFamily="50" charset="-128"/>
                <a:ea typeface="BIZ UDPゴシック" panose="020B0400000000000000" pitchFamily="50" charset="-128"/>
              </a:rPr>
              <a:t>職員</a:t>
            </a:r>
            <a:r>
              <a:rPr lang="en-US" altLang="ja-JP" sz="1600" spc="100">
                <a:latin typeface="BIZ UDPゴシック" panose="020B0400000000000000" pitchFamily="50" charset="-128"/>
                <a:ea typeface="BIZ UDPゴシック" panose="020B0400000000000000" pitchFamily="50" charset="-128"/>
              </a:rPr>
              <a:t>C</a:t>
            </a:r>
            <a:r>
              <a:rPr lang="ja-JP" altLang="en-US" sz="1600" spc="100">
                <a:latin typeface="BIZ UDPゴシック" panose="020B0400000000000000" pitchFamily="50" charset="-128"/>
                <a:ea typeface="BIZ UDPゴシック" panose="020B0400000000000000" pitchFamily="50" charset="-128"/>
              </a:rPr>
              <a:t>は、こども想いで、こどもからよく悩み相談を受けることもある、人気の指導者である。</a:t>
            </a:r>
          </a:p>
          <a:p>
            <a:pPr marL="285750" indent="-285750" algn="dist">
              <a:lnSpc>
                <a:spcPct val="120000"/>
              </a:lnSpc>
              <a:buClr>
                <a:srgbClr val="FF6A29"/>
              </a:buClr>
              <a:buFont typeface="Wingdings" panose="05000000000000000000" pitchFamily="2" charset="2"/>
              <a:buChar char="l"/>
            </a:pPr>
            <a:r>
              <a:rPr lang="ja-JP" altLang="en-US" sz="1600" spc="100">
                <a:latin typeface="BIZ UDPゴシック" panose="020B0400000000000000" pitchFamily="50" charset="-128"/>
                <a:ea typeface="BIZ UDPゴシック" panose="020B0400000000000000" pitchFamily="50" charset="-128"/>
              </a:rPr>
              <a:t>一方、職員</a:t>
            </a:r>
            <a:r>
              <a:rPr lang="en-US" altLang="ja-JP" sz="1600" spc="100">
                <a:latin typeface="BIZ UDPゴシック" panose="020B0400000000000000" pitchFamily="50" charset="-128"/>
                <a:ea typeface="BIZ UDPゴシック" panose="020B0400000000000000" pitchFamily="50" charset="-128"/>
              </a:rPr>
              <a:t>C</a:t>
            </a:r>
            <a:r>
              <a:rPr lang="ja-JP" altLang="en-US" sz="1600" spc="100">
                <a:latin typeface="BIZ UDPゴシック" panose="020B0400000000000000" pitchFamily="50" charset="-128"/>
                <a:ea typeface="BIZ UDPゴシック" panose="020B0400000000000000" pitchFamily="50" charset="-128"/>
              </a:rPr>
              <a:t>は、親身な態度で接しているようではあったが、同僚から見ても特定のこどもに対して距離が近く、業務外でも私的なやり取りをしているのではと思われる言動もあり、そのこどもも</a:t>
            </a:r>
            <a:endParaRPr lang="en-US" altLang="ja-JP" sz="1600" spc="100">
              <a:latin typeface="BIZ UDPゴシック" panose="020B0400000000000000" pitchFamily="50" charset="-128"/>
              <a:ea typeface="BIZ UDPゴシック" panose="020B0400000000000000" pitchFamily="50" charset="-128"/>
            </a:endParaRPr>
          </a:p>
          <a:p>
            <a:pPr indent="268288">
              <a:lnSpc>
                <a:spcPct val="120000"/>
              </a:lnSpc>
              <a:spcAft>
                <a:spcPts val="1800"/>
              </a:spcAft>
              <a:buClr>
                <a:srgbClr val="FF6A29"/>
              </a:buClr>
            </a:pPr>
            <a:r>
              <a:rPr lang="ja-JP" altLang="en-US" sz="1600" spc="100">
                <a:latin typeface="BIZ UDPゴシック" panose="020B0400000000000000" pitchFamily="50" charset="-128"/>
                <a:ea typeface="BIZ UDPゴシック" panose="020B0400000000000000" pitchFamily="50" charset="-128"/>
              </a:rPr>
              <a:t>職員</a:t>
            </a:r>
            <a:r>
              <a:rPr lang="en-US" altLang="ja-JP" sz="1600" spc="100">
                <a:latin typeface="BIZ UDPゴシック" panose="020B0400000000000000" pitchFamily="50" charset="-128"/>
                <a:ea typeface="BIZ UDPゴシック" panose="020B0400000000000000" pitchFamily="50" charset="-128"/>
              </a:rPr>
              <a:t>C</a:t>
            </a:r>
            <a:r>
              <a:rPr lang="ja-JP" altLang="en-US" sz="1600" spc="100">
                <a:latin typeface="BIZ UDPゴシック" panose="020B0400000000000000" pitchFamily="50" charset="-128"/>
                <a:ea typeface="BIZ UDPゴシック" panose="020B0400000000000000" pitchFamily="50" charset="-128"/>
              </a:rPr>
              <a:t>に対して好意を抱いているように見えた。</a:t>
            </a:r>
          </a:p>
          <a:p>
            <a:pPr marL="285750" indent="-285750">
              <a:lnSpc>
                <a:spcPct val="120000"/>
              </a:lnSpc>
              <a:spcAft>
                <a:spcPts val="1800"/>
              </a:spcAft>
              <a:buClr>
                <a:srgbClr val="FF6A29"/>
              </a:buClr>
              <a:buFont typeface="Wingdings" panose="05000000000000000000" pitchFamily="2" charset="2"/>
              <a:buChar char="l"/>
            </a:pPr>
            <a:r>
              <a:rPr lang="ja-JP" altLang="en-US" sz="1600" spc="100">
                <a:latin typeface="BIZ UDPゴシック" panose="020B0400000000000000" pitchFamily="50" charset="-128"/>
                <a:ea typeface="BIZ UDPゴシック" panose="020B0400000000000000" pitchFamily="50" charset="-128"/>
              </a:rPr>
              <a:t>ある日、こどもの保護者から「職員</a:t>
            </a:r>
            <a:r>
              <a:rPr lang="en-US" altLang="ja-JP" sz="1600" spc="100">
                <a:latin typeface="BIZ UDPゴシック" panose="020B0400000000000000" pitchFamily="50" charset="-128"/>
                <a:ea typeface="BIZ UDPゴシック" panose="020B0400000000000000" pitchFamily="50" charset="-128"/>
              </a:rPr>
              <a:t>C</a:t>
            </a:r>
            <a:r>
              <a:rPr lang="ja-JP" altLang="en-US" sz="1600" spc="100">
                <a:latin typeface="BIZ UDPゴシック" panose="020B0400000000000000" pitchFamily="50" charset="-128"/>
                <a:ea typeface="BIZ UDPゴシック" panose="020B0400000000000000" pitchFamily="50" charset="-128"/>
              </a:rPr>
              <a:t>が、こどもとプライベートで会っており、わいせつな行為をしている」と訴えがあった。</a:t>
            </a:r>
          </a:p>
          <a:p>
            <a:pPr marL="285750" indent="-285750">
              <a:lnSpc>
                <a:spcPct val="120000"/>
              </a:lnSpc>
              <a:spcAft>
                <a:spcPts val="1800"/>
              </a:spcAft>
              <a:buClr>
                <a:srgbClr val="FF6A29"/>
              </a:buClr>
              <a:buFont typeface="Wingdings" panose="05000000000000000000" pitchFamily="2" charset="2"/>
              <a:buChar char="l"/>
            </a:pPr>
            <a:r>
              <a:rPr lang="ja-JP" altLang="en-US" sz="1600" spc="100">
                <a:latin typeface="BIZ UDPゴシック" panose="020B0400000000000000" pitchFamily="50" charset="-128"/>
                <a:ea typeface="BIZ UDPゴシック" panose="020B0400000000000000" pitchFamily="50" charset="-128"/>
              </a:rPr>
              <a:t>職員</a:t>
            </a:r>
            <a:r>
              <a:rPr lang="en-US" altLang="ja-JP" sz="1600" spc="100">
                <a:latin typeface="BIZ UDPゴシック" panose="020B0400000000000000" pitchFamily="50" charset="-128"/>
                <a:ea typeface="BIZ UDPゴシック" panose="020B0400000000000000" pitchFamily="50" charset="-128"/>
              </a:rPr>
              <a:t>C</a:t>
            </a:r>
            <a:r>
              <a:rPr lang="ja-JP" altLang="en-US" sz="1600" spc="100">
                <a:latin typeface="BIZ UDPゴシック" panose="020B0400000000000000" pitchFamily="50" charset="-128"/>
                <a:ea typeface="BIZ UDPゴシック" panose="020B0400000000000000" pitchFamily="50" charset="-128"/>
              </a:rPr>
              <a:t>は「こどもが好意を寄せてきており、それに応えただけ」と主張している。</a:t>
            </a:r>
          </a:p>
        </p:txBody>
      </p:sp>
      <p:sp>
        <p:nvSpPr>
          <p:cNvPr id="6" name="タイトル 1">
            <a:extLst>
              <a:ext uri="{FF2B5EF4-FFF2-40B4-BE49-F238E27FC236}">
                <a16:creationId xmlns:a16="http://schemas.microsoft.com/office/drawing/2014/main" id="{1A0B6B0A-E47F-D654-9CC9-D76EAC90A782}"/>
              </a:ext>
            </a:extLst>
          </p:cNvPr>
          <p:cNvSpPr>
            <a:spLocks noGrp="1"/>
          </p:cNvSpPr>
          <p:nvPr>
            <p:ph type="title"/>
          </p:nvPr>
        </p:nvSpPr>
        <p:spPr>
          <a:xfrm>
            <a:off x="1225413" y="423784"/>
            <a:ext cx="1440000" cy="383182"/>
          </a:xfrm>
        </p:spPr>
        <p:txBody>
          <a:bodyPr anchor="ctr"/>
          <a:lstStyle/>
          <a:p>
            <a:pPr algn="dist"/>
            <a:r>
              <a:rPr lang="ja-JP" altLang="en-US">
                <a:latin typeface="BIZ UDPゴシック" panose="020B0400000000000000" pitchFamily="50" charset="-128"/>
                <a:ea typeface="BIZ UDPゴシック" panose="020B0400000000000000" pitchFamily="50" charset="-128"/>
              </a:rPr>
              <a:t>設問</a:t>
            </a:r>
            <a:r>
              <a:rPr lang="en-US" altLang="ja-JP">
                <a:latin typeface="BIZ UDPゴシック" panose="020B0400000000000000" pitchFamily="50" charset="-128"/>
                <a:ea typeface="BIZ UDPゴシック" panose="020B0400000000000000" pitchFamily="50" charset="-128"/>
              </a:rPr>
              <a:t>3</a:t>
            </a:r>
            <a:endParaRPr lang="ja-JP" altLang="en-US">
              <a:latin typeface="BIZ UDPゴシック" panose="020B0400000000000000" pitchFamily="50" charset="-128"/>
              <a:ea typeface="BIZ UDPゴシック" panose="020B0400000000000000" pitchFamily="50" charset="-128"/>
            </a:endParaRPr>
          </a:p>
        </p:txBody>
      </p:sp>
      <p:sp>
        <p:nvSpPr>
          <p:cNvPr id="2" name="スライド番号プレースホルダー 1">
            <a:extLst>
              <a:ext uri="{FF2B5EF4-FFF2-40B4-BE49-F238E27FC236}">
                <a16:creationId xmlns:a16="http://schemas.microsoft.com/office/drawing/2014/main" id="{E02FF988-4772-E9B5-F3C4-32A883A40FD0}"/>
              </a:ext>
            </a:extLst>
          </p:cNvPr>
          <p:cNvSpPr>
            <a:spLocks noGrp="1"/>
          </p:cNvSpPr>
          <p:nvPr>
            <p:ph type="sldNum" sz="quarter" idx="4"/>
          </p:nvPr>
        </p:nvSpPr>
        <p:spPr/>
        <p:txBody>
          <a:bodyPr/>
          <a:lstStyle/>
          <a:p>
            <a:fld id="{2336B528-F940-46AA-A4AB-D4751FB27E02}" type="slidenum">
              <a:rPr kumimoji="1" lang="ja-JP" altLang="en-US" smtClean="0"/>
              <a:t>13</a:t>
            </a:fld>
            <a:endParaRPr kumimoji="1" lang="ja-JP" altLang="en-US"/>
          </a:p>
        </p:txBody>
      </p:sp>
    </p:spTree>
    <p:extLst>
      <p:ext uri="{BB962C8B-B14F-4D97-AF65-F5344CB8AC3E}">
        <p14:creationId xmlns:p14="http://schemas.microsoft.com/office/powerpoint/2010/main" val="6558181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26FBA2-D630-BFDF-1E23-39DBF269E047}"/>
            </a:ext>
          </a:extLst>
        </p:cNvPr>
        <p:cNvGrpSpPr/>
        <p:nvPr/>
      </p:nvGrpSpPr>
      <p:grpSpPr>
        <a:xfrm>
          <a:off x="0" y="0"/>
          <a:ext cx="0" cy="0"/>
          <a:chOff x="0" y="0"/>
          <a:chExt cx="0" cy="0"/>
        </a:xfrm>
      </p:grpSpPr>
      <p:sp>
        <p:nvSpPr>
          <p:cNvPr id="28" name="四角形: 角を丸くする 27">
            <a:extLst>
              <a:ext uri="{FF2B5EF4-FFF2-40B4-BE49-F238E27FC236}">
                <a16:creationId xmlns:a16="http://schemas.microsoft.com/office/drawing/2014/main" id="{90CA3896-DC4C-ED2F-D34C-1BF7A8264528}"/>
              </a:ext>
            </a:extLst>
          </p:cNvPr>
          <p:cNvSpPr/>
          <p:nvPr/>
        </p:nvSpPr>
        <p:spPr>
          <a:xfrm>
            <a:off x="531813" y="2484784"/>
            <a:ext cx="11107737" cy="3989628"/>
          </a:xfrm>
          <a:prstGeom prst="roundRect">
            <a:avLst>
              <a:gd name="adj" fmla="val 5326"/>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Pゴシック" panose="020B0400000000000000" pitchFamily="50" charset="-128"/>
              <a:ea typeface="BIZ UDPゴシック" panose="020B0400000000000000" pitchFamily="50" charset="-128"/>
            </a:endParaRPr>
          </a:p>
        </p:txBody>
      </p:sp>
      <p:sp>
        <p:nvSpPr>
          <p:cNvPr id="23" name="四角形: 角を丸くする 22">
            <a:extLst>
              <a:ext uri="{FF2B5EF4-FFF2-40B4-BE49-F238E27FC236}">
                <a16:creationId xmlns:a16="http://schemas.microsoft.com/office/drawing/2014/main" id="{C5A8EAE9-16FC-7A80-4750-CB7CDFF1CB74}"/>
              </a:ext>
            </a:extLst>
          </p:cNvPr>
          <p:cNvSpPr/>
          <p:nvPr/>
        </p:nvSpPr>
        <p:spPr>
          <a:xfrm>
            <a:off x="531813" y="1292503"/>
            <a:ext cx="11107737" cy="900000"/>
          </a:xfrm>
          <a:prstGeom prst="roundRect">
            <a:avLst>
              <a:gd name="adj" fmla="val 6290"/>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Pゴシック" panose="020B0400000000000000" pitchFamily="50" charset="-128"/>
              <a:ea typeface="BIZ UDPゴシック" panose="020B0400000000000000" pitchFamily="50" charset="-128"/>
            </a:endParaRPr>
          </a:p>
        </p:txBody>
      </p:sp>
      <p:sp>
        <p:nvSpPr>
          <p:cNvPr id="20" name="テキスト ボックス 19">
            <a:extLst>
              <a:ext uri="{FF2B5EF4-FFF2-40B4-BE49-F238E27FC236}">
                <a16:creationId xmlns:a16="http://schemas.microsoft.com/office/drawing/2014/main" id="{F5F924B9-EE57-32E8-1203-9D33F5BE526F}"/>
              </a:ext>
            </a:extLst>
          </p:cNvPr>
          <p:cNvSpPr txBox="1"/>
          <p:nvPr/>
        </p:nvSpPr>
        <p:spPr>
          <a:xfrm>
            <a:off x="1079817" y="3636000"/>
            <a:ext cx="10018600" cy="1501308"/>
          </a:xfrm>
          <a:prstGeom prst="rect">
            <a:avLst/>
          </a:prstGeom>
          <a:noFill/>
        </p:spPr>
        <p:txBody>
          <a:bodyPr wrap="square" rtlCol="0">
            <a:spAutoFit/>
          </a:bodyPr>
          <a:lstStyle/>
          <a:p>
            <a:pPr marL="342900" indent="-342900">
              <a:lnSpc>
                <a:spcPct val="120000"/>
              </a:lnSpc>
              <a:spcAft>
                <a:spcPts val="3600"/>
              </a:spcAft>
              <a:buClr>
                <a:srgbClr val="FF6A29"/>
              </a:buClr>
              <a:buFont typeface="Wingdings" panose="05000000000000000000" pitchFamily="2" charset="2"/>
              <a:buChar char="l"/>
            </a:pPr>
            <a:r>
              <a:rPr lang="ja-JP" altLang="en-US" b="1" spc="80">
                <a:solidFill>
                  <a:srgbClr val="FF6A29"/>
                </a:solidFill>
                <a:latin typeface="BIZ UDPゴシック" panose="020B0400000000000000" pitchFamily="50" charset="-128"/>
                <a:ea typeface="BIZ UDPゴシック" panose="020B0400000000000000" pitchFamily="50" charset="-128"/>
              </a:rPr>
              <a:t>仮に本当に「こどもが好意を寄せて」きたら、わいせつな行為をすることが許容されるのか、</a:t>
            </a:r>
            <a:br>
              <a:rPr lang="en-US" altLang="ja-JP" b="1" spc="80">
                <a:solidFill>
                  <a:srgbClr val="FF6A29"/>
                </a:solidFill>
                <a:latin typeface="BIZ UDPゴシック" panose="020B0400000000000000" pitchFamily="50" charset="-128"/>
                <a:ea typeface="BIZ UDPゴシック" panose="020B0400000000000000" pitchFamily="50" charset="-128"/>
              </a:rPr>
            </a:br>
            <a:r>
              <a:rPr lang="ja-JP" altLang="en-US" b="1" spc="80">
                <a:solidFill>
                  <a:srgbClr val="FF6A29"/>
                </a:solidFill>
                <a:latin typeface="BIZ UDPゴシック" panose="020B0400000000000000" pitchFamily="50" charset="-128"/>
                <a:ea typeface="BIZ UDPゴシック" panose="020B0400000000000000" pitchFamily="50" charset="-128"/>
              </a:rPr>
              <a:t>考えてみましょう。</a:t>
            </a:r>
            <a:endParaRPr lang="en-US" altLang="ja-JP" b="1" spc="80">
              <a:solidFill>
                <a:srgbClr val="FF6A29"/>
              </a:solidFill>
              <a:latin typeface="BIZ UDPゴシック" panose="020B0400000000000000" pitchFamily="50" charset="-128"/>
              <a:ea typeface="BIZ UDPゴシック" panose="020B0400000000000000" pitchFamily="50" charset="-128"/>
            </a:endParaRPr>
          </a:p>
          <a:p>
            <a:pPr marL="342900" indent="-342900">
              <a:lnSpc>
                <a:spcPct val="120000"/>
              </a:lnSpc>
              <a:buClr>
                <a:srgbClr val="FF6A29"/>
              </a:buClr>
              <a:buFont typeface="Wingdings" panose="05000000000000000000" pitchFamily="2" charset="2"/>
              <a:buChar char="l"/>
            </a:pPr>
            <a:r>
              <a:rPr lang="ja-JP" altLang="en-US" b="1" spc="80">
                <a:solidFill>
                  <a:srgbClr val="FF6A29"/>
                </a:solidFill>
                <a:latin typeface="BIZ UDPゴシック" panose="020B0400000000000000" pitchFamily="50" charset="-128"/>
                <a:ea typeface="BIZ UDPゴシック" panose="020B0400000000000000" pitchFamily="50" charset="-128"/>
              </a:rPr>
              <a:t>こどもからの好意と大人からの好意を同じように受け止めて良いか、考えてみましょう。</a:t>
            </a:r>
          </a:p>
        </p:txBody>
      </p:sp>
      <p:sp>
        <p:nvSpPr>
          <p:cNvPr id="3" name="テキスト ボックス 2">
            <a:extLst>
              <a:ext uri="{FF2B5EF4-FFF2-40B4-BE49-F238E27FC236}">
                <a16:creationId xmlns:a16="http://schemas.microsoft.com/office/drawing/2014/main" id="{84B6C93A-F8DA-82DE-5181-38C3D107CAC1}"/>
              </a:ext>
            </a:extLst>
          </p:cNvPr>
          <p:cNvSpPr txBox="1"/>
          <p:nvPr/>
        </p:nvSpPr>
        <p:spPr>
          <a:xfrm>
            <a:off x="792162" y="1416069"/>
            <a:ext cx="7661174" cy="646331"/>
          </a:xfrm>
          <a:prstGeom prst="rect">
            <a:avLst/>
          </a:prstGeom>
          <a:noFill/>
        </p:spPr>
        <p:txBody>
          <a:bodyPr wrap="square" rtlCol="0">
            <a:spAutoFit/>
          </a:bodyPr>
          <a:lstStyle/>
          <a:p>
            <a:r>
              <a:rPr kumimoji="1" lang="ja-JP" altLang="en-US" spc="50">
                <a:latin typeface="BIZ UDPゴシック" panose="020B0400000000000000" pitchFamily="50" charset="-128"/>
                <a:ea typeface="BIZ UDPゴシック" panose="020B0400000000000000" pitchFamily="50" charset="-128"/>
              </a:rPr>
              <a:t>設問</a:t>
            </a:r>
            <a:r>
              <a:rPr kumimoji="1" lang="en-US" altLang="ja-JP" spc="50">
                <a:latin typeface="BIZ UDPゴシック" panose="020B0400000000000000" pitchFamily="50" charset="-128"/>
                <a:ea typeface="BIZ UDPゴシック" panose="020B0400000000000000" pitchFamily="50" charset="-128"/>
              </a:rPr>
              <a:t>3</a:t>
            </a:r>
          </a:p>
          <a:p>
            <a:r>
              <a:rPr lang="ja-JP" altLang="en-US" spc="50">
                <a:latin typeface="BIZ UDPゴシック" panose="020B0400000000000000" pitchFamily="50" charset="-128"/>
                <a:ea typeface="BIZ UDPゴシック" panose="020B0400000000000000" pitchFamily="50" charset="-128"/>
              </a:rPr>
              <a:t>　　「こどもが好意を寄せてきており、それに応えただけ。」</a:t>
            </a:r>
          </a:p>
        </p:txBody>
      </p:sp>
      <p:sp>
        <p:nvSpPr>
          <p:cNvPr id="4" name="テキスト ボックス 3">
            <a:extLst>
              <a:ext uri="{FF2B5EF4-FFF2-40B4-BE49-F238E27FC236}">
                <a16:creationId xmlns:a16="http://schemas.microsoft.com/office/drawing/2014/main" id="{EB569BAC-8D56-9721-17F7-481EE5F1D477}"/>
              </a:ext>
            </a:extLst>
          </p:cNvPr>
          <p:cNvSpPr txBox="1"/>
          <p:nvPr/>
        </p:nvSpPr>
        <p:spPr>
          <a:xfrm>
            <a:off x="744035" y="2698077"/>
            <a:ext cx="1641796" cy="400110"/>
          </a:xfrm>
          <a:prstGeom prst="rect">
            <a:avLst/>
          </a:prstGeom>
          <a:noFill/>
        </p:spPr>
        <p:txBody>
          <a:bodyPr wrap="none" rtlCol="0">
            <a:spAutoFit/>
          </a:bodyPr>
          <a:lstStyle/>
          <a:p>
            <a:r>
              <a:rPr lang="ja-JP" altLang="en-US" sz="2000" b="1" spc="50">
                <a:latin typeface="BIZ UDPゴシック" panose="020B0400000000000000" pitchFamily="50" charset="-128"/>
                <a:ea typeface="BIZ UDPゴシック" panose="020B0400000000000000" pitchFamily="50" charset="-128"/>
              </a:rPr>
              <a:t>考えるヒント</a:t>
            </a:r>
          </a:p>
        </p:txBody>
      </p:sp>
      <p:sp>
        <p:nvSpPr>
          <p:cNvPr id="6" name="四角形: 角を丸くする 5">
            <a:extLst>
              <a:ext uri="{FF2B5EF4-FFF2-40B4-BE49-F238E27FC236}">
                <a16:creationId xmlns:a16="http://schemas.microsoft.com/office/drawing/2014/main" id="{1C413853-7DCA-5519-6ED8-5385CD777852}"/>
              </a:ext>
            </a:extLst>
          </p:cNvPr>
          <p:cNvSpPr/>
          <p:nvPr/>
        </p:nvSpPr>
        <p:spPr>
          <a:xfrm>
            <a:off x="529778" y="411698"/>
            <a:ext cx="3056560" cy="396337"/>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タイトル 13">
            <a:extLst>
              <a:ext uri="{FF2B5EF4-FFF2-40B4-BE49-F238E27FC236}">
                <a16:creationId xmlns:a16="http://schemas.microsoft.com/office/drawing/2014/main" id="{260F27CC-C0DD-DDCB-2DE5-3911D092F5F5}"/>
              </a:ext>
            </a:extLst>
          </p:cNvPr>
          <p:cNvSpPr>
            <a:spLocks noGrp="1"/>
          </p:cNvSpPr>
          <p:nvPr>
            <p:ph type="title"/>
          </p:nvPr>
        </p:nvSpPr>
        <p:spPr>
          <a:xfrm>
            <a:off x="788948" y="408632"/>
            <a:ext cx="2616123" cy="401766"/>
          </a:xfrm>
        </p:spPr>
        <p:txBody>
          <a:bodyPr/>
          <a:lstStyle/>
          <a:p>
            <a:pPr algn="dist"/>
            <a:r>
              <a:rPr lang="ja-JP" altLang="en-US">
                <a:latin typeface="BIZ UDPゴシック" panose="020B0400000000000000" pitchFamily="50" charset="-128"/>
                <a:ea typeface="BIZ UDPゴシック" panose="020B0400000000000000" pitchFamily="50" charset="-128"/>
              </a:rPr>
              <a:t>設問</a:t>
            </a:r>
            <a:r>
              <a:rPr lang="en-US" altLang="ja-JP">
                <a:latin typeface="BIZ UDPゴシック" panose="020B0400000000000000" pitchFamily="50" charset="-128"/>
                <a:ea typeface="BIZ UDPゴシック" panose="020B0400000000000000" pitchFamily="50" charset="-128"/>
              </a:rPr>
              <a:t>3 </a:t>
            </a:r>
            <a:r>
              <a:rPr lang="ja-JP" altLang="en-US">
                <a:latin typeface="BIZ UDPゴシック" panose="020B0400000000000000" pitchFamily="50" charset="-128"/>
                <a:ea typeface="BIZ UDPゴシック" panose="020B0400000000000000" pitchFamily="50" charset="-128"/>
              </a:rPr>
              <a:t>考えるヒント</a:t>
            </a:r>
          </a:p>
        </p:txBody>
      </p:sp>
      <p:sp>
        <p:nvSpPr>
          <p:cNvPr id="2" name="スライド番号プレースホルダー 1">
            <a:extLst>
              <a:ext uri="{FF2B5EF4-FFF2-40B4-BE49-F238E27FC236}">
                <a16:creationId xmlns:a16="http://schemas.microsoft.com/office/drawing/2014/main" id="{02B6ADA8-0D1C-CC5E-3182-EF4359AB0DA6}"/>
              </a:ext>
            </a:extLst>
          </p:cNvPr>
          <p:cNvSpPr>
            <a:spLocks noGrp="1"/>
          </p:cNvSpPr>
          <p:nvPr>
            <p:ph type="sldNum" sz="quarter" idx="4"/>
          </p:nvPr>
        </p:nvSpPr>
        <p:spPr/>
        <p:txBody>
          <a:bodyPr/>
          <a:lstStyle/>
          <a:p>
            <a:fld id="{2336B528-F940-46AA-A4AB-D4751FB27E02}" type="slidenum">
              <a:rPr kumimoji="1" lang="ja-JP" altLang="en-US" smtClean="0"/>
              <a:t>14</a:t>
            </a:fld>
            <a:endParaRPr kumimoji="1" lang="ja-JP" altLang="en-US"/>
          </a:p>
        </p:txBody>
      </p:sp>
    </p:spTree>
    <p:extLst>
      <p:ext uri="{BB962C8B-B14F-4D97-AF65-F5344CB8AC3E}">
        <p14:creationId xmlns:p14="http://schemas.microsoft.com/office/powerpoint/2010/main" val="242350607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1BC5D9-2887-9F02-463E-F18253B5528D}"/>
            </a:ext>
          </a:extLst>
        </p:cNvPr>
        <p:cNvGrpSpPr/>
        <p:nvPr/>
      </p:nvGrpSpPr>
      <p:grpSpPr>
        <a:xfrm>
          <a:off x="0" y="0"/>
          <a:ext cx="0" cy="0"/>
          <a:chOff x="0" y="0"/>
          <a:chExt cx="0" cy="0"/>
        </a:xfrm>
      </p:grpSpPr>
      <p:sp>
        <p:nvSpPr>
          <p:cNvPr id="12" name="四角形: 角を丸くする 11">
            <a:extLst>
              <a:ext uri="{FF2B5EF4-FFF2-40B4-BE49-F238E27FC236}">
                <a16:creationId xmlns:a16="http://schemas.microsoft.com/office/drawing/2014/main" id="{040E0F67-F721-0DE6-B61F-9D8993360270}"/>
              </a:ext>
            </a:extLst>
          </p:cNvPr>
          <p:cNvSpPr/>
          <p:nvPr/>
        </p:nvSpPr>
        <p:spPr>
          <a:xfrm>
            <a:off x="560996" y="2457450"/>
            <a:ext cx="11107737" cy="4016961"/>
          </a:xfrm>
          <a:prstGeom prst="roundRect">
            <a:avLst>
              <a:gd name="adj" fmla="val 2202"/>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Pゴシック" panose="020B0400000000000000" pitchFamily="50" charset="-128"/>
              <a:ea typeface="BIZ UDPゴシック" panose="020B0400000000000000" pitchFamily="50" charset="-128"/>
            </a:endParaRPr>
          </a:p>
        </p:txBody>
      </p:sp>
      <p:sp>
        <p:nvSpPr>
          <p:cNvPr id="13" name="四角形: 角を丸くする 12">
            <a:extLst>
              <a:ext uri="{FF2B5EF4-FFF2-40B4-BE49-F238E27FC236}">
                <a16:creationId xmlns:a16="http://schemas.microsoft.com/office/drawing/2014/main" id="{55C99710-DCDA-4146-146A-C02060F5D1DA}"/>
              </a:ext>
            </a:extLst>
          </p:cNvPr>
          <p:cNvSpPr/>
          <p:nvPr/>
        </p:nvSpPr>
        <p:spPr>
          <a:xfrm>
            <a:off x="540000" y="396000"/>
            <a:ext cx="2880000" cy="442800"/>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Pゴシック" panose="020B0400000000000000" pitchFamily="50" charset="-128"/>
              <a:ea typeface="BIZ UDPゴシック" panose="020B0400000000000000" pitchFamily="50" charset="-128"/>
            </a:endParaRPr>
          </a:p>
        </p:txBody>
      </p:sp>
      <p:sp>
        <p:nvSpPr>
          <p:cNvPr id="14" name="タイトル 13">
            <a:extLst>
              <a:ext uri="{FF2B5EF4-FFF2-40B4-BE49-F238E27FC236}">
                <a16:creationId xmlns:a16="http://schemas.microsoft.com/office/drawing/2014/main" id="{89B73AD9-977B-F3DD-75DD-77831F6BF28C}"/>
              </a:ext>
            </a:extLst>
          </p:cNvPr>
          <p:cNvSpPr>
            <a:spLocks noGrp="1"/>
          </p:cNvSpPr>
          <p:nvPr>
            <p:ph type="title"/>
          </p:nvPr>
        </p:nvSpPr>
        <p:spPr>
          <a:xfrm>
            <a:off x="723900" y="417924"/>
            <a:ext cx="2505075" cy="383182"/>
          </a:xfrm>
        </p:spPr>
        <p:txBody>
          <a:bodyPr/>
          <a:lstStyle/>
          <a:p>
            <a:pPr algn="dist"/>
            <a:r>
              <a:rPr lang="ja-JP" altLang="en-US">
                <a:latin typeface="BIZ UDPゴシック" panose="020B0400000000000000" pitchFamily="50" charset="-128"/>
                <a:ea typeface="BIZ UDPゴシック" panose="020B0400000000000000" pitchFamily="50" charset="-128"/>
              </a:rPr>
              <a:t>設問</a:t>
            </a:r>
            <a:r>
              <a:rPr lang="en-US" altLang="ja-JP">
                <a:latin typeface="BIZ UDPゴシック" panose="020B0400000000000000" pitchFamily="50" charset="-128"/>
                <a:ea typeface="BIZ UDPゴシック" panose="020B0400000000000000" pitchFamily="50" charset="-128"/>
              </a:rPr>
              <a:t>3</a:t>
            </a:r>
            <a:r>
              <a:rPr lang="ja-JP" altLang="en-US">
                <a:latin typeface="BIZ UDPゴシック" panose="020B0400000000000000" pitchFamily="50" charset="-128"/>
                <a:ea typeface="BIZ UDPゴシック" panose="020B0400000000000000" pitchFamily="50" charset="-128"/>
              </a:rPr>
              <a:t> 回答例</a:t>
            </a:r>
          </a:p>
        </p:txBody>
      </p:sp>
      <p:sp>
        <p:nvSpPr>
          <p:cNvPr id="5" name="テキスト ボックス 4">
            <a:extLst>
              <a:ext uri="{FF2B5EF4-FFF2-40B4-BE49-F238E27FC236}">
                <a16:creationId xmlns:a16="http://schemas.microsoft.com/office/drawing/2014/main" id="{E4C01D9E-20DA-4FE1-71FB-197656A3E316}"/>
              </a:ext>
            </a:extLst>
          </p:cNvPr>
          <p:cNvSpPr txBox="1"/>
          <p:nvPr/>
        </p:nvSpPr>
        <p:spPr>
          <a:xfrm>
            <a:off x="868004" y="2670269"/>
            <a:ext cx="10490276" cy="2808782"/>
          </a:xfrm>
          <a:prstGeom prst="rect">
            <a:avLst/>
          </a:prstGeom>
          <a:noFill/>
        </p:spPr>
        <p:txBody>
          <a:bodyPr wrap="square" rtlCol="0">
            <a:spAutoFit/>
          </a:bodyPr>
          <a:lstStyle/>
          <a:p>
            <a:pPr>
              <a:lnSpc>
                <a:spcPct val="120000"/>
              </a:lnSpc>
              <a:spcAft>
                <a:spcPts val="1800"/>
              </a:spcAft>
              <a:buClr>
                <a:srgbClr val="FF6A29"/>
              </a:buClr>
            </a:pPr>
            <a:r>
              <a:rPr lang="ja-JP" altLang="en-US" sz="1600" spc="100">
                <a:latin typeface="BIZ UDPゴシック" panose="020B0400000000000000" pitchFamily="50" charset="-128"/>
                <a:ea typeface="BIZ UDPゴシック" panose="020B0400000000000000" pitchFamily="50" charset="-128"/>
              </a:rPr>
              <a:t>職員</a:t>
            </a:r>
            <a:r>
              <a:rPr lang="en-US" altLang="ja-JP" sz="1600" spc="100">
                <a:latin typeface="BIZ UDPゴシック" panose="020B0400000000000000" pitchFamily="50" charset="-128"/>
                <a:ea typeface="BIZ UDPゴシック" panose="020B0400000000000000" pitchFamily="50" charset="-128"/>
              </a:rPr>
              <a:t>C</a:t>
            </a:r>
            <a:r>
              <a:rPr lang="ja-JP" altLang="en-US" sz="1600" spc="100">
                <a:latin typeface="BIZ UDPゴシック" panose="020B0400000000000000" pitchFamily="50" charset="-128"/>
                <a:ea typeface="BIZ UDPゴシック" panose="020B0400000000000000" pitchFamily="50" charset="-128"/>
              </a:rPr>
              <a:t>は、次のような偏った考え・認識がある可能性があります。</a:t>
            </a:r>
            <a:endParaRPr lang="en-US" altLang="ja-JP" sz="1600" spc="100">
              <a:latin typeface="BIZ UDPゴシック" panose="020B0400000000000000" pitchFamily="50" charset="-128"/>
              <a:ea typeface="BIZ UDPゴシック" panose="020B0400000000000000" pitchFamily="50" charset="-128"/>
            </a:endParaRPr>
          </a:p>
          <a:p>
            <a:pPr marL="285750" indent="-285750">
              <a:lnSpc>
                <a:spcPct val="120000"/>
              </a:lnSpc>
              <a:spcAft>
                <a:spcPts val="1800"/>
              </a:spcAft>
              <a:buClr>
                <a:srgbClr val="FF6A29"/>
              </a:buClr>
              <a:buFont typeface="Wingdings" panose="05000000000000000000" pitchFamily="2" charset="2"/>
              <a:buChar char="l"/>
            </a:pPr>
            <a:r>
              <a:rPr lang="ja-JP" altLang="en-US" sz="1600" spc="100">
                <a:latin typeface="BIZ UDPゴシック" panose="020B0400000000000000" pitchFamily="50" charset="-128"/>
                <a:ea typeface="BIZ UDPゴシック" panose="020B0400000000000000" pitchFamily="50" charset="-128"/>
              </a:rPr>
              <a:t>こどもが大人に対して「好意」的な言動をしたことは事実である可能性があるが、それを「こどもが好意を寄せてきており」、性的な接触を許容していると誤って解釈している。</a:t>
            </a:r>
            <a:r>
              <a:rPr lang="ja-JP" altLang="en-US" sz="1600" spc="100" baseline="30000">
                <a:latin typeface="BIZ UDPゴシック" panose="020B0400000000000000" pitchFamily="50" charset="-128"/>
                <a:ea typeface="BIZ UDPゴシック" panose="020B0400000000000000" pitchFamily="50" charset="-128"/>
              </a:rPr>
              <a:t>注</a:t>
            </a:r>
            <a:r>
              <a:rPr lang="en-US" altLang="ja-JP" sz="1600" spc="100" baseline="30000">
                <a:latin typeface="BIZ UDPゴシック" panose="020B0400000000000000" pitchFamily="50" charset="-128"/>
                <a:ea typeface="BIZ UDPゴシック" panose="020B0400000000000000" pitchFamily="50" charset="-128"/>
              </a:rPr>
              <a:t>1</a:t>
            </a:r>
            <a:endParaRPr lang="ja-JP" altLang="en-US" sz="1600" spc="100" baseline="30000">
              <a:latin typeface="BIZ UDPゴシック" panose="020B0400000000000000" pitchFamily="50" charset="-128"/>
              <a:ea typeface="BIZ UDPゴシック" panose="020B0400000000000000" pitchFamily="50" charset="-128"/>
            </a:endParaRPr>
          </a:p>
          <a:p>
            <a:pPr marL="285750" indent="-285750">
              <a:lnSpc>
                <a:spcPct val="120000"/>
              </a:lnSpc>
              <a:spcAft>
                <a:spcPts val="1800"/>
              </a:spcAft>
              <a:buClr>
                <a:srgbClr val="FF6A29"/>
              </a:buClr>
              <a:buFont typeface="Wingdings" panose="05000000000000000000" pitchFamily="2" charset="2"/>
              <a:buChar char="l"/>
            </a:pPr>
            <a:r>
              <a:rPr lang="ja-JP" altLang="en-US" sz="1600" spc="100">
                <a:latin typeface="BIZ UDPゴシック" panose="020B0400000000000000" pitchFamily="50" charset="-128"/>
                <a:ea typeface="BIZ UDPゴシック" panose="020B0400000000000000" pitchFamily="50" charset="-128"/>
              </a:rPr>
              <a:t>また、こども本人が望んでいれば、こどもに対してわいせつな行為をすることが許容される、こどもの好意に応えるものであれば自分の行動が正当化される、と思い込んでいたり、相手のせいにしたりしている。</a:t>
            </a:r>
            <a:r>
              <a:rPr lang="ja-JP" altLang="en-US" sz="1600" spc="100" baseline="30000">
                <a:latin typeface="BIZ UDPゴシック" panose="020B0400000000000000" pitchFamily="50" charset="-128"/>
                <a:ea typeface="BIZ UDPゴシック" panose="020B0400000000000000" pitchFamily="50" charset="-128"/>
              </a:rPr>
              <a:t>注</a:t>
            </a:r>
            <a:r>
              <a:rPr lang="en-US" altLang="ja-JP" sz="1600" spc="100" baseline="30000">
                <a:latin typeface="BIZ UDPゴシック" panose="020B0400000000000000" pitchFamily="50" charset="-128"/>
                <a:ea typeface="BIZ UDPゴシック" panose="020B0400000000000000" pitchFamily="50" charset="-128"/>
              </a:rPr>
              <a:t>2</a:t>
            </a:r>
            <a:endParaRPr lang="ja-JP" altLang="en-US" sz="1600" spc="100">
              <a:latin typeface="BIZ UDPゴシック" panose="020B0400000000000000" pitchFamily="50" charset="-128"/>
              <a:ea typeface="BIZ UDPゴシック" panose="020B0400000000000000" pitchFamily="50" charset="-128"/>
            </a:endParaRPr>
          </a:p>
          <a:p>
            <a:pPr marL="285750" indent="-285750">
              <a:lnSpc>
                <a:spcPct val="120000"/>
              </a:lnSpc>
              <a:spcAft>
                <a:spcPts val="1800"/>
              </a:spcAft>
              <a:buClr>
                <a:srgbClr val="FF6A29"/>
              </a:buClr>
              <a:buFont typeface="Wingdings" panose="05000000000000000000" pitchFamily="2" charset="2"/>
              <a:buChar char="l"/>
            </a:pPr>
            <a:r>
              <a:rPr lang="ja-JP" altLang="en-US" sz="1600" spc="100">
                <a:latin typeface="BIZ UDPゴシック" panose="020B0400000000000000" pitchFamily="50" charset="-128"/>
                <a:ea typeface="BIZ UDPゴシック" panose="020B0400000000000000" pitchFamily="50" charset="-128"/>
              </a:rPr>
              <a:t>なお、「性的グルーミング」により、こどもの信用を得ることで、こどもに好意を抱かせている可能性も考えられる。</a:t>
            </a:r>
            <a:r>
              <a:rPr lang="ja-JP" altLang="en-US" sz="1600" spc="100" baseline="30000">
                <a:latin typeface="BIZ UDPゴシック" panose="020B0400000000000000" pitchFamily="50" charset="-128"/>
                <a:ea typeface="BIZ UDPゴシック" panose="020B0400000000000000" pitchFamily="50" charset="-128"/>
              </a:rPr>
              <a:t>注</a:t>
            </a:r>
            <a:r>
              <a:rPr lang="en-US" altLang="ja-JP" sz="1600" spc="100" baseline="30000">
                <a:latin typeface="BIZ UDPゴシック" panose="020B0400000000000000" pitchFamily="50" charset="-128"/>
                <a:ea typeface="BIZ UDPゴシック" panose="020B0400000000000000" pitchFamily="50" charset="-128"/>
              </a:rPr>
              <a:t>3</a:t>
            </a:r>
            <a:endParaRPr lang="ja-JP" altLang="en-US" sz="1600" spc="100">
              <a:latin typeface="BIZ UDPゴシック" panose="020B0400000000000000" pitchFamily="50" charset="-128"/>
              <a:ea typeface="BIZ UDPゴシック" panose="020B0400000000000000" pitchFamily="50" charset="-128"/>
            </a:endParaRPr>
          </a:p>
        </p:txBody>
      </p:sp>
      <p:sp>
        <p:nvSpPr>
          <p:cNvPr id="9" name="四角形: 角を丸くする 8">
            <a:extLst>
              <a:ext uri="{FF2B5EF4-FFF2-40B4-BE49-F238E27FC236}">
                <a16:creationId xmlns:a16="http://schemas.microsoft.com/office/drawing/2014/main" id="{09FBF7EA-8C75-B229-402C-0819EBAB39BD}"/>
              </a:ext>
            </a:extLst>
          </p:cNvPr>
          <p:cNvSpPr/>
          <p:nvPr/>
        </p:nvSpPr>
        <p:spPr>
          <a:xfrm>
            <a:off x="560996" y="1292503"/>
            <a:ext cx="11107737" cy="900000"/>
          </a:xfrm>
          <a:prstGeom prst="roundRect">
            <a:avLst>
              <a:gd name="adj" fmla="val 6290"/>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Pゴシック" panose="020B0400000000000000" pitchFamily="50" charset="-128"/>
              <a:ea typeface="BIZ UDPゴシック" panose="020B0400000000000000" pitchFamily="50" charset="-128"/>
            </a:endParaRPr>
          </a:p>
        </p:txBody>
      </p:sp>
      <p:sp>
        <p:nvSpPr>
          <p:cNvPr id="4" name="テキスト ボックス 3">
            <a:extLst>
              <a:ext uri="{FF2B5EF4-FFF2-40B4-BE49-F238E27FC236}">
                <a16:creationId xmlns:a16="http://schemas.microsoft.com/office/drawing/2014/main" id="{B18028CF-CBFC-C421-9B60-F3770F43CE0A}"/>
              </a:ext>
            </a:extLst>
          </p:cNvPr>
          <p:cNvSpPr txBox="1"/>
          <p:nvPr/>
        </p:nvSpPr>
        <p:spPr>
          <a:xfrm>
            <a:off x="1142999" y="5561902"/>
            <a:ext cx="10352315" cy="846386"/>
          </a:xfrm>
          <a:prstGeom prst="rect">
            <a:avLst/>
          </a:prstGeom>
          <a:noFill/>
        </p:spPr>
        <p:txBody>
          <a:bodyPr wrap="square">
            <a:spAutoFit/>
          </a:bodyPr>
          <a:lstStyle/>
          <a:p>
            <a:pPr marL="174625" indent="-174625" defTabSz="542925">
              <a:spcAft>
                <a:spcPts val="300"/>
              </a:spcAft>
            </a:pPr>
            <a:r>
              <a:rPr lang="ja-JP" altLang="en-US" sz="1100">
                <a:latin typeface="BIZ UDPゴシック" panose="020B0400000000000000" pitchFamily="50" charset="-128"/>
                <a:ea typeface="BIZ UDPゴシック" panose="020B0400000000000000" pitchFamily="50" charset="-128"/>
              </a:rPr>
              <a:t>注１　仮に、本当にこどもが好意を寄せてきていたとしても、その好意に応じるのではなく、適切な距離を取って見守ることが重要である。</a:t>
            </a:r>
            <a:endParaRPr lang="en-US" altLang="ja-JP" sz="1100">
              <a:latin typeface="BIZ UDPゴシック" panose="020B0400000000000000" pitchFamily="50" charset="-128"/>
              <a:ea typeface="BIZ UDPゴシック" panose="020B0400000000000000" pitchFamily="50" charset="-128"/>
            </a:endParaRPr>
          </a:p>
          <a:p>
            <a:pPr marL="174625" indent="-174625" defTabSz="542925">
              <a:spcAft>
                <a:spcPts val="300"/>
              </a:spcAft>
            </a:pPr>
            <a:r>
              <a:rPr lang="ja-JP" altLang="en-US" sz="1100">
                <a:latin typeface="BIZ UDPゴシック" panose="020B0400000000000000" pitchFamily="50" charset="-128"/>
                <a:ea typeface="BIZ UDPゴシック" panose="020B0400000000000000" pitchFamily="50" charset="-128"/>
              </a:rPr>
              <a:t>注</a:t>
            </a:r>
            <a:r>
              <a:rPr lang="en-US" altLang="ja-JP" sz="1100">
                <a:latin typeface="BIZ UDPゴシック" panose="020B0400000000000000" pitchFamily="50" charset="-128"/>
                <a:ea typeface="BIZ UDPゴシック" panose="020B0400000000000000" pitchFamily="50" charset="-128"/>
              </a:rPr>
              <a:t>2</a:t>
            </a:r>
            <a:r>
              <a:rPr lang="ja-JP" altLang="en-US" sz="1100">
                <a:latin typeface="BIZ UDPゴシック" panose="020B0400000000000000" pitchFamily="50" charset="-128"/>
                <a:ea typeface="BIZ UDPゴシック" panose="020B0400000000000000" pitchFamily="50" charset="-128"/>
              </a:rPr>
              <a:t>　こどもの年齢が</a:t>
            </a:r>
            <a:r>
              <a:rPr lang="en-US" altLang="ja-JP" sz="1100">
                <a:latin typeface="BIZ UDPゴシック" panose="020B0400000000000000" pitchFamily="50" charset="-128"/>
                <a:ea typeface="BIZ UDPゴシック" panose="020B0400000000000000" pitchFamily="50" charset="-128"/>
              </a:rPr>
              <a:t>16</a:t>
            </a:r>
            <a:r>
              <a:rPr lang="ja-JP" altLang="en-US" sz="1100">
                <a:latin typeface="BIZ UDPゴシック" panose="020B0400000000000000" pitchFamily="50" charset="-128"/>
                <a:ea typeface="BIZ UDPゴシック" panose="020B0400000000000000" pitchFamily="50" charset="-128"/>
              </a:rPr>
              <a:t>歳未満の場合、そもそもわいせつな行為をすること自体が性暴力・性犯罪であることを理解できていなかった可能性がある。</a:t>
            </a:r>
            <a:endParaRPr lang="en-US" altLang="ja-JP" sz="1100">
              <a:latin typeface="BIZ UDPゴシック" panose="020B0400000000000000" pitchFamily="50" charset="-128"/>
              <a:ea typeface="BIZ UDPゴシック" panose="020B0400000000000000" pitchFamily="50" charset="-128"/>
            </a:endParaRPr>
          </a:p>
          <a:p>
            <a:pPr marL="288000" indent="-288000" defTabSz="542925">
              <a:spcAft>
                <a:spcPts val="300"/>
              </a:spcAft>
            </a:pPr>
            <a:r>
              <a:rPr lang="ja-JP" altLang="en-US" sz="1100">
                <a:latin typeface="BIZ UDPゴシック" panose="020B0400000000000000" pitchFamily="50" charset="-128"/>
                <a:ea typeface="BIZ UDPゴシック" panose="020B0400000000000000" pitchFamily="50" charset="-128"/>
              </a:rPr>
              <a:t>注３　被害を受けたこどもの中には、加害行為を加害行為であると理解せず、むしろ加害者に好意を抱き、性的行為を受け入れてしまう場合があり、その場合、まだ理解ができない状態に付け込まれている可能性が高いため、注意が必要である。</a:t>
            </a:r>
          </a:p>
        </p:txBody>
      </p:sp>
      <p:sp>
        <p:nvSpPr>
          <p:cNvPr id="6" name="テキスト ボックス 5">
            <a:extLst>
              <a:ext uri="{FF2B5EF4-FFF2-40B4-BE49-F238E27FC236}">
                <a16:creationId xmlns:a16="http://schemas.microsoft.com/office/drawing/2014/main" id="{301A5B39-1B05-F780-850A-C00E02A14E00}"/>
              </a:ext>
            </a:extLst>
          </p:cNvPr>
          <p:cNvSpPr txBox="1"/>
          <p:nvPr/>
        </p:nvSpPr>
        <p:spPr>
          <a:xfrm>
            <a:off x="792162" y="1416069"/>
            <a:ext cx="7661174" cy="646331"/>
          </a:xfrm>
          <a:prstGeom prst="rect">
            <a:avLst/>
          </a:prstGeom>
          <a:noFill/>
        </p:spPr>
        <p:txBody>
          <a:bodyPr wrap="square" rtlCol="0">
            <a:spAutoFit/>
          </a:bodyPr>
          <a:lstStyle/>
          <a:p>
            <a:r>
              <a:rPr kumimoji="1" lang="ja-JP" altLang="en-US" spc="50">
                <a:latin typeface="BIZ UDPゴシック" panose="020B0400000000000000" pitchFamily="50" charset="-128"/>
                <a:ea typeface="BIZ UDPゴシック" panose="020B0400000000000000" pitchFamily="50" charset="-128"/>
              </a:rPr>
              <a:t>設問</a:t>
            </a:r>
            <a:r>
              <a:rPr kumimoji="1" lang="en-US" altLang="ja-JP" spc="50">
                <a:latin typeface="BIZ UDPゴシック" panose="020B0400000000000000" pitchFamily="50" charset="-128"/>
                <a:ea typeface="BIZ UDPゴシック" panose="020B0400000000000000" pitchFamily="50" charset="-128"/>
              </a:rPr>
              <a:t>3</a:t>
            </a:r>
          </a:p>
          <a:p>
            <a:r>
              <a:rPr lang="ja-JP" altLang="en-US" spc="50">
                <a:latin typeface="BIZ UDPゴシック" panose="020B0400000000000000" pitchFamily="50" charset="-128"/>
                <a:ea typeface="BIZ UDPゴシック" panose="020B0400000000000000" pitchFamily="50" charset="-128"/>
              </a:rPr>
              <a:t>　　「こどもが好意を寄せてきており、それに応えただけ。」</a:t>
            </a:r>
          </a:p>
        </p:txBody>
      </p:sp>
      <p:sp>
        <p:nvSpPr>
          <p:cNvPr id="2" name="スライド番号プレースホルダー 1">
            <a:extLst>
              <a:ext uri="{FF2B5EF4-FFF2-40B4-BE49-F238E27FC236}">
                <a16:creationId xmlns:a16="http://schemas.microsoft.com/office/drawing/2014/main" id="{A4DB8FA2-23C5-EDBB-AE1E-71FCFC25EA0A}"/>
              </a:ext>
            </a:extLst>
          </p:cNvPr>
          <p:cNvSpPr>
            <a:spLocks noGrp="1"/>
          </p:cNvSpPr>
          <p:nvPr>
            <p:ph type="sldNum" sz="quarter" idx="4"/>
          </p:nvPr>
        </p:nvSpPr>
        <p:spPr/>
        <p:txBody>
          <a:bodyPr/>
          <a:lstStyle/>
          <a:p>
            <a:fld id="{2336B528-F940-46AA-A4AB-D4751FB27E02}" type="slidenum">
              <a:rPr kumimoji="1" lang="ja-JP" altLang="en-US" smtClean="0"/>
              <a:t>15</a:t>
            </a:fld>
            <a:endParaRPr kumimoji="1" lang="ja-JP" altLang="en-US"/>
          </a:p>
        </p:txBody>
      </p:sp>
    </p:spTree>
    <p:extLst>
      <p:ext uri="{BB962C8B-B14F-4D97-AF65-F5344CB8AC3E}">
        <p14:creationId xmlns:p14="http://schemas.microsoft.com/office/powerpoint/2010/main" val="5491259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77ED9B-4D38-B002-AFCB-F540A0F3112C}"/>
            </a:ext>
          </a:extLst>
        </p:cNvPr>
        <p:cNvGrpSpPr/>
        <p:nvPr/>
      </p:nvGrpSpPr>
      <p:grpSpPr>
        <a:xfrm>
          <a:off x="0" y="0"/>
          <a:ext cx="0" cy="0"/>
          <a:chOff x="0" y="0"/>
          <a:chExt cx="0" cy="0"/>
        </a:xfrm>
      </p:grpSpPr>
      <p:sp>
        <p:nvSpPr>
          <p:cNvPr id="3" name="四角形: 角を丸くする 2">
            <a:extLst>
              <a:ext uri="{FF2B5EF4-FFF2-40B4-BE49-F238E27FC236}">
                <a16:creationId xmlns:a16="http://schemas.microsoft.com/office/drawing/2014/main" id="{989F85F9-73A3-6976-679F-C9A53F7C2737}"/>
              </a:ext>
            </a:extLst>
          </p:cNvPr>
          <p:cNvSpPr/>
          <p:nvPr/>
        </p:nvSpPr>
        <p:spPr>
          <a:xfrm>
            <a:off x="531813" y="1285691"/>
            <a:ext cx="11107737" cy="5161940"/>
          </a:xfrm>
          <a:prstGeom prst="roundRect">
            <a:avLst>
              <a:gd name="adj" fmla="val 4218"/>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四角形: 角を丸くする 25">
            <a:extLst>
              <a:ext uri="{FF2B5EF4-FFF2-40B4-BE49-F238E27FC236}">
                <a16:creationId xmlns:a16="http://schemas.microsoft.com/office/drawing/2014/main" id="{B1C8F671-B4E5-AE8A-31DC-90B547F0ADFD}"/>
              </a:ext>
            </a:extLst>
          </p:cNvPr>
          <p:cNvSpPr/>
          <p:nvPr/>
        </p:nvSpPr>
        <p:spPr>
          <a:xfrm>
            <a:off x="887570" y="2363925"/>
            <a:ext cx="10466229" cy="3668576"/>
          </a:xfrm>
          <a:prstGeom prst="roundRect">
            <a:avLst>
              <a:gd name="adj" fmla="val 7971"/>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テキスト ボックス 3">
            <a:extLst>
              <a:ext uri="{FF2B5EF4-FFF2-40B4-BE49-F238E27FC236}">
                <a16:creationId xmlns:a16="http://schemas.microsoft.com/office/drawing/2014/main" id="{CC584DF8-61A4-95CB-8CA9-0DA178776157}"/>
              </a:ext>
            </a:extLst>
          </p:cNvPr>
          <p:cNvSpPr txBox="1"/>
          <p:nvPr/>
        </p:nvSpPr>
        <p:spPr>
          <a:xfrm>
            <a:off x="792162" y="1416069"/>
            <a:ext cx="7595349" cy="646331"/>
          </a:xfrm>
          <a:prstGeom prst="rect">
            <a:avLst/>
          </a:prstGeom>
          <a:noFill/>
        </p:spPr>
        <p:txBody>
          <a:bodyPr wrap="none" rtlCol="0">
            <a:spAutoFit/>
          </a:bodyPr>
          <a:lstStyle/>
          <a:p>
            <a:r>
              <a:rPr kumimoji="1" lang="ja-JP" altLang="en-US" spc="50">
                <a:latin typeface="BIZ UDPゴシック" panose="020B0400000000000000" pitchFamily="50" charset="-128"/>
                <a:ea typeface="BIZ UDPゴシック" panose="020B0400000000000000" pitchFamily="50" charset="-128"/>
              </a:rPr>
              <a:t>設問</a:t>
            </a:r>
            <a:r>
              <a:rPr lang="en-US" altLang="ja-JP" spc="50">
                <a:latin typeface="BIZ UDPゴシック" panose="020B0400000000000000" pitchFamily="50" charset="-128"/>
                <a:ea typeface="BIZ UDPゴシック" panose="020B0400000000000000" pitchFamily="50" charset="-128"/>
              </a:rPr>
              <a:t>4</a:t>
            </a:r>
            <a:br>
              <a:rPr lang="en-US" altLang="ja-JP" spc="50">
                <a:latin typeface="BIZ UDPゴシック" panose="020B0400000000000000" pitchFamily="50" charset="-128"/>
                <a:ea typeface="BIZ UDPゴシック" panose="020B0400000000000000" pitchFamily="50" charset="-128"/>
              </a:rPr>
            </a:br>
            <a:r>
              <a:rPr lang="ja-JP" altLang="en-US" spc="50">
                <a:latin typeface="BIZ UDPゴシック" panose="020B0400000000000000" pitchFamily="50" charset="-128"/>
                <a:ea typeface="BIZ UDPゴシック" panose="020B0400000000000000" pitchFamily="50" charset="-128"/>
              </a:rPr>
              <a:t>　　「こどもはされていることの意味がわかっていないから傷つかない。」</a:t>
            </a:r>
          </a:p>
        </p:txBody>
      </p:sp>
      <p:sp>
        <p:nvSpPr>
          <p:cNvPr id="9" name="四角形: 角を丸くする 8">
            <a:extLst>
              <a:ext uri="{FF2B5EF4-FFF2-40B4-BE49-F238E27FC236}">
                <a16:creationId xmlns:a16="http://schemas.microsoft.com/office/drawing/2014/main" id="{E56E93A6-C3DC-4640-5ED8-024D0E9386B4}"/>
              </a:ext>
            </a:extLst>
          </p:cNvPr>
          <p:cNvSpPr/>
          <p:nvPr/>
        </p:nvSpPr>
        <p:spPr>
          <a:xfrm>
            <a:off x="540000" y="396000"/>
            <a:ext cx="2880000" cy="444500"/>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タイトル 1">
            <a:extLst>
              <a:ext uri="{FF2B5EF4-FFF2-40B4-BE49-F238E27FC236}">
                <a16:creationId xmlns:a16="http://schemas.microsoft.com/office/drawing/2014/main" id="{3AA7A254-3B0B-1C8A-B010-5212735C6705}"/>
              </a:ext>
            </a:extLst>
          </p:cNvPr>
          <p:cNvSpPr>
            <a:spLocks noGrp="1"/>
          </p:cNvSpPr>
          <p:nvPr>
            <p:ph type="title"/>
          </p:nvPr>
        </p:nvSpPr>
        <p:spPr>
          <a:xfrm>
            <a:off x="1238250" y="444818"/>
            <a:ext cx="1619250" cy="383182"/>
          </a:xfrm>
        </p:spPr>
        <p:txBody>
          <a:bodyPr/>
          <a:lstStyle/>
          <a:p>
            <a:pPr algn="dist"/>
            <a:r>
              <a:rPr lang="ja-JP" altLang="en-US">
                <a:latin typeface="BIZ UDPゴシック" panose="020B0400000000000000" pitchFamily="50" charset="-128"/>
                <a:ea typeface="BIZ UDPゴシック" panose="020B0400000000000000" pitchFamily="50" charset="-128"/>
              </a:rPr>
              <a:t>設問</a:t>
            </a:r>
            <a:r>
              <a:rPr lang="en-US" altLang="ja-JP">
                <a:latin typeface="BIZ UDPゴシック" panose="020B0400000000000000" pitchFamily="50" charset="-128"/>
                <a:ea typeface="BIZ UDPゴシック" panose="020B0400000000000000" pitchFamily="50" charset="-128"/>
              </a:rPr>
              <a:t>4</a:t>
            </a:r>
            <a:endParaRPr lang="ja-JP" altLang="en-US">
              <a:latin typeface="BIZ UDPゴシック" panose="020B0400000000000000" pitchFamily="50" charset="-128"/>
              <a:ea typeface="BIZ UDPゴシック" panose="020B0400000000000000" pitchFamily="50" charset="-128"/>
            </a:endParaRPr>
          </a:p>
        </p:txBody>
      </p:sp>
      <p:sp>
        <p:nvSpPr>
          <p:cNvPr id="13" name="テキスト ボックス 12">
            <a:extLst>
              <a:ext uri="{FF2B5EF4-FFF2-40B4-BE49-F238E27FC236}">
                <a16:creationId xmlns:a16="http://schemas.microsoft.com/office/drawing/2014/main" id="{5039702C-BB25-AF4B-2693-496D2510CE89}"/>
              </a:ext>
            </a:extLst>
          </p:cNvPr>
          <p:cNvSpPr txBox="1"/>
          <p:nvPr/>
        </p:nvSpPr>
        <p:spPr>
          <a:xfrm>
            <a:off x="1172598" y="2981859"/>
            <a:ext cx="9837741" cy="2359428"/>
          </a:xfrm>
          <a:prstGeom prst="rect">
            <a:avLst/>
          </a:prstGeom>
          <a:noFill/>
        </p:spPr>
        <p:txBody>
          <a:bodyPr wrap="square" rtlCol="0">
            <a:spAutoFit/>
          </a:bodyPr>
          <a:lstStyle/>
          <a:p>
            <a:pPr marL="285750" indent="-285750">
              <a:lnSpc>
                <a:spcPct val="120000"/>
              </a:lnSpc>
              <a:spcAft>
                <a:spcPts val="1800"/>
              </a:spcAft>
              <a:buClr>
                <a:srgbClr val="FF6A29"/>
              </a:buClr>
              <a:buFont typeface="Wingdings" panose="05000000000000000000" pitchFamily="2" charset="2"/>
              <a:buChar char="l"/>
            </a:pPr>
            <a:r>
              <a:rPr lang="ja-JP" altLang="en-US" sz="1600" spc="100">
                <a:latin typeface="BIZ UDPゴシック" panose="020B0400000000000000" pitchFamily="50" charset="-128"/>
                <a:ea typeface="BIZ UDPゴシック" panose="020B0400000000000000" pitchFamily="50" charset="-128"/>
              </a:rPr>
              <a:t>職員</a:t>
            </a:r>
            <a:r>
              <a:rPr lang="en-US" altLang="ja-JP" sz="1600" spc="100">
                <a:latin typeface="BIZ UDPゴシック" panose="020B0400000000000000" pitchFamily="50" charset="-128"/>
                <a:ea typeface="BIZ UDPゴシック" panose="020B0400000000000000" pitchFamily="50" charset="-128"/>
              </a:rPr>
              <a:t>D</a:t>
            </a:r>
            <a:r>
              <a:rPr lang="ja-JP" altLang="en-US" sz="1600" spc="100">
                <a:latin typeface="BIZ UDPゴシック" panose="020B0400000000000000" pitchFamily="50" charset="-128"/>
                <a:ea typeface="BIZ UDPゴシック" panose="020B0400000000000000" pitchFamily="50" charset="-128"/>
              </a:rPr>
              <a:t>は、乳児を担当する職員であり、手際がよく、保護者からも周囲の職員からも信頼されていた。</a:t>
            </a:r>
          </a:p>
          <a:p>
            <a:pPr marL="285750" indent="-285750" algn="dist">
              <a:lnSpc>
                <a:spcPct val="120000"/>
              </a:lnSpc>
              <a:buClr>
                <a:srgbClr val="FF6A29"/>
              </a:buClr>
              <a:buFont typeface="Wingdings" panose="05000000000000000000" pitchFamily="2" charset="2"/>
              <a:buChar char="l"/>
            </a:pPr>
            <a:r>
              <a:rPr lang="ja-JP" altLang="en-US" sz="1600" spc="100">
                <a:latin typeface="BIZ UDPゴシック" panose="020B0400000000000000" pitchFamily="50" charset="-128"/>
                <a:ea typeface="BIZ UDPゴシック" panose="020B0400000000000000" pitchFamily="50" charset="-128"/>
              </a:rPr>
              <a:t>一方、着替えやオムツ替えを担当したがったり、こどもについて性的な冗談を言ったりするなど、</a:t>
            </a:r>
            <a:endParaRPr lang="en-US" altLang="ja-JP" sz="1600" spc="100">
              <a:latin typeface="BIZ UDPゴシック" panose="020B0400000000000000" pitchFamily="50" charset="-128"/>
              <a:ea typeface="BIZ UDPゴシック" panose="020B0400000000000000" pitchFamily="50" charset="-128"/>
            </a:endParaRPr>
          </a:p>
          <a:p>
            <a:pPr indent="268288">
              <a:lnSpc>
                <a:spcPct val="120000"/>
              </a:lnSpc>
              <a:spcAft>
                <a:spcPts val="1200"/>
              </a:spcAft>
              <a:buClr>
                <a:srgbClr val="FF6A29"/>
              </a:buClr>
            </a:pPr>
            <a:r>
              <a:rPr lang="ja-JP" altLang="en-US" sz="1600" spc="100">
                <a:latin typeface="BIZ UDPゴシック" panose="020B0400000000000000" pitchFamily="50" charset="-128"/>
                <a:ea typeface="BIZ UDPゴシック" panose="020B0400000000000000" pitchFamily="50" charset="-128"/>
              </a:rPr>
              <a:t>日頃から不適切な言動があり、管理職から注意を受けていた。</a:t>
            </a:r>
          </a:p>
          <a:p>
            <a:pPr marL="285750" indent="-285750">
              <a:lnSpc>
                <a:spcPct val="120000"/>
              </a:lnSpc>
              <a:spcAft>
                <a:spcPts val="1200"/>
              </a:spcAft>
              <a:buClr>
                <a:srgbClr val="FF6A29"/>
              </a:buClr>
              <a:buFont typeface="Wingdings" panose="05000000000000000000" pitchFamily="2" charset="2"/>
              <a:buChar char="l"/>
            </a:pPr>
            <a:r>
              <a:rPr lang="ja-JP" altLang="en-US" sz="1600" spc="100">
                <a:latin typeface="BIZ UDPゴシック" panose="020B0400000000000000" pitchFamily="50" charset="-128"/>
                <a:ea typeface="BIZ UDPゴシック" panose="020B0400000000000000" pitchFamily="50" charset="-128"/>
              </a:rPr>
              <a:t>ある日、こどもの保護者から「職員</a:t>
            </a:r>
            <a:r>
              <a:rPr lang="en-US" altLang="ja-JP" sz="1600" spc="100">
                <a:latin typeface="BIZ UDPゴシック" panose="020B0400000000000000" pitchFamily="50" charset="-128"/>
                <a:ea typeface="BIZ UDPゴシック" panose="020B0400000000000000" pitchFamily="50" charset="-128"/>
              </a:rPr>
              <a:t>D</a:t>
            </a:r>
            <a:r>
              <a:rPr lang="ja-JP" altLang="en-US" sz="1600" spc="100">
                <a:latin typeface="BIZ UDPゴシック" panose="020B0400000000000000" pitchFamily="50" charset="-128"/>
                <a:ea typeface="BIZ UDPゴシック" panose="020B0400000000000000" pitchFamily="50" charset="-128"/>
              </a:rPr>
              <a:t>がこどものオムツ替えに過度に時間をかけ、プライベートゾーンを触っているのではないかと思われるふしがある」と訴えがあった。</a:t>
            </a:r>
          </a:p>
          <a:p>
            <a:pPr marL="285750" indent="-285750">
              <a:lnSpc>
                <a:spcPct val="120000"/>
              </a:lnSpc>
              <a:spcAft>
                <a:spcPts val="1200"/>
              </a:spcAft>
              <a:buClr>
                <a:srgbClr val="FF6A29"/>
              </a:buClr>
              <a:buFont typeface="Wingdings" panose="05000000000000000000" pitchFamily="2" charset="2"/>
              <a:buChar char="l"/>
            </a:pPr>
            <a:r>
              <a:rPr lang="ja-JP" altLang="en-US" sz="1600" spc="100">
                <a:latin typeface="BIZ UDPゴシック" panose="020B0400000000000000" pitchFamily="50" charset="-128"/>
                <a:ea typeface="BIZ UDPゴシック" panose="020B0400000000000000" pitchFamily="50" charset="-128"/>
              </a:rPr>
              <a:t>職員Ｄは「こどもはされていることの意味がわかっていないから傷つかない」と主張している。</a:t>
            </a:r>
          </a:p>
        </p:txBody>
      </p:sp>
      <p:sp>
        <p:nvSpPr>
          <p:cNvPr id="2" name="スライド番号プレースホルダー 1">
            <a:extLst>
              <a:ext uri="{FF2B5EF4-FFF2-40B4-BE49-F238E27FC236}">
                <a16:creationId xmlns:a16="http://schemas.microsoft.com/office/drawing/2014/main" id="{B3BBC51B-EB53-57D6-4D6A-C182F25284E3}"/>
              </a:ext>
            </a:extLst>
          </p:cNvPr>
          <p:cNvSpPr>
            <a:spLocks noGrp="1"/>
          </p:cNvSpPr>
          <p:nvPr>
            <p:ph type="sldNum" sz="quarter" idx="4"/>
          </p:nvPr>
        </p:nvSpPr>
        <p:spPr/>
        <p:txBody>
          <a:bodyPr/>
          <a:lstStyle/>
          <a:p>
            <a:fld id="{2336B528-F940-46AA-A4AB-D4751FB27E02}" type="slidenum">
              <a:rPr kumimoji="1" lang="ja-JP" altLang="en-US" smtClean="0"/>
              <a:t>16</a:t>
            </a:fld>
            <a:endParaRPr kumimoji="1" lang="ja-JP" altLang="en-US"/>
          </a:p>
        </p:txBody>
      </p:sp>
    </p:spTree>
    <p:extLst>
      <p:ext uri="{BB962C8B-B14F-4D97-AF65-F5344CB8AC3E}">
        <p14:creationId xmlns:p14="http://schemas.microsoft.com/office/powerpoint/2010/main" val="205680998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C36AD8-89A5-2167-CC5E-E902B3BB768D}"/>
            </a:ext>
          </a:extLst>
        </p:cNvPr>
        <p:cNvGrpSpPr/>
        <p:nvPr/>
      </p:nvGrpSpPr>
      <p:grpSpPr>
        <a:xfrm>
          <a:off x="0" y="0"/>
          <a:ext cx="0" cy="0"/>
          <a:chOff x="0" y="0"/>
          <a:chExt cx="0" cy="0"/>
        </a:xfrm>
      </p:grpSpPr>
      <p:sp>
        <p:nvSpPr>
          <p:cNvPr id="28" name="四角形: 角を丸くする 27">
            <a:extLst>
              <a:ext uri="{FF2B5EF4-FFF2-40B4-BE49-F238E27FC236}">
                <a16:creationId xmlns:a16="http://schemas.microsoft.com/office/drawing/2014/main" id="{31896CB5-C03C-95B5-B8E4-EEA97392E9D6}"/>
              </a:ext>
            </a:extLst>
          </p:cNvPr>
          <p:cNvSpPr/>
          <p:nvPr/>
        </p:nvSpPr>
        <p:spPr>
          <a:xfrm>
            <a:off x="531813" y="2664554"/>
            <a:ext cx="11107737" cy="3809857"/>
          </a:xfrm>
          <a:prstGeom prst="roundRect">
            <a:avLst>
              <a:gd name="adj" fmla="val 5326"/>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Pゴシック" panose="020B0400000000000000" pitchFamily="50" charset="-128"/>
              <a:ea typeface="BIZ UDPゴシック" panose="020B0400000000000000" pitchFamily="50" charset="-128"/>
            </a:endParaRPr>
          </a:p>
        </p:txBody>
      </p:sp>
      <p:sp>
        <p:nvSpPr>
          <p:cNvPr id="23" name="四角形: 角を丸くする 22">
            <a:extLst>
              <a:ext uri="{FF2B5EF4-FFF2-40B4-BE49-F238E27FC236}">
                <a16:creationId xmlns:a16="http://schemas.microsoft.com/office/drawing/2014/main" id="{E48C4A26-1945-CC58-17EB-4DA6FACE110B}"/>
              </a:ext>
            </a:extLst>
          </p:cNvPr>
          <p:cNvSpPr/>
          <p:nvPr/>
        </p:nvSpPr>
        <p:spPr>
          <a:xfrm>
            <a:off x="531813" y="1292503"/>
            <a:ext cx="11107737" cy="900000"/>
          </a:xfrm>
          <a:prstGeom prst="roundRect">
            <a:avLst>
              <a:gd name="adj" fmla="val 6290"/>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Pゴシック" panose="020B0400000000000000" pitchFamily="50" charset="-128"/>
              <a:ea typeface="BIZ UDPゴシック" panose="020B0400000000000000" pitchFamily="50" charset="-128"/>
            </a:endParaRPr>
          </a:p>
        </p:txBody>
      </p:sp>
      <p:sp>
        <p:nvSpPr>
          <p:cNvPr id="7" name="四角形: 角を丸くする 6">
            <a:extLst>
              <a:ext uri="{FF2B5EF4-FFF2-40B4-BE49-F238E27FC236}">
                <a16:creationId xmlns:a16="http://schemas.microsoft.com/office/drawing/2014/main" id="{81701890-576A-2679-4402-8B5CAC8BFE80}"/>
              </a:ext>
            </a:extLst>
          </p:cNvPr>
          <p:cNvSpPr/>
          <p:nvPr/>
        </p:nvSpPr>
        <p:spPr>
          <a:xfrm>
            <a:off x="612000" y="414585"/>
            <a:ext cx="3037975" cy="397089"/>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Pゴシック" panose="020B0400000000000000" pitchFamily="50" charset="-128"/>
              <a:ea typeface="BIZ UDPゴシック" panose="020B0400000000000000" pitchFamily="50" charset="-128"/>
            </a:endParaRPr>
          </a:p>
        </p:txBody>
      </p:sp>
      <p:sp>
        <p:nvSpPr>
          <p:cNvPr id="20" name="テキスト ボックス 19">
            <a:extLst>
              <a:ext uri="{FF2B5EF4-FFF2-40B4-BE49-F238E27FC236}">
                <a16:creationId xmlns:a16="http://schemas.microsoft.com/office/drawing/2014/main" id="{CD03A509-D0BD-218F-A319-B05466A71E1D}"/>
              </a:ext>
            </a:extLst>
          </p:cNvPr>
          <p:cNvSpPr txBox="1"/>
          <p:nvPr/>
        </p:nvSpPr>
        <p:spPr>
          <a:xfrm>
            <a:off x="1080000" y="3420000"/>
            <a:ext cx="10311986" cy="2473882"/>
          </a:xfrm>
          <a:prstGeom prst="rect">
            <a:avLst/>
          </a:prstGeom>
          <a:noFill/>
        </p:spPr>
        <p:txBody>
          <a:bodyPr wrap="square" rtlCol="0">
            <a:spAutoFit/>
          </a:bodyPr>
          <a:lstStyle/>
          <a:p>
            <a:pPr marL="342900" indent="-342900">
              <a:lnSpc>
                <a:spcPct val="120000"/>
              </a:lnSpc>
              <a:spcAft>
                <a:spcPts val="3000"/>
              </a:spcAft>
              <a:buClr>
                <a:srgbClr val="FF6A29"/>
              </a:buClr>
              <a:buFont typeface="Wingdings" panose="05000000000000000000" pitchFamily="2" charset="2"/>
              <a:buChar char="l"/>
            </a:pPr>
            <a:r>
              <a:rPr lang="ja-JP" altLang="en-US" b="1" spc="80">
                <a:solidFill>
                  <a:srgbClr val="FF6A29"/>
                </a:solidFill>
                <a:latin typeface="BIZ UDPゴシック" panose="020B0400000000000000" pitchFamily="50" charset="-128"/>
                <a:ea typeface="BIZ UDPゴシック" panose="020B0400000000000000" pitchFamily="50" charset="-128"/>
              </a:rPr>
              <a:t>職員</a:t>
            </a:r>
            <a:r>
              <a:rPr lang="en-US" altLang="ja-JP" b="1" spc="80">
                <a:solidFill>
                  <a:srgbClr val="FF6A29"/>
                </a:solidFill>
                <a:latin typeface="BIZ UDPゴシック" panose="020B0400000000000000" pitchFamily="50" charset="-128"/>
                <a:ea typeface="BIZ UDPゴシック" panose="020B0400000000000000" pitchFamily="50" charset="-128"/>
              </a:rPr>
              <a:t>D</a:t>
            </a:r>
            <a:r>
              <a:rPr lang="ja-JP" altLang="en-US" b="1" spc="80">
                <a:solidFill>
                  <a:srgbClr val="FF6A29"/>
                </a:solidFill>
                <a:latin typeface="BIZ UDPゴシック" panose="020B0400000000000000" pitchFamily="50" charset="-128"/>
                <a:ea typeface="BIZ UDPゴシック" panose="020B0400000000000000" pitchFamily="50" charset="-128"/>
              </a:rPr>
              <a:t>はなぜ「傷つかない」と感じているのか、考えてみましょう。</a:t>
            </a:r>
            <a:endParaRPr lang="en-US" altLang="ja-JP" b="1" spc="80">
              <a:solidFill>
                <a:srgbClr val="FF6A29"/>
              </a:solidFill>
              <a:latin typeface="BIZ UDPゴシック" panose="020B0400000000000000" pitchFamily="50" charset="-128"/>
              <a:ea typeface="BIZ UDPゴシック" panose="020B0400000000000000" pitchFamily="50" charset="-128"/>
            </a:endParaRPr>
          </a:p>
          <a:p>
            <a:pPr marL="342900" indent="-342900">
              <a:lnSpc>
                <a:spcPct val="120000"/>
              </a:lnSpc>
              <a:spcAft>
                <a:spcPts val="3000"/>
              </a:spcAft>
              <a:buClr>
                <a:srgbClr val="FF6A29"/>
              </a:buClr>
              <a:buFont typeface="Wingdings" panose="05000000000000000000" pitchFamily="2" charset="2"/>
              <a:buChar char="l"/>
            </a:pPr>
            <a:r>
              <a:rPr lang="ja-JP" altLang="en-US" b="1" spc="80">
                <a:solidFill>
                  <a:srgbClr val="FF6A29"/>
                </a:solidFill>
                <a:latin typeface="BIZ UDPゴシック" panose="020B0400000000000000" pitchFamily="50" charset="-128"/>
                <a:ea typeface="BIZ UDPゴシック" panose="020B0400000000000000" pitchFamily="50" charset="-128"/>
              </a:rPr>
              <a:t>また、こどもは本当に「意味がわからないと傷つかない」のか、こどもの発達過程への影響や、成長した後にどのような影響があるか、考えてみましょう。</a:t>
            </a:r>
          </a:p>
          <a:p>
            <a:pPr marL="342900" indent="-342900">
              <a:lnSpc>
                <a:spcPct val="120000"/>
              </a:lnSpc>
              <a:spcAft>
                <a:spcPts val="3000"/>
              </a:spcAft>
              <a:buClr>
                <a:srgbClr val="FF6A29"/>
              </a:buClr>
              <a:buFont typeface="Wingdings" panose="05000000000000000000" pitchFamily="2" charset="2"/>
              <a:buChar char="l"/>
            </a:pPr>
            <a:r>
              <a:rPr lang="ja-JP" altLang="en-US" b="1" spc="80">
                <a:solidFill>
                  <a:srgbClr val="FF6A29"/>
                </a:solidFill>
                <a:latin typeface="BIZ UDPゴシック" panose="020B0400000000000000" pitchFamily="50" charset="-128"/>
                <a:ea typeface="BIZ UDPゴシック" panose="020B0400000000000000" pitchFamily="50" charset="-128"/>
              </a:rPr>
              <a:t>仮に本当に「意味がわかっていないから傷つかない」のであれば、プライベートゾーンを触る</a:t>
            </a:r>
            <a:br>
              <a:rPr lang="en-US" altLang="ja-JP" b="1" spc="80">
                <a:solidFill>
                  <a:srgbClr val="FF6A29"/>
                </a:solidFill>
                <a:latin typeface="BIZ UDPゴシック" panose="020B0400000000000000" pitchFamily="50" charset="-128"/>
                <a:ea typeface="BIZ UDPゴシック" panose="020B0400000000000000" pitchFamily="50" charset="-128"/>
              </a:rPr>
            </a:br>
            <a:r>
              <a:rPr lang="ja-JP" altLang="en-US" b="1" spc="80">
                <a:solidFill>
                  <a:srgbClr val="FF6A29"/>
                </a:solidFill>
                <a:latin typeface="BIZ UDPゴシック" panose="020B0400000000000000" pitchFamily="50" charset="-128"/>
                <a:ea typeface="BIZ UDPゴシック" panose="020B0400000000000000" pitchFamily="50" charset="-128"/>
              </a:rPr>
              <a:t>という行為は許容されるのか、考えてみましょう。</a:t>
            </a:r>
          </a:p>
        </p:txBody>
      </p:sp>
      <p:sp>
        <p:nvSpPr>
          <p:cNvPr id="8" name="テキスト ボックス 7">
            <a:extLst>
              <a:ext uri="{FF2B5EF4-FFF2-40B4-BE49-F238E27FC236}">
                <a16:creationId xmlns:a16="http://schemas.microsoft.com/office/drawing/2014/main" id="{110ADE73-E586-4A29-8D73-5BEB99B80A11}"/>
              </a:ext>
            </a:extLst>
          </p:cNvPr>
          <p:cNvSpPr txBox="1"/>
          <p:nvPr/>
        </p:nvSpPr>
        <p:spPr>
          <a:xfrm>
            <a:off x="792162" y="1416069"/>
            <a:ext cx="7595349" cy="646331"/>
          </a:xfrm>
          <a:prstGeom prst="rect">
            <a:avLst/>
          </a:prstGeom>
          <a:noFill/>
        </p:spPr>
        <p:txBody>
          <a:bodyPr wrap="none" rtlCol="0">
            <a:spAutoFit/>
          </a:bodyPr>
          <a:lstStyle/>
          <a:p>
            <a:r>
              <a:rPr kumimoji="1" lang="ja-JP" altLang="en-US" spc="50">
                <a:latin typeface="BIZ UDPゴシック" panose="020B0400000000000000" pitchFamily="50" charset="-128"/>
                <a:ea typeface="BIZ UDPゴシック" panose="020B0400000000000000" pitchFamily="50" charset="-128"/>
              </a:rPr>
              <a:t>設問</a:t>
            </a:r>
            <a:r>
              <a:rPr lang="en-US" altLang="ja-JP" spc="50">
                <a:latin typeface="BIZ UDPゴシック" panose="020B0400000000000000" pitchFamily="50" charset="-128"/>
                <a:ea typeface="BIZ UDPゴシック" panose="020B0400000000000000" pitchFamily="50" charset="-128"/>
              </a:rPr>
              <a:t>4</a:t>
            </a:r>
            <a:br>
              <a:rPr lang="en-US" altLang="ja-JP" spc="50">
                <a:latin typeface="BIZ UDPゴシック" panose="020B0400000000000000" pitchFamily="50" charset="-128"/>
                <a:ea typeface="BIZ UDPゴシック" panose="020B0400000000000000" pitchFamily="50" charset="-128"/>
              </a:rPr>
            </a:br>
            <a:r>
              <a:rPr lang="ja-JP" altLang="en-US" spc="50">
                <a:latin typeface="BIZ UDPゴシック" panose="020B0400000000000000" pitchFamily="50" charset="-128"/>
                <a:ea typeface="BIZ UDPゴシック" panose="020B0400000000000000" pitchFamily="50" charset="-128"/>
              </a:rPr>
              <a:t>　　「こどもはされていることの意味がわかっていないから傷つかない。」</a:t>
            </a:r>
          </a:p>
        </p:txBody>
      </p:sp>
      <p:sp>
        <p:nvSpPr>
          <p:cNvPr id="3" name="テキスト ボックス 2">
            <a:extLst>
              <a:ext uri="{FF2B5EF4-FFF2-40B4-BE49-F238E27FC236}">
                <a16:creationId xmlns:a16="http://schemas.microsoft.com/office/drawing/2014/main" id="{7304244C-7767-BE2B-76B6-B9FF20174CFC}"/>
              </a:ext>
            </a:extLst>
          </p:cNvPr>
          <p:cNvSpPr txBox="1"/>
          <p:nvPr/>
        </p:nvSpPr>
        <p:spPr>
          <a:xfrm>
            <a:off x="744035" y="2698077"/>
            <a:ext cx="1641796" cy="400110"/>
          </a:xfrm>
          <a:prstGeom prst="rect">
            <a:avLst/>
          </a:prstGeom>
          <a:noFill/>
        </p:spPr>
        <p:txBody>
          <a:bodyPr wrap="none" rtlCol="0">
            <a:spAutoFit/>
          </a:bodyPr>
          <a:lstStyle/>
          <a:p>
            <a:r>
              <a:rPr lang="ja-JP" altLang="en-US" sz="2000" b="1" spc="50">
                <a:latin typeface="BIZ UDPゴシック" panose="020B0400000000000000" pitchFamily="50" charset="-128"/>
                <a:ea typeface="BIZ UDPゴシック" panose="020B0400000000000000" pitchFamily="50" charset="-128"/>
              </a:rPr>
              <a:t>考えるヒント</a:t>
            </a:r>
          </a:p>
        </p:txBody>
      </p:sp>
      <p:sp>
        <p:nvSpPr>
          <p:cNvPr id="5" name="タイトル 13">
            <a:extLst>
              <a:ext uri="{FF2B5EF4-FFF2-40B4-BE49-F238E27FC236}">
                <a16:creationId xmlns:a16="http://schemas.microsoft.com/office/drawing/2014/main" id="{2D042F0B-DEC2-3EE4-E0E3-2A0418663485}"/>
              </a:ext>
            </a:extLst>
          </p:cNvPr>
          <p:cNvSpPr>
            <a:spLocks noGrp="1"/>
          </p:cNvSpPr>
          <p:nvPr>
            <p:ph type="title"/>
          </p:nvPr>
        </p:nvSpPr>
        <p:spPr>
          <a:xfrm>
            <a:off x="742485" y="417924"/>
            <a:ext cx="2709049" cy="392474"/>
          </a:xfrm>
        </p:spPr>
        <p:txBody>
          <a:bodyPr/>
          <a:lstStyle/>
          <a:p>
            <a:pPr algn="dist"/>
            <a:r>
              <a:rPr lang="ja-JP" altLang="en-US">
                <a:latin typeface="BIZ UDPゴシック" panose="020B0400000000000000" pitchFamily="50" charset="-128"/>
                <a:ea typeface="BIZ UDPゴシック" panose="020B0400000000000000" pitchFamily="50" charset="-128"/>
              </a:rPr>
              <a:t>設問</a:t>
            </a:r>
            <a:r>
              <a:rPr lang="en-US" altLang="ja-JP">
                <a:latin typeface="BIZ UDPゴシック" panose="020B0400000000000000" pitchFamily="50" charset="-128"/>
                <a:ea typeface="BIZ UDPゴシック" panose="020B0400000000000000" pitchFamily="50" charset="-128"/>
              </a:rPr>
              <a:t>4 </a:t>
            </a:r>
            <a:r>
              <a:rPr lang="ja-JP" altLang="en-US">
                <a:latin typeface="BIZ UDPゴシック" panose="020B0400000000000000" pitchFamily="50" charset="-128"/>
                <a:ea typeface="BIZ UDPゴシック" panose="020B0400000000000000" pitchFamily="50" charset="-128"/>
              </a:rPr>
              <a:t>考えるヒント</a:t>
            </a:r>
          </a:p>
        </p:txBody>
      </p:sp>
      <p:sp>
        <p:nvSpPr>
          <p:cNvPr id="2" name="スライド番号プレースホルダー 1">
            <a:extLst>
              <a:ext uri="{FF2B5EF4-FFF2-40B4-BE49-F238E27FC236}">
                <a16:creationId xmlns:a16="http://schemas.microsoft.com/office/drawing/2014/main" id="{4469558B-EF72-B5F3-B8A3-D7BAA6ED3B79}"/>
              </a:ext>
            </a:extLst>
          </p:cNvPr>
          <p:cNvSpPr>
            <a:spLocks noGrp="1"/>
          </p:cNvSpPr>
          <p:nvPr>
            <p:ph type="sldNum" sz="quarter" idx="4"/>
          </p:nvPr>
        </p:nvSpPr>
        <p:spPr/>
        <p:txBody>
          <a:bodyPr/>
          <a:lstStyle/>
          <a:p>
            <a:fld id="{2336B528-F940-46AA-A4AB-D4751FB27E02}" type="slidenum">
              <a:rPr kumimoji="1" lang="ja-JP" altLang="en-US" smtClean="0"/>
              <a:t>17</a:t>
            </a:fld>
            <a:endParaRPr kumimoji="1" lang="ja-JP" altLang="en-US"/>
          </a:p>
        </p:txBody>
      </p:sp>
    </p:spTree>
    <p:extLst>
      <p:ext uri="{BB962C8B-B14F-4D97-AF65-F5344CB8AC3E}">
        <p14:creationId xmlns:p14="http://schemas.microsoft.com/office/powerpoint/2010/main" val="88034253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EFC2D2-F859-A420-59DC-D01A1D18DEFD}"/>
            </a:ext>
          </a:extLst>
        </p:cNvPr>
        <p:cNvGrpSpPr/>
        <p:nvPr/>
      </p:nvGrpSpPr>
      <p:grpSpPr>
        <a:xfrm>
          <a:off x="0" y="0"/>
          <a:ext cx="0" cy="0"/>
          <a:chOff x="0" y="0"/>
          <a:chExt cx="0" cy="0"/>
        </a:xfrm>
      </p:grpSpPr>
      <p:sp>
        <p:nvSpPr>
          <p:cNvPr id="12" name="四角形: 角を丸くする 11">
            <a:extLst>
              <a:ext uri="{FF2B5EF4-FFF2-40B4-BE49-F238E27FC236}">
                <a16:creationId xmlns:a16="http://schemas.microsoft.com/office/drawing/2014/main" id="{7F148EDB-33B4-38CA-E105-2E08F83CE29F}"/>
              </a:ext>
            </a:extLst>
          </p:cNvPr>
          <p:cNvSpPr/>
          <p:nvPr/>
        </p:nvSpPr>
        <p:spPr>
          <a:xfrm>
            <a:off x="531813" y="2664554"/>
            <a:ext cx="11107737" cy="3809857"/>
          </a:xfrm>
          <a:prstGeom prst="roundRect">
            <a:avLst>
              <a:gd name="adj" fmla="val 5326"/>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Pゴシック" panose="020B0400000000000000" pitchFamily="50" charset="-128"/>
              <a:ea typeface="BIZ UDPゴシック" panose="020B0400000000000000" pitchFamily="50" charset="-128"/>
            </a:endParaRPr>
          </a:p>
        </p:txBody>
      </p:sp>
      <p:sp>
        <p:nvSpPr>
          <p:cNvPr id="13" name="四角形: 角を丸くする 12">
            <a:extLst>
              <a:ext uri="{FF2B5EF4-FFF2-40B4-BE49-F238E27FC236}">
                <a16:creationId xmlns:a16="http://schemas.microsoft.com/office/drawing/2014/main" id="{0D042A1E-4365-F9EF-6F1C-E7F792788302}"/>
              </a:ext>
            </a:extLst>
          </p:cNvPr>
          <p:cNvSpPr/>
          <p:nvPr/>
        </p:nvSpPr>
        <p:spPr>
          <a:xfrm>
            <a:off x="540000" y="396000"/>
            <a:ext cx="2880000" cy="442800"/>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ja-JP">
                <a:latin typeface="BIZ UDPゴシック" panose="020B0400000000000000" pitchFamily="50" charset="-128"/>
                <a:ea typeface="BIZ UDPゴシック" panose="020B0400000000000000" pitchFamily="50" charset="-128"/>
              </a:rPr>
              <a:t>1.23</a:t>
            </a:r>
            <a:endParaRPr kumimoji="1" lang="ja-JP" altLang="en-US">
              <a:latin typeface="BIZ UDPゴシック" panose="020B0400000000000000" pitchFamily="50" charset="-128"/>
              <a:ea typeface="BIZ UDPゴシック" panose="020B0400000000000000" pitchFamily="50" charset="-128"/>
            </a:endParaRPr>
          </a:p>
        </p:txBody>
      </p:sp>
      <p:sp>
        <p:nvSpPr>
          <p:cNvPr id="14" name="タイトル 13">
            <a:extLst>
              <a:ext uri="{FF2B5EF4-FFF2-40B4-BE49-F238E27FC236}">
                <a16:creationId xmlns:a16="http://schemas.microsoft.com/office/drawing/2014/main" id="{318E97DC-732C-B65B-DACE-DA7F10D02849}"/>
              </a:ext>
            </a:extLst>
          </p:cNvPr>
          <p:cNvSpPr>
            <a:spLocks noGrp="1"/>
          </p:cNvSpPr>
          <p:nvPr>
            <p:ph type="title"/>
          </p:nvPr>
        </p:nvSpPr>
        <p:spPr>
          <a:xfrm>
            <a:off x="723900" y="417924"/>
            <a:ext cx="2486025" cy="383182"/>
          </a:xfrm>
        </p:spPr>
        <p:txBody>
          <a:bodyPr/>
          <a:lstStyle/>
          <a:p>
            <a:pPr algn="dist"/>
            <a:r>
              <a:rPr lang="ja-JP" altLang="en-US">
                <a:latin typeface="BIZ UDPゴシック" panose="020B0400000000000000" pitchFamily="50" charset="-128"/>
                <a:ea typeface="BIZ UDPゴシック" panose="020B0400000000000000" pitchFamily="50" charset="-128"/>
              </a:rPr>
              <a:t>設問</a:t>
            </a:r>
            <a:r>
              <a:rPr lang="en-US" altLang="ja-JP">
                <a:latin typeface="BIZ UDPゴシック" panose="020B0400000000000000" pitchFamily="50" charset="-128"/>
                <a:ea typeface="BIZ UDPゴシック" panose="020B0400000000000000" pitchFamily="50" charset="-128"/>
              </a:rPr>
              <a:t>4 </a:t>
            </a:r>
            <a:r>
              <a:rPr lang="ja-JP" altLang="en-US">
                <a:latin typeface="BIZ UDPゴシック" panose="020B0400000000000000" pitchFamily="50" charset="-128"/>
                <a:ea typeface="BIZ UDPゴシック" panose="020B0400000000000000" pitchFamily="50" charset="-128"/>
              </a:rPr>
              <a:t>回答例</a:t>
            </a:r>
          </a:p>
        </p:txBody>
      </p:sp>
      <p:sp>
        <p:nvSpPr>
          <p:cNvPr id="5" name="テキスト ボックス 4">
            <a:extLst>
              <a:ext uri="{FF2B5EF4-FFF2-40B4-BE49-F238E27FC236}">
                <a16:creationId xmlns:a16="http://schemas.microsoft.com/office/drawing/2014/main" id="{7BCD253D-375E-7667-7AAD-B5037FFEB204}"/>
              </a:ext>
            </a:extLst>
          </p:cNvPr>
          <p:cNvSpPr txBox="1"/>
          <p:nvPr/>
        </p:nvSpPr>
        <p:spPr>
          <a:xfrm>
            <a:off x="976348" y="3202080"/>
            <a:ext cx="10044000" cy="2116285"/>
          </a:xfrm>
          <a:prstGeom prst="rect">
            <a:avLst/>
          </a:prstGeom>
          <a:noFill/>
        </p:spPr>
        <p:txBody>
          <a:bodyPr wrap="square" rtlCol="0">
            <a:spAutoFit/>
          </a:bodyPr>
          <a:lstStyle/>
          <a:p>
            <a:pPr>
              <a:lnSpc>
                <a:spcPct val="120000"/>
              </a:lnSpc>
              <a:buClr>
                <a:srgbClr val="FF6A29"/>
              </a:buClr>
            </a:pPr>
            <a:r>
              <a:rPr lang="ja-JP" altLang="en-US" sz="1600" spc="100">
                <a:latin typeface="BIZ UDPゴシック" panose="020B0400000000000000" pitchFamily="50" charset="-128"/>
                <a:ea typeface="BIZ UDPゴシック" panose="020B0400000000000000" pitchFamily="50" charset="-128"/>
              </a:rPr>
              <a:t>職員</a:t>
            </a:r>
            <a:r>
              <a:rPr lang="en-US" altLang="ja-JP" sz="1600" spc="100">
                <a:latin typeface="BIZ UDPゴシック" panose="020B0400000000000000" pitchFamily="50" charset="-128"/>
                <a:ea typeface="BIZ UDPゴシック" panose="020B0400000000000000" pitchFamily="50" charset="-128"/>
              </a:rPr>
              <a:t>D</a:t>
            </a:r>
            <a:r>
              <a:rPr lang="ja-JP" altLang="en-US" sz="1600" spc="100">
                <a:latin typeface="BIZ UDPゴシック" panose="020B0400000000000000" pitchFamily="50" charset="-128"/>
                <a:ea typeface="BIZ UDPゴシック" panose="020B0400000000000000" pitchFamily="50" charset="-128"/>
              </a:rPr>
              <a:t>は、次のような偏った考え・認識がある可能性があります。</a:t>
            </a:r>
            <a:endParaRPr lang="en-US" altLang="ja-JP" sz="1600" spc="100">
              <a:latin typeface="BIZ UDPゴシック" panose="020B0400000000000000" pitchFamily="50" charset="-128"/>
              <a:ea typeface="BIZ UDPゴシック" panose="020B0400000000000000" pitchFamily="50" charset="-128"/>
            </a:endParaRPr>
          </a:p>
          <a:p>
            <a:pPr>
              <a:lnSpc>
                <a:spcPct val="120000"/>
              </a:lnSpc>
              <a:buClr>
                <a:srgbClr val="FF6A29"/>
              </a:buClr>
            </a:pPr>
            <a:endParaRPr lang="en-US" altLang="ja-JP" sz="1600" spc="100">
              <a:latin typeface="BIZ UDPゴシック" panose="020B0400000000000000" pitchFamily="50" charset="-128"/>
              <a:ea typeface="BIZ UDPゴシック" panose="020B0400000000000000" pitchFamily="50" charset="-128"/>
            </a:endParaRPr>
          </a:p>
          <a:p>
            <a:pPr marL="285750" indent="-285750">
              <a:lnSpc>
                <a:spcPct val="120000"/>
              </a:lnSpc>
              <a:buClr>
                <a:srgbClr val="FF6A29"/>
              </a:buClr>
              <a:buFont typeface="Wingdings" panose="05000000000000000000" pitchFamily="2" charset="2"/>
              <a:buChar char="l"/>
            </a:pPr>
            <a:r>
              <a:rPr lang="ja-JP" altLang="en-US" sz="1600" spc="100">
                <a:latin typeface="BIZ UDPゴシック" panose="020B0400000000000000" pitchFamily="50" charset="-128"/>
                <a:ea typeface="BIZ UDPゴシック" panose="020B0400000000000000" pitchFamily="50" charset="-128"/>
              </a:rPr>
              <a:t>こどもの年齢や特性によっては、「こどもは意味がわかっていない」ことは事実である可能性があるが、「意味がわかっていないから傷つかない」と思いこんだり、正当化したりしている。</a:t>
            </a:r>
            <a:r>
              <a:rPr lang="ja-JP" altLang="en-US" sz="1600" spc="100" baseline="30000">
                <a:latin typeface="BIZ UDPゴシック" panose="020B0400000000000000" pitchFamily="50" charset="-128"/>
                <a:ea typeface="BIZ UDPゴシック" panose="020B0400000000000000" pitchFamily="50" charset="-128"/>
              </a:rPr>
              <a:t>注</a:t>
            </a:r>
            <a:r>
              <a:rPr lang="en-US" altLang="ja-JP" sz="1600" spc="100" baseline="30000">
                <a:latin typeface="BIZ UDPゴシック" panose="020B0400000000000000" pitchFamily="50" charset="-128"/>
                <a:ea typeface="BIZ UDPゴシック" panose="020B0400000000000000" pitchFamily="50" charset="-128"/>
              </a:rPr>
              <a:t>1</a:t>
            </a:r>
          </a:p>
          <a:p>
            <a:pPr marL="285750" indent="-285750">
              <a:lnSpc>
                <a:spcPct val="120000"/>
              </a:lnSpc>
              <a:buClr>
                <a:srgbClr val="FF6A29"/>
              </a:buClr>
              <a:buFont typeface="Wingdings" panose="05000000000000000000" pitchFamily="2" charset="2"/>
              <a:buChar char="l"/>
            </a:pPr>
            <a:endParaRPr lang="ja-JP" altLang="en-US" sz="1600" spc="100">
              <a:latin typeface="BIZ UDPゴシック" panose="020B0400000000000000" pitchFamily="50" charset="-128"/>
              <a:ea typeface="BIZ UDPゴシック" panose="020B0400000000000000" pitchFamily="50" charset="-128"/>
            </a:endParaRPr>
          </a:p>
          <a:p>
            <a:pPr marL="285750" indent="-285750" algn="dist">
              <a:lnSpc>
                <a:spcPct val="120000"/>
              </a:lnSpc>
              <a:buClr>
                <a:srgbClr val="FF6A29"/>
              </a:buClr>
              <a:buFont typeface="Wingdings" panose="05000000000000000000" pitchFamily="2" charset="2"/>
              <a:buChar char="l"/>
            </a:pPr>
            <a:r>
              <a:rPr lang="ja-JP" altLang="en-US" sz="1600" spc="100">
                <a:latin typeface="BIZ UDPゴシック" panose="020B0400000000000000" pitchFamily="50" charset="-128"/>
                <a:ea typeface="BIZ UDPゴシック" panose="020B0400000000000000" pitchFamily="50" charset="-128"/>
              </a:rPr>
              <a:t>自分がされた行為の意味を理解できない年齢であれば、こどもに対して何をしてもよいと思い込み、</a:t>
            </a:r>
            <a:endParaRPr lang="en-US" altLang="ja-JP" sz="1600" spc="100">
              <a:latin typeface="BIZ UDPゴシック" panose="020B0400000000000000" pitchFamily="50" charset="-128"/>
              <a:ea typeface="BIZ UDPゴシック" panose="020B0400000000000000" pitchFamily="50" charset="-128"/>
            </a:endParaRPr>
          </a:p>
          <a:p>
            <a:pPr indent="268288">
              <a:lnSpc>
                <a:spcPct val="120000"/>
              </a:lnSpc>
              <a:spcAft>
                <a:spcPts val="1800"/>
              </a:spcAft>
              <a:buClr>
                <a:srgbClr val="FF6A29"/>
              </a:buClr>
            </a:pPr>
            <a:r>
              <a:rPr lang="ja-JP" altLang="en-US" sz="1600" spc="100">
                <a:latin typeface="BIZ UDPゴシック" panose="020B0400000000000000" pitchFamily="50" charset="-128"/>
                <a:ea typeface="BIZ UDPゴシック" panose="020B0400000000000000" pitchFamily="50" charset="-128"/>
              </a:rPr>
              <a:t>自分にとって都合のいい考えをもつことで、性暴力につながる危険性がある。</a:t>
            </a:r>
            <a:r>
              <a:rPr lang="ja-JP" altLang="en-US" sz="1600" spc="100" baseline="30000">
                <a:latin typeface="BIZ UDPゴシック" panose="020B0400000000000000" pitchFamily="50" charset="-128"/>
                <a:ea typeface="BIZ UDPゴシック" panose="020B0400000000000000" pitchFamily="50" charset="-128"/>
              </a:rPr>
              <a:t>注</a:t>
            </a:r>
            <a:r>
              <a:rPr lang="en-US" altLang="ja-JP" sz="1600" spc="100" baseline="30000">
                <a:latin typeface="BIZ UDPゴシック" panose="020B0400000000000000" pitchFamily="50" charset="-128"/>
                <a:ea typeface="BIZ UDPゴシック" panose="020B0400000000000000" pitchFamily="50" charset="-128"/>
              </a:rPr>
              <a:t>2</a:t>
            </a:r>
            <a:endParaRPr lang="ja-JP" altLang="en-US" sz="1600" spc="100">
              <a:latin typeface="BIZ UDPゴシック" panose="020B0400000000000000" pitchFamily="50" charset="-128"/>
              <a:ea typeface="BIZ UDPゴシック" panose="020B0400000000000000" pitchFamily="50" charset="-128"/>
            </a:endParaRPr>
          </a:p>
        </p:txBody>
      </p:sp>
      <p:sp>
        <p:nvSpPr>
          <p:cNvPr id="9" name="四角形: 角を丸くする 8">
            <a:extLst>
              <a:ext uri="{FF2B5EF4-FFF2-40B4-BE49-F238E27FC236}">
                <a16:creationId xmlns:a16="http://schemas.microsoft.com/office/drawing/2014/main" id="{59FE71DF-418F-871A-CED8-25537648F4A8}"/>
              </a:ext>
            </a:extLst>
          </p:cNvPr>
          <p:cNvSpPr/>
          <p:nvPr/>
        </p:nvSpPr>
        <p:spPr>
          <a:xfrm>
            <a:off x="531813" y="1292503"/>
            <a:ext cx="11107737" cy="900000"/>
          </a:xfrm>
          <a:prstGeom prst="roundRect">
            <a:avLst>
              <a:gd name="adj" fmla="val 6290"/>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Pゴシック" panose="020B0400000000000000" pitchFamily="50" charset="-128"/>
              <a:ea typeface="BIZ UDPゴシック" panose="020B0400000000000000" pitchFamily="50" charset="-128"/>
            </a:endParaRPr>
          </a:p>
        </p:txBody>
      </p:sp>
      <p:sp>
        <p:nvSpPr>
          <p:cNvPr id="4" name="テキスト ボックス 3">
            <a:extLst>
              <a:ext uri="{FF2B5EF4-FFF2-40B4-BE49-F238E27FC236}">
                <a16:creationId xmlns:a16="http://schemas.microsoft.com/office/drawing/2014/main" id="{02B5C172-47F1-4193-2E79-B159AAD6B5DD}"/>
              </a:ext>
            </a:extLst>
          </p:cNvPr>
          <p:cNvSpPr txBox="1"/>
          <p:nvPr/>
        </p:nvSpPr>
        <p:spPr>
          <a:xfrm>
            <a:off x="1142999" y="5592766"/>
            <a:ext cx="9722225" cy="748218"/>
          </a:xfrm>
          <a:prstGeom prst="rect">
            <a:avLst/>
          </a:prstGeom>
          <a:noFill/>
        </p:spPr>
        <p:txBody>
          <a:bodyPr wrap="square">
            <a:spAutoFit/>
          </a:bodyPr>
          <a:lstStyle/>
          <a:p>
            <a:pPr marL="174625" indent="-174625" defTabSz="542925">
              <a:lnSpc>
                <a:spcPct val="120000"/>
              </a:lnSpc>
              <a:spcAft>
                <a:spcPts val="600"/>
              </a:spcAft>
            </a:pPr>
            <a:r>
              <a:rPr lang="ja-JP" altLang="en-US" sz="1100">
                <a:latin typeface="BIZ UDPゴシック" panose="020B0400000000000000" pitchFamily="50" charset="-128"/>
                <a:ea typeface="BIZ UDPゴシック" panose="020B0400000000000000" pitchFamily="50" charset="-128"/>
              </a:rPr>
              <a:t>注</a:t>
            </a:r>
            <a:r>
              <a:rPr lang="en-US" altLang="ja-JP" sz="1100">
                <a:latin typeface="BIZ UDPゴシック" panose="020B0400000000000000" pitchFamily="50" charset="-128"/>
                <a:ea typeface="BIZ UDPゴシック" panose="020B0400000000000000" pitchFamily="50" charset="-128"/>
              </a:rPr>
              <a:t>1</a:t>
            </a:r>
            <a:r>
              <a:rPr lang="ja-JP" altLang="en-US" sz="1100">
                <a:latin typeface="BIZ UDPゴシック" panose="020B0400000000000000" pitchFamily="50" charset="-128"/>
                <a:ea typeface="BIZ UDPゴシック" panose="020B0400000000000000" pitchFamily="50" charset="-128"/>
              </a:rPr>
              <a:t>　例えば、乳児より年齢が上のこどもの場合、されていることの意味が分かっているかどうかに関わらず、性的な境界線を侵害されること自体により、傷つく可能性がある。また、性暴力を受けたこどもが、自分が受けた行為の意味を後から知ることなどを通じて、深く傷つくことがある。</a:t>
            </a:r>
            <a:endParaRPr lang="en-US" altLang="ja-JP" sz="1100">
              <a:latin typeface="BIZ UDPゴシック" panose="020B0400000000000000" pitchFamily="50" charset="-128"/>
              <a:ea typeface="BIZ UDPゴシック" panose="020B0400000000000000" pitchFamily="50" charset="-128"/>
            </a:endParaRPr>
          </a:p>
          <a:p>
            <a:pPr defTabSz="542925">
              <a:lnSpc>
                <a:spcPct val="120000"/>
              </a:lnSpc>
              <a:spcAft>
                <a:spcPts val="600"/>
              </a:spcAft>
            </a:pPr>
            <a:r>
              <a:rPr lang="ja-JP" altLang="en-US" sz="1100">
                <a:latin typeface="BIZ UDPゴシック" panose="020B0400000000000000" pitchFamily="50" charset="-128"/>
                <a:ea typeface="BIZ UDPゴシック" panose="020B0400000000000000" pitchFamily="50" charset="-128"/>
              </a:rPr>
              <a:t>注</a:t>
            </a:r>
            <a:r>
              <a:rPr lang="en-US" altLang="ja-JP" sz="1100">
                <a:latin typeface="BIZ UDPゴシック" panose="020B0400000000000000" pitchFamily="50" charset="-128"/>
                <a:ea typeface="BIZ UDPゴシック" panose="020B0400000000000000" pitchFamily="50" charset="-128"/>
              </a:rPr>
              <a:t>2</a:t>
            </a:r>
            <a:r>
              <a:rPr lang="ja-JP" altLang="en-US" sz="1100">
                <a:latin typeface="BIZ UDPゴシック" panose="020B0400000000000000" pitchFamily="50" charset="-128"/>
                <a:ea typeface="BIZ UDPゴシック" panose="020B0400000000000000" pitchFamily="50" charset="-128"/>
              </a:rPr>
              <a:t>　意味が分かっているかどうかに関わらず、相手の身体の尊厳を守らない行為、性的に利用する行為は性暴力であり人権侵害である。</a:t>
            </a:r>
          </a:p>
        </p:txBody>
      </p:sp>
      <p:sp>
        <p:nvSpPr>
          <p:cNvPr id="6" name="テキスト ボックス 5">
            <a:extLst>
              <a:ext uri="{FF2B5EF4-FFF2-40B4-BE49-F238E27FC236}">
                <a16:creationId xmlns:a16="http://schemas.microsoft.com/office/drawing/2014/main" id="{BD94C7CF-31C6-1B7E-D5C7-3EDA2B5BE1BC}"/>
              </a:ext>
            </a:extLst>
          </p:cNvPr>
          <p:cNvSpPr txBox="1"/>
          <p:nvPr/>
        </p:nvSpPr>
        <p:spPr>
          <a:xfrm>
            <a:off x="792162" y="1416069"/>
            <a:ext cx="7595349" cy="646331"/>
          </a:xfrm>
          <a:prstGeom prst="rect">
            <a:avLst/>
          </a:prstGeom>
          <a:noFill/>
        </p:spPr>
        <p:txBody>
          <a:bodyPr wrap="none" rtlCol="0">
            <a:spAutoFit/>
          </a:bodyPr>
          <a:lstStyle/>
          <a:p>
            <a:r>
              <a:rPr kumimoji="1" lang="ja-JP" altLang="en-US" spc="50">
                <a:latin typeface="BIZ UDPゴシック" panose="020B0400000000000000" pitchFamily="50" charset="-128"/>
                <a:ea typeface="BIZ UDPゴシック" panose="020B0400000000000000" pitchFamily="50" charset="-128"/>
              </a:rPr>
              <a:t>設問</a:t>
            </a:r>
            <a:r>
              <a:rPr lang="en-US" altLang="ja-JP" spc="50">
                <a:latin typeface="BIZ UDPゴシック" panose="020B0400000000000000" pitchFamily="50" charset="-128"/>
                <a:ea typeface="BIZ UDPゴシック" panose="020B0400000000000000" pitchFamily="50" charset="-128"/>
              </a:rPr>
              <a:t>4</a:t>
            </a:r>
            <a:br>
              <a:rPr lang="en-US" altLang="ja-JP" spc="50">
                <a:latin typeface="BIZ UDPゴシック" panose="020B0400000000000000" pitchFamily="50" charset="-128"/>
                <a:ea typeface="BIZ UDPゴシック" panose="020B0400000000000000" pitchFamily="50" charset="-128"/>
              </a:rPr>
            </a:br>
            <a:r>
              <a:rPr lang="ja-JP" altLang="en-US" spc="50">
                <a:latin typeface="BIZ UDPゴシック" panose="020B0400000000000000" pitchFamily="50" charset="-128"/>
                <a:ea typeface="BIZ UDPゴシック" panose="020B0400000000000000" pitchFamily="50" charset="-128"/>
              </a:rPr>
              <a:t>　　「こどもはされていることの意味がわかっていないから傷つかない。」</a:t>
            </a:r>
          </a:p>
        </p:txBody>
      </p:sp>
      <p:sp>
        <p:nvSpPr>
          <p:cNvPr id="2" name="スライド番号プレースホルダー 1">
            <a:extLst>
              <a:ext uri="{FF2B5EF4-FFF2-40B4-BE49-F238E27FC236}">
                <a16:creationId xmlns:a16="http://schemas.microsoft.com/office/drawing/2014/main" id="{4115228C-908A-C606-8A4C-F104B941CCEB}"/>
              </a:ext>
            </a:extLst>
          </p:cNvPr>
          <p:cNvSpPr>
            <a:spLocks noGrp="1"/>
          </p:cNvSpPr>
          <p:nvPr>
            <p:ph type="sldNum" sz="quarter" idx="4"/>
          </p:nvPr>
        </p:nvSpPr>
        <p:spPr/>
        <p:txBody>
          <a:bodyPr/>
          <a:lstStyle/>
          <a:p>
            <a:fld id="{2336B528-F940-46AA-A4AB-D4751FB27E02}" type="slidenum">
              <a:rPr kumimoji="1" lang="ja-JP" altLang="en-US" smtClean="0"/>
              <a:t>18</a:t>
            </a:fld>
            <a:endParaRPr kumimoji="1" lang="ja-JP" altLang="en-US"/>
          </a:p>
        </p:txBody>
      </p:sp>
    </p:spTree>
    <p:extLst>
      <p:ext uri="{BB962C8B-B14F-4D97-AF65-F5344CB8AC3E}">
        <p14:creationId xmlns:p14="http://schemas.microsoft.com/office/powerpoint/2010/main" val="94376796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77EC9B-FF4E-C924-BD15-D81801ED34C5}"/>
            </a:ext>
          </a:extLst>
        </p:cNvPr>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07EBF26C-F8B9-D622-8DB9-19ACF63F5BFC}"/>
              </a:ext>
            </a:extLst>
          </p:cNvPr>
          <p:cNvSpPr txBox="1"/>
          <p:nvPr/>
        </p:nvSpPr>
        <p:spPr>
          <a:xfrm>
            <a:off x="1354164" y="2679700"/>
            <a:ext cx="9483685" cy="1990994"/>
          </a:xfrm>
          <a:prstGeom prst="rect">
            <a:avLst/>
          </a:prstGeom>
          <a:noFill/>
        </p:spPr>
        <p:txBody>
          <a:bodyPr wrap="none" rtlCol="0">
            <a:spAutoFit/>
          </a:bodyPr>
          <a:lstStyle/>
          <a:p>
            <a:pPr algn="ctr">
              <a:lnSpc>
                <a:spcPct val="140000"/>
              </a:lnSpc>
            </a:pPr>
            <a:r>
              <a:rPr lang="ja-JP" altLang="en-US" sz="4600" b="1" spc="300">
                <a:solidFill>
                  <a:srgbClr val="E5541A"/>
                </a:solidFill>
                <a:latin typeface="Zen Maru Gothic" pitchFamily="2" charset="-128"/>
                <a:ea typeface="Zen Maru Gothic" pitchFamily="2" charset="-128"/>
              </a:rPr>
              <a:t>安全確保措置</a:t>
            </a:r>
            <a:endParaRPr lang="en-US" altLang="ja-JP" sz="4600" b="1" spc="300">
              <a:solidFill>
                <a:srgbClr val="E5541A"/>
              </a:solidFill>
              <a:latin typeface="Zen Maru Gothic" pitchFamily="2" charset="-128"/>
              <a:ea typeface="Zen Maru Gothic" pitchFamily="2" charset="-128"/>
            </a:endParaRPr>
          </a:p>
          <a:p>
            <a:pPr algn="ctr">
              <a:lnSpc>
                <a:spcPct val="140000"/>
              </a:lnSpc>
            </a:pPr>
            <a:r>
              <a:rPr lang="ja-JP" altLang="en-US" sz="4600" b="1" spc="300">
                <a:solidFill>
                  <a:srgbClr val="E5541A"/>
                </a:solidFill>
                <a:latin typeface="Zen Maru Gothic" pitchFamily="2" charset="-128"/>
                <a:ea typeface="Zen Maru Gothic" pitchFamily="2" charset="-128"/>
              </a:rPr>
              <a:t>イ</a:t>
            </a:r>
            <a:r>
              <a:rPr lang="en-US" altLang="ja-JP" sz="4600" b="1" spc="300">
                <a:solidFill>
                  <a:srgbClr val="E5541A"/>
                </a:solidFill>
                <a:latin typeface="Zen Maru Gothic" pitchFamily="2" charset="-128"/>
                <a:ea typeface="Zen Maru Gothic" pitchFamily="2" charset="-128"/>
              </a:rPr>
              <a:t>.</a:t>
            </a:r>
            <a:r>
              <a:rPr lang="ja-JP" altLang="en-US" sz="4600" b="1" spc="300">
                <a:solidFill>
                  <a:srgbClr val="E5541A"/>
                </a:solidFill>
                <a:latin typeface="Zen Maru Gothic" pitchFamily="2" charset="-128"/>
                <a:ea typeface="Zen Maru Gothic" pitchFamily="2" charset="-128"/>
              </a:rPr>
              <a:t>日常的な観察における留意点</a:t>
            </a:r>
            <a:endParaRPr kumimoji="1" lang="ja-JP" altLang="en-US" sz="4600" b="1" spc="500">
              <a:solidFill>
                <a:srgbClr val="E5541A"/>
              </a:solidFill>
              <a:latin typeface="Zen Maru Gothic" pitchFamily="2" charset="-128"/>
              <a:ea typeface="Zen Maru Gothic" pitchFamily="2" charset="-128"/>
            </a:endParaRPr>
          </a:p>
        </p:txBody>
      </p:sp>
      <p:cxnSp>
        <p:nvCxnSpPr>
          <p:cNvPr id="3" name="直線コネクタ 2">
            <a:extLst>
              <a:ext uri="{FF2B5EF4-FFF2-40B4-BE49-F238E27FC236}">
                <a16:creationId xmlns:a16="http://schemas.microsoft.com/office/drawing/2014/main" id="{5223E7FA-29F6-C06C-E668-7E4DA0FC8B58}"/>
              </a:ext>
            </a:extLst>
          </p:cNvPr>
          <p:cNvCxnSpPr>
            <a:cxnSpLocks/>
          </p:cNvCxnSpPr>
          <p:nvPr/>
        </p:nvCxnSpPr>
        <p:spPr>
          <a:xfrm>
            <a:off x="4279900" y="3625850"/>
            <a:ext cx="3632200" cy="0"/>
          </a:xfrm>
          <a:prstGeom prst="line">
            <a:avLst/>
          </a:prstGeom>
          <a:ln w="41275" cap="rnd">
            <a:solidFill>
              <a:srgbClr val="E5541A"/>
            </a:solidFill>
          </a:ln>
        </p:spPr>
        <p:style>
          <a:lnRef idx="1">
            <a:schemeClr val="accent1"/>
          </a:lnRef>
          <a:fillRef idx="0">
            <a:schemeClr val="accent1"/>
          </a:fillRef>
          <a:effectRef idx="0">
            <a:schemeClr val="accent1"/>
          </a:effectRef>
          <a:fontRef idx="minor">
            <a:schemeClr val="tx1"/>
          </a:fontRef>
        </p:style>
      </p:cxnSp>
      <p:cxnSp>
        <p:nvCxnSpPr>
          <p:cNvPr id="4" name="直線コネクタ 3">
            <a:extLst>
              <a:ext uri="{FF2B5EF4-FFF2-40B4-BE49-F238E27FC236}">
                <a16:creationId xmlns:a16="http://schemas.microsoft.com/office/drawing/2014/main" id="{61A4E1AA-6184-0B18-DEC4-0556137A8A9D}"/>
              </a:ext>
            </a:extLst>
          </p:cNvPr>
          <p:cNvCxnSpPr>
            <a:cxnSpLocks/>
          </p:cNvCxnSpPr>
          <p:nvPr/>
        </p:nvCxnSpPr>
        <p:spPr>
          <a:xfrm>
            <a:off x="1304925" y="4610100"/>
            <a:ext cx="9610725" cy="0"/>
          </a:xfrm>
          <a:prstGeom prst="line">
            <a:avLst/>
          </a:prstGeom>
          <a:ln w="41275" cap="rnd">
            <a:solidFill>
              <a:srgbClr val="E5541A"/>
            </a:solidFill>
          </a:ln>
        </p:spPr>
        <p:style>
          <a:lnRef idx="1">
            <a:schemeClr val="accent1"/>
          </a:lnRef>
          <a:fillRef idx="0">
            <a:schemeClr val="accent1"/>
          </a:fillRef>
          <a:effectRef idx="0">
            <a:schemeClr val="accent1"/>
          </a:effectRef>
          <a:fontRef idx="minor">
            <a:schemeClr val="tx1"/>
          </a:fontRef>
        </p:style>
      </p:cxnSp>
      <p:sp>
        <p:nvSpPr>
          <p:cNvPr id="9" name="楕円 8">
            <a:extLst>
              <a:ext uri="{FF2B5EF4-FFF2-40B4-BE49-F238E27FC236}">
                <a16:creationId xmlns:a16="http://schemas.microsoft.com/office/drawing/2014/main" id="{B40DA97C-37E3-A1C5-3B62-7CFECB4FE66E}"/>
              </a:ext>
            </a:extLst>
          </p:cNvPr>
          <p:cNvSpPr/>
          <p:nvPr/>
        </p:nvSpPr>
        <p:spPr>
          <a:xfrm>
            <a:off x="5583238" y="1600201"/>
            <a:ext cx="1025524" cy="1025524"/>
          </a:xfrm>
          <a:prstGeom prst="ellipse">
            <a:avLst/>
          </a:prstGeom>
          <a:solidFill>
            <a:srgbClr val="ED6D34"/>
          </a:solidFill>
          <a:ln w="38100" cap="flat">
            <a:solidFill>
              <a:srgbClr val="FFD700"/>
            </a:solidFill>
            <a:prstDash val="solid"/>
            <a:miter/>
          </a:ln>
        </p:spPr>
        <p:txBody>
          <a:bodyPr/>
          <a:lstStyle/>
          <a:p>
            <a:endParaRPr lang="ja-JP" altLang="en-US"/>
          </a:p>
        </p:txBody>
      </p:sp>
      <p:grpSp>
        <p:nvGrpSpPr>
          <p:cNvPr id="10" name="グラフィックス 6">
            <a:extLst>
              <a:ext uri="{FF2B5EF4-FFF2-40B4-BE49-F238E27FC236}">
                <a16:creationId xmlns:a16="http://schemas.microsoft.com/office/drawing/2014/main" id="{816B67A5-B4A4-54CD-321D-0D6CDCD02FF8}"/>
              </a:ext>
            </a:extLst>
          </p:cNvPr>
          <p:cNvGrpSpPr/>
          <p:nvPr/>
        </p:nvGrpSpPr>
        <p:grpSpPr>
          <a:xfrm>
            <a:off x="5766811" y="1819575"/>
            <a:ext cx="677691" cy="611531"/>
            <a:chOff x="5847968" y="3207829"/>
            <a:chExt cx="508457" cy="458819"/>
          </a:xfrm>
          <a:solidFill>
            <a:srgbClr val="FFFFFF"/>
          </a:solidFill>
        </p:grpSpPr>
        <p:sp>
          <p:nvSpPr>
            <p:cNvPr id="11" name="フリーフォーム: 図形 10">
              <a:extLst>
                <a:ext uri="{FF2B5EF4-FFF2-40B4-BE49-F238E27FC236}">
                  <a16:creationId xmlns:a16="http://schemas.microsoft.com/office/drawing/2014/main" id="{54917E61-A4B3-86B4-E404-D14E669BFE96}"/>
                </a:ext>
              </a:extLst>
            </p:cNvPr>
            <p:cNvSpPr/>
            <p:nvPr/>
          </p:nvSpPr>
          <p:spPr>
            <a:xfrm>
              <a:off x="5887687" y="3468147"/>
              <a:ext cx="19811" cy="19811"/>
            </a:xfrm>
            <a:custGeom>
              <a:avLst/>
              <a:gdLst>
                <a:gd name="csX0" fmla="*/ 9906 w 19811"/>
                <a:gd name="csY0" fmla="*/ 0 h 19811"/>
                <a:gd name="csX1" fmla="*/ 0 w 19811"/>
                <a:gd name="csY1" fmla="*/ 9906 h 19811"/>
                <a:gd name="csX2" fmla="*/ 9906 w 19811"/>
                <a:gd name="csY2" fmla="*/ 19812 h 19811"/>
                <a:gd name="csX3" fmla="*/ 19812 w 19811"/>
                <a:gd name="csY3" fmla="*/ 9906 h 19811"/>
                <a:gd name="csX4" fmla="*/ 9906 w 19811"/>
                <a:gd name="csY4" fmla="*/ 0 h 19811"/>
              </a:gdLst>
              <a:ahLst/>
              <a:cxnLst>
                <a:cxn ang="0">
                  <a:pos x="csX0" y="csY0"/>
                </a:cxn>
                <a:cxn ang="0">
                  <a:pos x="csX1" y="csY1"/>
                </a:cxn>
                <a:cxn ang="0">
                  <a:pos x="csX2" y="csY2"/>
                </a:cxn>
                <a:cxn ang="0">
                  <a:pos x="csX3" y="csY3"/>
                </a:cxn>
                <a:cxn ang="0">
                  <a:pos x="csX4" y="csY4"/>
                </a:cxn>
              </a:cxnLst>
              <a:rect l="l" t="t" r="r" b="b"/>
              <a:pathLst>
                <a:path w="19811" h="19811">
                  <a:moveTo>
                    <a:pt x="9906" y="0"/>
                  </a:moveTo>
                  <a:cubicBezTo>
                    <a:pt x="4382" y="0"/>
                    <a:pt x="0" y="4477"/>
                    <a:pt x="0" y="9906"/>
                  </a:cubicBezTo>
                  <a:cubicBezTo>
                    <a:pt x="0" y="15335"/>
                    <a:pt x="4477" y="19812"/>
                    <a:pt x="9906" y="19812"/>
                  </a:cubicBezTo>
                  <a:cubicBezTo>
                    <a:pt x="15335" y="19812"/>
                    <a:pt x="19812" y="15335"/>
                    <a:pt x="19812" y="9906"/>
                  </a:cubicBezTo>
                  <a:cubicBezTo>
                    <a:pt x="19812" y="4477"/>
                    <a:pt x="15335" y="0"/>
                    <a:pt x="9906" y="0"/>
                  </a:cubicBezTo>
                  <a:close/>
                </a:path>
              </a:pathLst>
            </a:custGeom>
            <a:solidFill>
              <a:srgbClr val="FFFFFF"/>
            </a:solidFill>
            <a:ln w="9525" cap="flat">
              <a:noFill/>
              <a:prstDash val="solid"/>
              <a:miter/>
            </a:ln>
          </p:spPr>
          <p:txBody>
            <a:bodyPr/>
            <a:lstStyle/>
            <a:p>
              <a:endParaRPr lang="ja-JP" altLang="en-US"/>
            </a:p>
          </p:txBody>
        </p:sp>
        <p:sp>
          <p:nvSpPr>
            <p:cNvPr id="12" name="フリーフォーム: 図形 11">
              <a:extLst>
                <a:ext uri="{FF2B5EF4-FFF2-40B4-BE49-F238E27FC236}">
                  <a16:creationId xmlns:a16="http://schemas.microsoft.com/office/drawing/2014/main" id="{F1362BE1-D54E-B452-E2EE-A8D21F75279B}"/>
                </a:ext>
              </a:extLst>
            </p:cNvPr>
            <p:cNvSpPr/>
            <p:nvPr/>
          </p:nvSpPr>
          <p:spPr>
            <a:xfrm>
              <a:off x="5847968" y="3428427"/>
              <a:ext cx="508457" cy="238220"/>
            </a:xfrm>
            <a:custGeom>
              <a:avLst/>
              <a:gdLst>
                <a:gd name="csX0" fmla="*/ 456438 w 508457"/>
                <a:gd name="csY0" fmla="*/ 74105 h 238220"/>
                <a:gd name="csX1" fmla="*/ 362807 w 508457"/>
                <a:gd name="csY1" fmla="*/ 106299 h 238220"/>
                <a:gd name="csX2" fmla="*/ 363474 w 508457"/>
                <a:gd name="csY2" fmla="*/ 99251 h 238220"/>
                <a:gd name="csX3" fmla="*/ 323755 w 508457"/>
                <a:gd name="csY3" fmla="*/ 59531 h 238220"/>
                <a:gd name="csX4" fmla="*/ 259461 w 508457"/>
                <a:gd name="csY4" fmla="*/ 59531 h 238220"/>
                <a:gd name="csX5" fmla="*/ 254603 w 508457"/>
                <a:gd name="csY5" fmla="*/ 58293 h 238220"/>
                <a:gd name="csX6" fmla="*/ 202121 w 508457"/>
                <a:gd name="csY6" fmla="*/ 28766 h 238220"/>
                <a:gd name="csX7" fmla="*/ 168021 w 508457"/>
                <a:gd name="csY7" fmla="*/ 19812 h 238220"/>
                <a:gd name="csX8" fmla="*/ 97631 w 508457"/>
                <a:gd name="csY8" fmla="*/ 19812 h 238220"/>
                <a:gd name="csX9" fmla="*/ 69533 w 508457"/>
                <a:gd name="csY9" fmla="*/ 0 h 238220"/>
                <a:gd name="csX10" fmla="*/ 9906 w 508457"/>
                <a:gd name="csY10" fmla="*/ 0 h 238220"/>
                <a:gd name="csX11" fmla="*/ 0 w 508457"/>
                <a:gd name="csY11" fmla="*/ 9906 h 238220"/>
                <a:gd name="csX12" fmla="*/ 0 w 508457"/>
                <a:gd name="csY12" fmla="*/ 188690 h 238220"/>
                <a:gd name="csX13" fmla="*/ 9906 w 508457"/>
                <a:gd name="csY13" fmla="*/ 198596 h 238220"/>
                <a:gd name="csX14" fmla="*/ 69533 w 508457"/>
                <a:gd name="csY14" fmla="*/ 198596 h 238220"/>
                <a:gd name="csX15" fmla="*/ 97346 w 508457"/>
                <a:gd name="csY15" fmla="*/ 179451 h 238220"/>
                <a:gd name="csX16" fmla="*/ 129731 w 508457"/>
                <a:gd name="csY16" fmla="*/ 189071 h 238220"/>
                <a:gd name="csX17" fmla="*/ 181642 w 508457"/>
                <a:gd name="csY17" fmla="*/ 220218 h 238220"/>
                <a:gd name="csX18" fmla="*/ 246793 w 508457"/>
                <a:gd name="csY18" fmla="*/ 238220 h 238220"/>
                <a:gd name="csX19" fmla="*/ 299180 w 508457"/>
                <a:gd name="csY19" fmla="*/ 226886 h 238220"/>
                <a:gd name="csX20" fmla="*/ 484537 w 508457"/>
                <a:gd name="csY20" fmla="*/ 145256 h 238220"/>
                <a:gd name="csX21" fmla="*/ 503492 w 508457"/>
                <a:gd name="csY21" fmla="*/ 90583 h 238220"/>
                <a:gd name="csX22" fmla="*/ 456438 w 508457"/>
                <a:gd name="csY22" fmla="*/ 74009 h 238220"/>
                <a:gd name="csX23" fmla="*/ 79439 w 508457"/>
                <a:gd name="csY23" fmla="*/ 168783 h 238220"/>
                <a:gd name="csX24" fmla="*/ 69533 w 508457"/>
                <a:gd name="csY24" fmla="*/ 178689 h 238220"/>
                <a:gd name="csX25" fmla="*/ 19907 w 508457"/>
                <a:gd name="csY25" fmla="*/ 178689 h 238220"/>
                <a:gd name="csX26" fmla="*/ 19907 w 508457"/>
                <a:gd name="csY26" fmla="*/ 19812 h 238220"/>
                <a:gd name="csX27" fmla="*/ 69533 w 508457"/>
                <a:gd name="csY27" fmla="*/ 19812 h 238220"/>
                <a:gd name="csX28" fmla="*/ 79439 w 508457"/>
                <a:gd name="csY28" fmla="*/ 29718 h 238220"/>
                <a:gd name="csX29" fmla="*/ 79439 w 508457"/>
                <a:gd name="csY29" fmla="*/ 168783 h 238220"/>
                <a:gd name="csX30" fmla="*/ 477012 w 508457"/>
                <a:gd name="csY30" fmla="*/ 126968 h 238220"/>
                <a:gd name="csX31" fmla="*/ 476726 w 508457"/>
                <a:gd name="csY31" fmla="*/ 127064 h 238220"/>
                <a:gd name="csX32" fmla="*/ 291084 w 508457"/>
                <a:gd name="csY32" fmla="*/ 208788 h 238220"/>
                <a:gd name="csX33" fmla="*/ 246888 w 508457"/>
                <a:gd name="csY33" fmla="*/ 218408 h 238220"/>
                <a:gd name="csX34" fmla="*/ 191929 w 508457"/>
                <a:gd name="csY34" fmla="*/ 203168 h 238220"/>
                <a:gd name="csX35" fmla="*/ 140018 w 508457"/>
                <a:gd name="csY35" fmla="*/ 172022 h 238220"/>
                <a:gd name="csX36" fmla="*/ 99346 w 508457"/>
                <a:gd name="csY36" fmla="*/ 159639 h 238220"/>
                <a:gd name="csX37" fmla="*/ 99346 w 508457"/>
                <a:gd name="csY37" fmla="*/ 39624 h 238220"/>
                <a:gd name="csX38" fmla="*/ 168021 w 508457"/>
                <a:gd name="csY38" fmla="*/ 39624 h 238220"/>
                <a:gd name="csX39" fmla="*/ 192405 w 508457"/>
                <a:gd name="csY39" fmla="*/ 46006 h 238220"/>
                <a:gd name="csX40" fmla="*/ 244888 w 508457"/>
                <a:gd name="csY40" fmla="*/ 75533 h 238220"/>
                <a:gd name="csX41" fmla="*/ 259461 w 508457"/>
                <a:gd name="csY41" fmla="*/ 79343 h 238220"/>
                <a:gd name="csX42" fmla="*/ 323755 w 508457"/>
                <a:gd name="csY42" fmla="*/ 79343 h 238220"/>
                <a:gd name="csX43" fmla="*/ 343662 w 508457"/>
                <a:gd name="csY43" fmla="*/ 99251 h 238220"/>
                <a:gd name="csX44" fmla="*/ 323755 w 508457"/>
                <a:gd name="csY44" fmla="*/ 119158 h 238220"/>
                <a:gd name="csX45" fmla="*/ 222790 w 508457"/>
                <a:gd name="csY45" fmla="*/ 119158 h 238220"/>
                <a:gd name="csX46" fmla="*/ 212884 w 508457"/>
                <a:gd name="csY46" fmla="*/ 129064 h 238220"/>
                <a:gd name="csX47" fmla="*/ 222790 w 508457"/>
                <a:gd name="csY47" fmla="*/ 138970 h 238220"/>
                <a:gd name="csX48" fmla="*/ 323755 w 508457"/>
                <a:gd name="csY48" fmla="*/ 138970 h 238220"/>
                <a:gd name="csX49" fmla="*/ 342329 w 508457"/>
                <a:gd name="csY49" fmla="*/ 134303 h 238220"/>
                <a:gd name="csX50" fmla="*/ 463106 w 508457"/>
                <a:gd name="csY50" fmla="*/ 92774 h 238220"/>
                <a:gd name="csX51" fmla="*/ 485966 w 508457"/>
                <a:gd name="csY51" fmla="*/ 100013 h 238220"/>
                <a:gd name="csX52" fmla="*/ 476917 w 508457"/>
                <a:gd name="csY52" fmla="*/ 126873 h 23822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Lst>
              <a:rect l="l" t="t" r="r" b="b"/>
              <a:pathLst>
                <a:path w="508457" h="238220">
                  <a:moveTo>
                    <a:pt x="456438" y="74105"/>
                  </a:moveTo>
                  <a:lnTo>
                    <a:pt x="362807" y="106299"/>
                  </a:lnTo>
                  <a:cubicBezTo>
                    <a:pt x="363188" y="104013"/>
                    <a:pt x="363474" y="101632"/>
                    <a:pt x="363474" y="99251"/>
                  </a:cubicBezTo>
                  <a:cubicBezTo>
                    <a:pt x="363474" y="77343"/>
                    <a:pt x="345662" y="59531"/>
                    <a:pt x="323755" y="59531"/>
                  </a:cubicBezTo>
                  <a:lnTo>
                    <a:pt x="259461" y="59531"/>
                  </a:lnTo>
                  <a:cubicBezTo>
                    <a:pt x="257747" y="59531"/>
                    <a:pt x="256032" y="59055"/>
                    <a:pt x="254603" y="58293"/>
                  </a:cubicBezTo>
                  <a:lnTo>
                    <a:pt x="202121" y="28766"/>
                  </a:lnTo>
                  <a:cubicBezTo>
                    <a:pt x="191738" y="22955"/>
                    <a:pt x="179927" y="19812"/>
                    <a:pt x="168021" y="19812"/>
                  </a:cubicBezTo>
                  <a:lnTo>
                    <a:pt x="97631" y="19812"/>
                  </a:lnTo>
                  <a:cubicBezTo>
                    <a:pt x="93536" y="8287"/>
                    <a:pt x="82487" y="0"/>
                    <a:pt x="69533" y="0"/>
                  </a:cubicBezTo>
                  <a:lnTo>
                    <a:pt x="9906" y="0"/>
                  </a:lnTo>
                  <a:cubicBezTo>
                    <a:pt x="4382" y="0"/>
                    <a:pt x="0" y="4477"/>
                    <a:pt x="0" y="9906"/>
                  </a:cubicBezTo>
                  <a:lnTo>
                    <a:pt x="0" y="188690"/>
                  </a:lnTo>
                  <a:cubicBezTo>
                    <a:pt x="0" y="194215"/>
                    <a:pt x="4477" y="198596"/>
                    <a:pt x="9906" y="198596"/>
                  </a:cubicBezTo>
                  <a:lnTo>
                    <a:pt x="69533" y="198596"/>
                  </a:lnTo>
                  <a:cubicBezTo>
                    <a:pt x="82201" y="198596"/>
                    <a:pt x="93059" y="190691"/>
                    <a:pt x="97346" y="179451"/>
                  </a:cubicBezTo>
                  <a:cubicBezTo>
                    <a:pt x="108585" y="180880"/>
                    <a:pt x="121634" y="184214"/>
                    <a:pt x="129731" y="189071"/>
                  </a:cubicBezTo>
                  <a:lnTo>
                    <a:pt x="181642" y="220218"/>
                  </a:lnTo>
                  <a:cubicBezTo>
                    <a:pt x="201359" y="232029"/>
                    <a:pt x="223838" y="238220"/>
                    <a:pt x="246793" y="238220"/>
                  </a:cubicBezTo>
                  <a:cubicBezTo>
                    <a:pt x="264986" y="238220"/>
                    <a:pt x="282607" y="234410"/>
                    <a:pt x="299180" y="226886"/>
                  </a:cubicBezTo>
                  <a:lnTo>
                    <a:pt x="484537" y="145256"/>
                  </a:lnTo>
                  <a:cubicBezTo>
                    <a:pt x="505111" y="136970"/>
                    <a:pt x="515207" y="112300"/>
                    <a:pt x="503492" y="90583"/>
                  </a:cubicBezTo>
                  <a:cubicBezTo>
                    <a:pt x="494824" y="74581"/>
                    <a:pt x="474631" y="67532"/>
                    <a:pt x="456438" y="74009"/>
                  </a:cubicBezTo>
                  <a:close/>
                  <a:moveTo>
                    <a:pt x="79439" y="168783"/>
                  </a:moveTo>
                  <a:cubicBezTo>
                    <a:pt x="79439" y="174212"/>
                    <a:pt x="74962" y="178689"/>
                    <a:pt x="69533" y="178689"/>
                  </a:cubicBezTo>
                  <a:lnTo>
                    <a:pt x="19907" y="178689"/>
                  </a:lnTo>
                  <a:lnTo>
                    <a:pt x="19907" y="19812"/>
                  </a:lnTo>
                  <a:lnTo>
                    <a:pt x="69533" y="19812"/>
                  </a:lnTo>
                  <a:cubicBezTo>
                    <a:pt x="74962" y="19812"/>
                    <a:pt x="79439" y="24289"/>
                    <a:pt x="79439" y="29718"/>
                  </a:cubicBezTo>
                  <a:lnTo>
                    <a:pt x="79439" y="168783"/>
                  </a:lnTo>
                  <a:close/>
                  <a:moveTo>
                    <a:pt x="477012" y="126968"/>
                  </a:moveTo>
                  <a:cubicBezTo>
                    <a:pt x="477012" y="126968"/>
                    <a:pt x="476821" y="126968"/>
                    <a:pt x="476726" y="127064"/>
                  </a:cubicBezTo>
                  <a:cubicBezTo>
                    <a:pt x="476726" y="127064"/>
                    <a:pt x="291084" y="208788"/>
                    <a:pt x="291084" y="208788"/>
                  </a:cubicBezTo>
                  <a:cubicBezTo>
                    <a:pt x="277082" y="215170"/>
                    <a:pt x="262223" y="218408"/>
                    <a:pt x="246888" y="218408"/>
                  </a:cubicBezTo>
                  <a:cubicBezTo>
                    <a:pt x="227552" y="218408"/>
                    <a:pt x="208502" y="213170"/>
                    <a:pt x="191929" y="203168"/>
                  </a:cubicBezTo>
                  <a:lnTo>
                    <a:pt x="140018" y="172022"/>
                  </a:lnTo>
                  <a:cubicBezTo>
                    <a:pt x="128873" y="165354"/>
                    <a:pt x="112967" y="161258"/>
                    <a:pt x="99346" y="159639"/>
                  </a:cubicBezTo>
                  <a:lnTo>
                    <a:pt x="99346" y="39624"/>
                  </a:lnTo>
                  <a:lnTo>
                    <a:pt x="168021" y="39624"/>
                  </a:lnTo>
                  <a:cubicBezTo>
                    <a:pt x="176498" y="39624"/>
                    <a:pt x="184976" y="41815"/>
                    <a:pt x="192405" y="46006"/>
                  </a:cubicBezTo>
                  <a:lnTo>
                    <a:pt x="244888" y="75533"/>
                  </a:lnTo>
                  <a:cubicBezTo>
                    <a:pt x="249365" y="78010"/>
                    <a:pt x="254413" y="79343"/>
                    <a:pt x="259461" y="79343"/>
                  </a:cubicBezTo>
                  <a:lnTo>
                    <a:pt x="323755" y="79343"/>
                  </a:lnTo>
                  <a:cubicBezTo>
                    <a:pt x="334709" y="79343"/>
                    <a:pt x="343662" y="88297"/>
                    <a:pt x="343662" y="99251"/>
                  </a:cubicBezTo>
                  <a:cubicBezTo>
                    <a:pt x="343662" y="110204"/>
                    <a:pt x="334709" y="119158"/>
                    <a:pt x="323755" y="119158"/>
                  </a:cubicBezTo>
                  <a:lnTo>
                    <a:pt x="222790" y="119158"/>
                  </a:lnTo>
                  <a:cubicBezTo>
                    <a:pt x="217265" y="119158"/>
                    <a:pt x="212884" y="123634"/>
                    <a:pt x="212884" y="129064"/>
                  </a:cubicBezTo>
                  <a:cubicBezTo>
                    <a:pt x="212884" y="134493"/>
                    <a:pt x="217361" y="138970"/>
                    <a:pt x="222790" y="138970"/>
                  </a:cubicBezTo>
                  <a:lnTo>
                    <a:pt x="323755" y="138970"/>
                  </a:lnTo>
                  <a:cubicBezTo>
                    <a:pt x="330232" y="138970"/>
                    <a:pt x="336709" y="137351"/>
                    <a:pt x="342329" y="134303"/>
                  </a:cubicBezTo>
                  <a:cubicBezTo>
                    <a:pt x="342329" y="134303"/>
                    <a:pt x="463010" y="92774"/>
                    <a:pt x="463106" y="92774"/>
                  </a:cubicBezTo>
                  <a:cubicBezTo>
                    <a:pt x="471964" y="89535"/>
                    <a:pt x="482060" y="92774"/>
                    <a:pt x="485966" y="100013"/>
                  </a:cubicBezTo>
                  <a:cubicBezTo>
                    <a:pt x="491871" y="110966"/>
                    <a:pt x="487013" y="122873"/>
                    <a:pt x="476917" y="126873"/>
                  </a:cubicBezTo>
                  <a:close/>
                </a:path>
              </a:pathLst>
            </a:custGeom>
            <a:solidFill>
              <a:srgbClr val="FFFFFF"/>
            </a:solidFill>
            <a:ln w="9525" cap="flat">
              <a:noFill/>
              <a:prstDash val="solid"/>
              <a:miter/>
            </a:ln>
          </p:spPr>
          <p:txBody>
            <a:bodyPr/>
            <a:lstStyle/>
            <a:p>
              <a:endParaRPr lang="ja-JP" altLang="en-US"/>
            </a:p>
          </p:txBody>
        </p:sp>
        <p:sp>
          <p:nvSpPr>
            <p:cNvPr id="13" name="フリーフォーム: 図形 12">
              <a:extLst>
                <a:ext uri="{FF2B5EF4-FFF2-40B4-BE49-F238E27FC236}">
                  <a16:creationId xmlns:a16="http://schemas.microsoft.com/office/drawing/2014/main" id="{AB0659A6-3F7E-266A-8225-76100B3C597A}"/>
                </a:ext>
              </a:extLst>
            </p:cNvPr>
            <p:cNvSpPr/>
            <p:nvPr/>
          </p:nvSpPr>
          <p:spPr>
            <a:xfrm>
              <a:off x="6006635" y="3207829"/>
              <a:ext cx="274624" cy="243268"/>
            </a:xfrm>
            <a:custGeom>
              <a:avLst/>
              <a:gdLst>
                <a:gd name="csX0" fmla="*/ 130512 w 274624"/>
                <a:gd name="csY0" fmla="*/ 240887 h 243268"/>
                <a:gd name="csX1" fmla="*/ 136989 w 274624"/>
                <a:gd name="csY1" fmla="*/ 243268 h 243268"/>
                <a:gd name="csX2" fmla="*/ 143466 w 274624"/>
                <a:gd name="csY2" fmla="*/ 240887 h 243268"/>
                <a:gd name="csX3" fmla="*/ 274625 w 274624"/>
                <a:gd name="csY3" fmla="*/ 79915 h 243268"/>
                <a:gd name="csX4" fmla="*/ 200235 w 274624"/>
                <a:gd name="csY4" fmla="*/ 0 h 243268"/>
                <a:gd name="csX5" fmla="*/ 135750 w 274624"/>
                <a:gd name="csY5" fmla="*/ 41148 h 243268"/>
                <a:gd name="csX6" fmla="*/ 71266 w 274624"/>
                <a:gd name="csY6" fmla="*/ 0 h 243268"/>
                <a:gd name="csX7" fmla="*/ 400 w 274624"/>
                <a:gd name="csY7" fmla="*/ 54959 h 243268"/>
                <a:gd name="csX8" fmla="*/ 7163 w 274624"/>
                <a:gd name="csY8" fmla="*/ 67246 h 243268"/>
                <a:gd name="csX9" fmla="*/ 19450 w 274624"/>
                <a:gd name="csY9" fmla="*/ 60484 h 243268"/>
                <a:gd name="csX10" fmla="*/ 71266 w 274624"/>
                <a:gd name="csY10" fmla="*/ 19812 h 243268"/>
                <a:gd name="csX11" fmla="*/ 126130 w 274624"/>
                <a:gd name="csY11" fmla="*/ 68389 h 243268"/>
                <a:gd name="csX12" fmla="*/ 135655 w 274624"/>
                <a:gd name="csY12" fmla="*/ 75628 h 243268"/>
                <a:gd name="csX13" fmla="*/ 145180 w 274624"/>
                <a:gd name="csY13" fmla="*/ 68389 h 243268"/>
                <a:gd name="csX14" fmla="*/ 200044 w 274624"/>
                <a:gd name="csY14" fmla="*/ 19812 h 243268"/>
                <a:gd name="csX15" fmla="*/ 254527 w 274624"/>
                <a:gd name="csY15" fmla="*/ 79819 h 243268"/>
                <a:gd name="csX16" fmla="*/ 136703 w 274624"/>
                <a:gd name="csY16" fmla="*/ 220218 h 243268"/>
                <a:gd name="csX17" fmla="*/ 34595 w 274624"/>
                <a:gd name="csY17" fmla="*/ 126778 h 243268"/>
                <a:gd name="csX18" fmla="*/ 20688 w 274624"/>
                <a:gd name="csY18" fmla="*/ 124873 h 243268"/>
                <a:gd name="csX19" fmla="*/ 18783 w 274624"/>
                <a:gd name="csY19" fmla="*/ 138779 h 243268"/>
                <a:gd name="csX20" fmla="*/ 130131 w 274624"/>
                <a:gd name="csY20" fmla="*/ 240792 h 24326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Lst>
              <a:rect l="l" t="t" r="r" b="b"/>
              <a:pathLst>
                <a:path w="274624" h="243268">
                  <a:moveTo>
                    <a:pt x="130512" y="240887"/>
                  </a:moveTo>
                  <a:cubicBezTo>
                    <a:pt x="132417" y="242507"/>
                    <a:pt x="134703" y="243268"/>
                    <a:pt x="136989" y="243268"/>
                  </a:cubicBezTo>
                  <a:cubicBezTo>
                    <a:pt x="139275" y="243268"/>
                    <a:pt x="141656" y="242507"/>
                    <a:pt x="143466" y="240887"/>
                  </a:cubicBezTo>
                  <a:cubicBezTo>
                    <a:pt x="224523" y="170688"/>
                    <a:pt x="274625" y="135160"/>
                    <a:pt x="274625" y="79915"/>
                  </a:cubicBezTo>
                  <a:cubicBezTo>
                    <a:pt x="274625" y="36195"/>
                    <a:pt x="243669" y="0"/>
                    <a:pt x="200235" y="0"/>
                  </a:cubicBezTo>
                  <a:cubicBezTo>
                    <a:pt x="171660" y="0"/>
                    <a:pt x="149847" y="16478"/>
                    <a:pt x="135750" y="41148"/>
                  </a:cubicBezTo>
                  <a:cubicBezTo>
                    <a:pt x="121749" y="16478"/>
                    <a:pt x="99841" y="0"/>
                    <a:pt x="71266" y="0"/>
                  </a:cubicBezTo>
                  <a:cubicBezTo>
                    <a:pt x="38024" y="0"/>
                    <a:pt x="10211" y="21527"/>
                    <a:pt x="400" y="54959"/>
                  </a:cubicBezTo>
                  <a:cubicBezTo>
                    <a:pt x="-1124" y="60198"/>
                    <a:pt x="1829" y="65723"/>
                    <a:pt x="7163" y="67246"/>
                  </a:cubicBezTo>
                  <a:cubicBezTo>
                    <a:pt x="12497" y="68770"/>
                    <a:pt x="17926" y="65818"/>
                    <a:pt x="19450" y="60484"/>
                  </a:cubicBezTo>
                  <a:cubicBezTo>
                    <a:pt x="26689" y="35814"/>
                    <a:pt x="46977" y="19812"/>
                    <a:pt x="71266" y="19812"/>
                  </a:cubicBezTo>
                  <a:cubicBezTo>
                    <a:pt x="99555" y="19812"/>
                    <a:pt x="119463" y="44958"/>
                    <a:pt x="126130" y="68389"/>
                  </a:cubicBezTo>
                  <a:cubicBezTo>
                    <a:pt x="127368" y="72676"/>
                    <a:pt x="131274" y="75628"/>
                    <a:pt x="135655" y="75628"/>
                  </a:cubicBezTo>
                  <a:cubicBezTo>
                    <a:pt x="140037" y="75628"/>
                    <a:pt x="144037" y="72676"/>
                    <a:pt x="145180" y="68389"/>
                  </a:cubicBezTo>
                  <a:cubicBezTo>
                    <a:pt x="145275" y="67913"/>
                    <a:pt x="159087" y="19812"/>
                    <a:pt x="200044" y="19812"/>
                  </a:cubicBezTo>
                  <a:cubicBezTo>
                    <a:pt x="231096" y="19812"/>
                    <a:pt x="254527" y="45625"/>
                    <a:pt x="254527" y="79819"/>
                  </a:cubicBezTo>
                  <a:cubicBezTo>
                    <a:pt x="254527" y="124015"/>
                    <a:pt x="211379" y="155829"/>
                    <a:pt x="136703" y="220218"/>
                  </a:cubicBezTo>
                  <a:cubicBezTo>
                    <a:pt x="91269" y="181165"/>
                    <a:pt x="55169" y="153733"/>
                    <a:pt x="34595" y="126778"/>
                  </a:cubicBezTo>
                  <a:cubicBezTo>
                    <a:pt x="31261" y="122396"/>
                    <a:pt x="25070" y="121539"/>
                    <a:pt x="20688" y="124873"/>
                  </a:cubicBezTo>
                  <a:cubicBezTo>
                    <a:pt x="16307" y="128207"/>
                    <a:pt x="15450" y="134398"/>
                    <a:pt x="18783" y="138779"/>
                  </a:cubicBezTo>
                  <a:cubicBezTo>
                    <a:pt x="41929" y="169069"/>
                    <a:pt x="80982" y="198120"/>
                    <a:pt x="130131" y="240792"/>
                  </a:cubicBezTo>
                  <a:close/>
                </a:path>
              </a:pathLst>
            </a:custGeom>
            <a:solidFill>
              <a:srgbClr val="FFFFFF"/>
            </a:solidFill>
            <a:ln w="9525" cap="flat">
              <a:noFill/>
              <a:prstDash val="solid"/>
              <a:miter/>
            </a:ln>
          </p:spPr>
          <p:txBody>
            <a:bodyPr/>
            <a:lstStyle/>
            <a:p>
              <a:endParaRPr lang="ja-JP" altLang="en-US"/>
            </a:p>
          </p:txBody>
        </p:sp>
        <p:sp>
          <p:nvSpPr>
            <p:cNvPr id="14" name="フリーフォーム: 図形 13">
              <a:extLst>
                <a:ext uri="{FF2B5EF4-FFF2-40B4-BE49-F238E27FC236}">
                  <a16:creationId xmlns:a16="http://schemas.microsoft.com/office/drawing/2014/main" id="{88980EBA-A046-3F4E-4781-F72D859A3FEC}"/>
                </a:ext>
              </a:extLst>
            </p:cNvPr>
            <p:cNvSpPr/>
            <p:nvPr/>
          </p:nvSpPr>
          <p:spPr>
            <a:xfrm>
              <a:off x="6005893" y="3295363"/>
              <a:ext cx="19811" cy="19811"/>
            </a:xfrm>
            <a:custGeom>
              <a:avLst/>
              <a:gdLst>
                <a:gd name="csX0" fmla="*/ 9906 w 19811"/>
                <a:gd name="csY0" fmla="*/ 0 h 19811"/>
                <a:gd name="csX1" fmla="*/ 0 w 19811"/>
                <a:gd name="csY1" fmla="*/ 9906 h 19811"/>
                <a:gd name="csX2" fmla="*/ 9906 w 19811"/>
                <a:gd name="csY2" fmla="*/ 19812 h 19811"/>
                <a:gd name="csX3" fmla="*/ 19812 w 19811"/>
                <a:gd name="csY3" fmla="*/ 9906 h 19811"/>
                <a:gd name="csX4" fmla="*/ 9906 w 19811"/>
                <a:gd name="csY4" fmla="*/ 0 h 19811"/>
              </a:gdLst>
              <a:ahLst/>
              <a:cxnLst>
                <a:cxn ang="0">
                  <a:pos x="csX0" y="csY0"/>
                </a:cxn>
                <a:cxn ang="0">
                  <a:pos x="csX1" y="csY1"/>
                </a:cxn>
                <a:cxn ang="0">
                  <a:pos x="csX2" y="csY2"/>
                </a:cxn>
                <a:cxn ang="0">
                  <a:pos x="csX3" y="csY3"/>
                </a:cxn>
                <a:cxn ang="0">
                  <a:pos x="csX4" y="csY4"/>
                </a:cxn>
              </a:cxnLst>
              <a:rect l="l" t="t" r="r" b="b"/>
              <a:pathLst>
                <a:path w="19811" h="19811">
                  <a:moveTo>
                    <a:pt x="9906" y="0"/>
                  </a:moveTo>
                  <a:cubicBezTo>
                    <a:pt x="4381" y="0"/>
                    <a:pt x="0" y="4477"/>
                    <a:pt x="0" y="9906"/>
                  </a:cubicBezTo>
                  <a:cubicBezTo>
                    <a:pt x="0" y="15335"/>
                    <a:pt x="4477" y="19812"/>
                    <a:pt x="9906" y="19812"/>
                  </a:cubicBezTo>
                  <a:cubicBezTo>
                    <a:pt x="15335" y="19812"/>
                    <a:pt x="19812" y="15335"/>
                    <a:pt x="19812" y="9906"/>
                  </a:cubicBezTo>
                  <a:cubicBezTo>
                    <a:pt x="19812" y="4477"/>
                    <a:pt x="15335" y="0"/>
                    <a:pt x="9906" y="0"/>
                  </a:cubicBezTo>
                  <a:close/>
                </a:path>
              </a:pathLst>
            </a:custGeom>
            <a:solidFill>
              <a:srgbClr val="FFFFFF"/>
            </a:solidFill>
            <a:ln w="9525" cap="flat">
              <a:noFill/>
              <a:prstDash val="solid"/>
              <a:miter/>
            </a:ln>
          </p:spPr>
          <p:txBody>
            <a:bodyPr/>
            <a:lstStyle/>
            <a:p>
              <a:endParaRPr lang="ja-JP" altLang="en-US"/>
            </a:p>
          </p:txBody>
        </p:sp>
      </p:grpSp>
      <p:sp>
        <p:nvSpPr>
          <p:cNvPr id="20" name="フリーフォーム: 図形 19">
            <a:extLst>
              <a:ext uri="{FF2B5EF4-FFF2-40B4-BE49-F238E27FC236}">
                <a16:creationId xmlns:a16="http://schemas.microsoft.com/office/drawing/2014/main" id="{4384B323-890A-38D0-E6F0-C329F202EF73}"/>
              </a:ext>
            </a:extLst>
          </p:cNvPr>
          <p:cNvSpPr/>
          <p:nvPr/>
        </p:nvSpPr>
        <p:spPr>
          <a:xfrm>
            <a:off x="1115403" y="724685"/>
            <a:ext cx="3486720" cy="676152"/>
          </a:xfrm>
          <a:custGeom>
            <a:avLst/>
            <a:gdLst>
              <a:gd name="csX0" fmla="*/ 2360581 w 2614041"/>
              <a:gd name="csY0" fmla="*/ 506825 h 506920"/>
              <a:gd name="csX1" fmla="*/ 103156 w 2614041"/>
              <a:gd name="csY1" fmla="*/ 506825 h 506920"/>
              <a:gd name="csX2" fmla="*/ 0 w 2614041"/>
              <a:gd name="csY2" fmla="*/ 403670 h 506920"/>
              <a:gd name="csX3" fmla="*/ 0 w 2614041"/>
              <a:gd name="csY3" fmla="*/ 103156 h 506920"/>
              <a:gd name="csX4" fmla="*/ 103156 w 2614041"/>
              <a:gd name="csY4" fmla="*/ 0 h 506920"/>
              <a:gd name="csX5" fmla="*/ 2360581 w 2614041"/>
              <a:gd name="csY5" fmla="*/ 0 h 506920"/>
              <a:gd name="csX6" fmla="*/ 2614041 w 2614041"/>
              <a:gd name="csY6" fmla="*/ 253460 h 506920"/>
              <a:gd name="csX7" fmla="*/ 2614041 w 2614041"/>
              <a:gd name="csY7" fmla="*/ 253460 h 506920"/>
              <a:gd name="csX8" fmla="*/ 2360581 w 2614041"/>
              <a:gd name="csY8" fmla="*/ 506920 h 50692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Lst>
            <a:rect l="l" t="t" r="r" b="b"/>
            <a:pathLst>
              <a:path w="2614041" h="506920">
                <a:moveTo>
                  <a:pt x="2360581" y="506825"/>
                </a:moveTo>
                <a:lnTo>
                  <a:pt x="103156" y="506825"/>
                </a:lnTo>
                <a:cubicBezTo>
                  <a:pt x="46196" y="506825"/>
                  <a:pt x="0" y="460629"/>
                  <a:pt x="0" y="403670"/>
                </a:cubicBezTo>
                <a:lnTo>
                  <a:pt x="0" y="103156"/>
                </a:lnTo>
                <a:cubicBezTo>
                  <a:pt x="0" y="46196"/>
                  <a:pt x="46196" y="0"/>
                  <a:pt x="103156" y="0"/>
                </a:cubicBezTo>
                <a:lnTo>
                  <a:pt x="2360581" y="0"/>
                </a:lnTo>
                <a:cubicBezTo>
                  <a:pt x="2500503" y="0"/>
                  <a:pt x="2614041" y="113443"/>
                  <a:pt x="2614041" y="253460"/>
                </a:cubicBezTo>
                <a:lnTo>
                  <a:pt x="2614041" y="253460"/>
                </a:lnTo>
                <a:cubicBezTo>
                  <a:pt x="2614041" y="393383"/>
                  <a:pt x="2500598" y="506920"/>
                  <a:pt x="2360581" y="506920"/>
                </a:cubicBezTo>
                <a:close/>
              </a:path>
            </a:pathLst>
          </a:custGeom>
          <a:solidFill>
            <a:srgbClr val="FFF100"/>
          </a:solidFill>
          <a:ln w="9525" cap="flat">
            <a:noFill/>
            <a:prstDash val="solid"/>
            <a:miter/>
          </a:ln>
        </p:spPr>
        <p:txBody>
          <a:bodyPr/>
          <a:lstStyle/>
          <a:p>
            <a:endParaRPr lang="ja-JP" altLang="en-US"/>
          </a:p>
        </p:txBody>
      </p:sp>
      <p:sp>
        <p:nvSpPr>
          <p:cNvPr id="21" name="フリーフォーム: 図形 20">
            <a:extLst>
              <a:ext uri="{FF2B5EF4-FFF2-40B4-BE49-F238E27FC236}">
                <a16:creationId xmlns:a16="http://schemas.microsoft.com/office/drawing/2014/main" id="{DB159330-67DB-690C-29FE-268170676213}"/>
              </a:ext>
            </a:extLst>
          </p:cNvPr>
          <p:cNvSpPr/>
          <p:nvPr/>
        </p:nvSpPr>
        <p:spPr>
          <a:xfrm>
            <a:off x="1115403" y="734429"/>
            <a:ext cx="3486720" cy="676152"/>
          </a:xfrm>
          <a:custGeom>
            <a:avLst/>
            <a:gdLst>
              <a:gd name="csX0" fmla="*/ 2360581 w 2614041"/>
              <a:gd name="csY0" fmla="*/ 506825 h 506920"/>
              <a:gd name="csX1" fmla="*/ 103156 w 2614041"/>
              <a:gd name="csY1" fmla="*/ 506825 h 506920"/>
              <a:gd name="csX2" fmla="*/ 0 w 2614041"/>
              <a:gd name="csY2" fmla="*/ 403670 h 506920"/>
              <a:gd name="csX3" fmla="*/ 0 w 2614041"/>
              <a:gd name="csY3" fmla="*/ 103156 h 506920"/>
              <a:gd name="csX4" fmla="*/ 103156 w 2614041"/>
              <a:gd name="csY4" fmla="*/ 0 h 506920"/>
              <a:gd name="csX5" fmla="*/ 2360581 w 2614041"/>
              <a:gd name="csY5" fmla="*/ 0 h 506920"/>
              <a:gd name="csX6" fmla="*/ 2614041 w 2614041"/>
              <a:gd name="csY6" fmla="*/ 253460 h 506920"/>
              <a:gd name="csX7" fmla="*/ 2614041 w 2614041"/>
              <a:gd name="csY7" fmla="*/ 253460 h 506920"/>
              <a:gd name="csX8" fmla="*/ 2360581 w 2614041"/>
              <a:gd name="csY8" fmla="*/ 506920 h 50692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Lst>
            <a:rect l="l" t="t" r="r" b="b"/>
            <a:pathLst>
              <a:path w="2614041" h="506920">
                <a:moveTo>
                  <a:pt x="2360581" y="506825"/>
                </a:moveTo>
                <a:lnTo>
                  <a:pt x="103156" y="506825"/>
                </a:lnTo>
                <a:cubicBezTo>
                  <a:pt x="46196" y="506825"/>
                  <a:pt x="0" y="460629"/>
                  <a:pt x="0" y="403670"/>
                </a:cubicBezTo>
                <a:lnTo>
                  <a:pt x="0" y="103156"/>
                </a:lnTo>
                <a:cubicBezTo>
                  <a:pt x="0" y="46196"/>
                  <a:pt x="46196" y="0"/>
                  <a:pt x="103156" y="0"/>
                </a:cubicBezTo>
                <a:lnTo>
                  <a:pt x="2360581" y="0"/>
                </a:lnTo>
                <a:cubicBezTo>
                  <a:pt x="2500503" y="0"/>
                  <a:pt x="2614041" y="113443"/>
                  <a:pt x="2614041" y="253460"/>
                </a:cubicBezTo>
                <a:lnTo>
                  <a:pt x="2614041" y="253460"/>
                </a:lnTo>
                <a:cubicBezTo>
                  <a:pt x="2614041" y="393383"/>
                  <a:pt x="2500598" y="506920"/>
                  <a:pt x="2360581" y="506920"/>
                </a:cubicBezTo>
                <a:close/>
              </a:path>
            </a:pathLst>
          </a:custGeom>
          <a:noFill/>
          <a:ln w="38100" cap="flat">
            <a:solidFill>
              <a:srgbClr val="FF9133"/>
            </a:solidFill>
            <a:prstDash val="solid"/>
            <a:miter/>
          </a:ln>
        </p:spPr>
        <p:txBody>
          <a:bodyPr/>
          <a:lstStyle/>
          <a:p>
            <a:endParaRPr lang="ja-JP" altLang="en-US"/>
          </a:p>
        </p:txBody>
      </p:sp>
      <p:sp>
        <p:nvSpPr>
          <p:cNvPr id="22" name="テキスト ボックス 21">
            <a:extLst>
              <a:ext uri="{FF2B5EF4-FFF2-40B4-BE49-F238E27FC236}">
                <a16:creationId xmlns:a16="http://schemas.microsoft.com/office/drawing/2014/main" id="{B0E26ECE-475D-184F-B928-B084FF3D6E8F}"/>
              </a:ext>
            </a:extLst>
          </p:cNvPr>
          <p:cNvSpPr txBox="1"/>
          <p:nvPr/>
        </p:nvSpPr>
        <p:spPr>
          <a:xfrm>
            <a:off x="1756223" y="844282"/>
            <a:ext cx="2511457" cy="461665"/>
          </a:xfrm>
          <a:prstGeom prst="rect">
            <a:avLst/>
          </a:prstGeom>
          <a:noFill/>
        </p:spPr>
        <p:txBody>
          <a:bodyPr wrap="none" rtlCol="0" anchor="ctr" anchorCtr="0">
            <a:spAutoFit/>
          </a:bodyPr>
          <a:lstStyle/>
          <a:p>
            <a:pPr algn="l"/>
            <a:r>
              <a:rPr lang="ja-JP" altLang="en-US" sz="2400" b="1" spc="192" baseline="0">
                <a:ln/>
                <a:solidFill>
                  <a:srgbClr val="231815"/>
                </a:solidFill>
                <a:latin typeface="Zen Maru Gothic"/>
                <a:ea typeface="Zen Maru Gothic"/>
                <a:sym typeface="Zen Maru Gothic"/>
                <a:rtl val="0"/>
              </a:rPr>
              <a:t>従事者向け演習</a:t>
            </a:r>
          </a:p>
        </p:txBody>
      </p:sp>
      <p:sp>
        <p:nvSpPr>
          <p:cNvPr id="24" name="楕円 23">
            <a:extLst>
              <a:ext uri="{FF2B5EF4-FFF2-40B4-BE49-F238E27FC236}">
                <a16:creationId xmlns:a16="http://schemas.microsoft.com/office/drawing/2014/main" id="{9BFD3099-4258-6BF3-CA6E-4CE4743C5814}"/>
              </a:ext>
            </a:extLst>
          </p:cNvPr>
          <p:cNvSpPr/>
          <p:nvPr/>
        </p:nvSpPr>
        <p:spPr>
          <a:xfrm>
            <a:off x="552451" y="508477"/>
            <a:ext cx="1133273" cy="1133273"/>
          </a:xfrm>
          <a:prstGeom prst="ellipse">
            <a:avLst/>
          </a:prstGeom>
          <a:solidFill>
            <a:srgbClr val="FFF5BD"/>
          </a:solidFill>
          <a:ln w="9525" cap="flat">
            <a:noFill/>
            <a:prstDash val="solid"/>
            <a:miter/>
          </a:ln>
        </p:spPr>
        <p:txBody>
          <a:bodyPr/>
          <a:lstStyle/>
          <a:p>
            <a:endParaRPr lang="ja-JP" altLang="en-US"/>
          </a:p>
        </p:txBody>
      </p:sp>
      <p:pic>
        <p:nvPicPr>
          <p:cNvPr id="178" name="グラフィックス 176">
            <a:extLst>
              <a:ext uri="{FF2B5EF4-FFF2-40B4-BE49-F238E27FC236}">
                <a16:creationId xmlns:a16="http://schemas.microsoft.com/office/drawing/2014/main" id="{D56C186C-2176-36EB-CB24-6471CA959C49}"/>
              </a:ext>
            </a:extLst>
          </p:cNvPr>
          <p:cNvPicPr>
            <a:picLocks noChangeAspect="1"/>
          </p:cNvPicPr>
          <p:nvPr/>
        </p:nvPicPr>
        <p:blipFill>
          <a:blip r:embed="rId2"/>
          <a:stretch>
            <a:fillRect/>
          </a:stretch>
        </p:blipFill>
        <p:spPr>
          <a:xfrm>
            <a:off x="564357" y="502443"/>
            <a:ext cx="1119187" cy="1119187"/>
          </a:xfrm>
          <a:custGeom>
            <a:avLst/>
            <a:gdLst>
              <a:gd name="csX0" fmla="*/ -142 w 852677"/>
              <a:gd name="csY0" fmla="*/ -142 h 852677"/>
              <a:gd name="csX1" fmla="*/ 852536 w 852677"/>
              <a:gd name="csY1" fmla="*/ -142 h 852677"/>
              <a:gd name="csX2" fmla="*/ 852536 w 852677"/>
              <a:gd name="csY2" fmla="*/ 852536 h 852677"/>
              <a:gd name="csX3" fmla="*/ -142 w 852677"/>
              <a:gd name="csY3" fmla="*/ 852536 h 852677"/>
            </a:gdLst>
            <a:ahLst/>
            <a:cxnLst>
              <a:cxn ang="0">
                <a:pos x="csX0" y="csY0"/>
              </a:cxn>
              <a:cxn ang="0">
                <a:pos x="csX1" y="csY1"/>
              </a:cxn>
              <a:cxn ang="0">
                <a:pos x="csX2" y="csY2"/>
              </a:cxn>
              <a:cxn ang="0">
                <a:pos x="csX3" y="csY3"/>
              </a:cxn>
            </a:cxnLst>
            <a:rect l="l" t="t" r="r" b="b"/>
            <a:pathLst>
              <a:path w="852677" h="852677">
                <a:moveTo>
                  <a:pt x="-142" y="-142"/>
                </a:moveTo>
                <a:lnTo>
                  <a:pt x="852536" y="-142"/>
                </a:lnTo>
                <a:lnTo>
                  <a:pt x="852536" y="852536"/>
                </a:lnTo>
                <a:lnTo>
                  <a:pt x="-142" y="852536"/>
                </a:lnTo>
                <a:close/>
              </a:path>
            </a:pathLst>
          </a:custGeom>
        </p:spPr>
      </p:pic>
      <p:sp>
        <p:nvSpPr>
          <p:cNvPr id="180" name="楕円 179">
            <a:extLst>
              <a:ext uri="{FF2B5EF4-FFF2-40B4-BE49-F238E27FC236}">
                <a16:creationId xmlns:a16="http://schemas.microsoft.com/office/drawing/2014/main" id="{30D768DF-12F1-CBCE-BF82-6D6B51851AA2}"/>
              </a:ext>
            </a:extLst>
          </p:cNvPr>
          <p:cNvSpPr/>
          <p:nvPr/>
        </p:nvSpPr>
        <p:spPr>
          <a:xfrm>
            <a:off x="554780" y="499228"/>
            <a:ext cx="1131483" cy="1131483"/>
          </a:xfrm>
          <a:prstGeom prst="ellipse">
            <a:avLst/>
          </a:prstGeom>
          <a:noFill/>
          <a:ln w="43046" cap="flat">
            <a:solidFill>
              <a:srgbClr val="E5541A"/>
            </a:solidFill>
            <a:prstDash val="solid"/>
            <a:miter/>
          </a:ln>
        </p:spPr>
        <p:txBody>
          <a:bodyPr/>
          <a:lstStyle/>
          <a:p>
            <a:endParaRPr lang="ja-JP" altLang="en-US"/>
          </a:p>
        </p:txBody>
      </p:sp>
    </p:spTree>
    <p:extLst>
      <p:ext uri="{BB962C8B-B14F-4D97-AF65-F5344CB8AC3E}">
        <p14:creationId xmlns:p14="http://schemas.microsoft.com/office/powerpoint/2010/main" val="22630451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EEDABF-2B42-5A0C-28CD-AB8D42D6F3AC}"/>
            </a:ext>
          </a:extLst>
        </p:cNvPr>
        <p:cNvGrpSpPr/>
        <p:nvPr/>
      </p:nvGrpSpPr>
      <p:grpSpPr>
        <a:xfrm>
          <a:off x="0" y="0"/>
          <a:ext cx="0" cy="0"/>
          <a:chOff x="0" y="0"/>
          <a:chExt cx="0" cy="0"/>
        </a:xfrm>
      </p:grpSpPr>
      <p:sp>
        <p:nvSpPr>
          <p:cNvPr id="23" name="四角形: 角を丸くする 22">
            <a:extLst>
              <a:ext uri="{FF2B5EF4-FFF2-40B4-BE49-F238E27FC236}">
                <a16:creationId xmlns:a16="http://schemas.microsoft.com/office/drawing/2014/main" id="{B4D7A74F-386D-EF3B-F523-8C721B707610}"/>
              </a:ext>
            </a:extLst>
          </p:cNvPr>
          <p:cNvSpPr/>
          <p:nvPr/>
        </p:nvSpPr>
        <p:spPr>
          <a:xfrm>
            <a:off x="531813" y="1286674"/>
            <a:ext cx="11107737" cy="5242142"/>
          </a:xfrm>
          <a:prstGeom prst="roundRect">
            <a:avLst>
              <a:gd name="adj" fmla="val 4863"/>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latin typeface="BIZ UDPゴシック" panose="020B0400000000000000" pitchFamily="50" charset="-128"/>
              <a:ea typeface="BIZ UDPゴシック" panose="020B0400000000000000" pitchFamily="50" charset="-128"/>
            </a:endParaRPr>
          </a:p>
        </p:txBody>
      </p:sp>
      <p:sp>
        <p:nvSpPr>
          <p:cNvPr id="4" name="四角形: 角を丸くする 3">
            <a:extLst>
              <a:ext uri="{FF2B5EF4-FFF2-40B4-BE49-F238E27FC236}">
                <a16:creationId xmlns:a16="http://schemas.microsoft.com/office/drawing/2014/main" id="{01C93395-70ED-EDB1-D65E-1893C273FDB4}"/>
              </a:ext>
            </a:extLst>
          </p:cNvPr>
          <p:cNvSpPr/>
          <p:nvPr/>
        </p:nvSpPr>
        <p:spPr>
          <a:xfrm>
            <a:off x="568575" y="394059"/>
            <a:ext cx="2880000" cy="442800"/>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9" name="タイトル 1">
            <a:extLst>
              <a:ext uri="{FF2B5EF4-FFF2-40B4-BE49-F238E27FC236}">
                <a16:creationId xmlns:a16="http://schemas.microsoft.com/office/drawing/2014/main" id="{733114D3-DFD6-4485-441A-E1EA6812DA78}"/>
              </a:ext>
            </a:extLst>
          </p:cNvPr>
          <p:cNvSpPr>
            <a:spLocks noGrp="1"/>
          </p:cNvSpPr>
          <p:nvPr>
            <p:ph type="title"/>
          </p:nvPr>
        </p:nvSpPr>
        <p:spPr>
          <a:xfrm>
            <a:off x="1318932" y="419745"/>
            <a:ext cx="1440000" cy="391261"/>
          </a:xfrm>
        </p:spPr>
        <p:txBody>
          <a:bodyPr anchor="ctr"/>
          <a:lstStyle/>
          <a:p>
            <a:pPr algn="dist"/>
            <a:r>
              <a:rPr lang="ja-JP" altLang="en-US">
                <a:latin typeface="BIZ UDPゴシック" panose="020B0400000000000000" pitchFamily="50" charset="-128"/>
                <a:ea typeface="BIZ UDPゴシック" panose="020B0400000000000000" pitchFamily="50" charset="-128"/>
              </a:rPr>
              <a:t>目次</a:t>
            </a:r>
          </a:p>
        </p:txBody>
      </p:sp>
      <p:sp>
        <p:nvSpPr>
          <p:cNvPr id="13" name="テキスト ボックス 12">
            <a:extLst>
              <a:ext uri="{FF2B5EF4-FFF2-40B4-BE49-F238E27FC236}">
                <a16:creationId xmlns:a16="http://schemas.microsoft.com/office/drawing/2014/main" id="{05A43F26-DDF6-D4EF-9031-38FD00368405}"/>
              </a:ext>
            </a:extLst>
          </p:cNvPr>
          <p:cNvSpPr txBox="1"/>
          <p:nvPr/>
        </p:nvSpPr>
        <p:spPr>
          <a:xfrm>
            <a:off x="960468" y="1623341"/>
            <a:ext cx="10679081" cy="3648050"/>
          </a:xfrm>
          <a:prstGeom prst="rect">
            <a:avLst/>
          </a:prstGeom>
          <a:noFill/>
        </p:spPr>
        <p:txBody>
          <a:bodyPr wrap="square">
            <a:spAutoFit/>
          </a:bodyPr>
          <a:lstStyle/>
          <a:p>
            <a:pPr>
              <a:lnSpc>
                <a:spcPct val="140000"/>
              </a:lnSpc>
            </a:pPr>
            <a:r>
              <a:rPr lang="ja-JP" altLang="en-US" sz="2000" b="1" u="heavy" spc="300">
                <a:solidFill>
                  <a:schemeClr val="tx1">
                    <a:lumMod val="75000"/>
                    <a:lumOff val="25000"/>
                  </a:schemeClr>
                </a:solidFill>
                <a:latin typeface="BIZ UDPゴシック" panose="020B0400000000000000" pitchFamily="50" charset="-128"/>
                <a:ea typeface="BIZ UDPゴシック" panose="020B0400000000000000" pitchFamily="50" charset="-128"/>
              </a:rPr>
              <a:t>安全確保措置</a:t>
            </a:r>
            <a:endParaRPr lang="en-US" altLang="ja-JP" sz="2000" b="1" u="heavy" spc="300">
              <a:solidFill>
                <a:schemeClr val="tx1">
                  <a:lumMod val="75000"/>
                  <a:lumOff val="25000"/>
                </a:schemeClr>
              </a:solidFill>
              <a:latin typeface="BIZ UDPゴシック" panose="020B0400000000000000" pitchFamily="50" charset="-128"/>
              <a:ea typeface="BIZ UDPゴシック" panose="020B0400000000000000" pitchFamily="50" charset="-128"/>
            </a:endParaRPr>
          </a:p>
          <a:p>
            <a:pPr>
              <a:lnSpc>
                <a:spcPct val="140000"/>
              </a:lnSpc>
              <a:tabLst>
                <a:tab pos="10048875" algn="r"/>
              </a:tabLst>
            </a:pPr>
            <a:r>
              <a:rPr lang="ja-JP" altLang="en-US" b="1" spc="300">
                <a:solidFill>
                  <a:schemeClr val="tx1">
                    <a:lumMod val="75000"/>
                    <a:lumOff val="25000"/>
                  </a:schemeClr>
                </a:solidFill>
                <a:latin typeface="BIZ UDPゴシック" panose="020B0400000000000000" pitchFamily="50" charset="-128"/>
                <a:ea typeface="BIZ UDPゴシック" panose="020B0400000000000000" pitchFamily="50" charset="-128"/>
              </a:rPr>
              <a:t>　ア</a:t>
            </a:r>
            <a:r>
              <a:rPr lang="en-US" altLang="ja-JP" b="1" spc="300">
                <a:solidFill>
                  <a:schemeClr val="tx1">
                    <a:lumMod val="75000"/>
                    <a:lumOff val="25000"/>
                  </a:schemeClr>
                </a:solidFill>
                <a:latin typeface="BIZ UDPゴシック" panose="020B0400000000000000" pitchFamily="50" charset="-128"/>
                <a:ea typeface="BIZ UDPゴシック" panose="020B0400000000000000" pitchFamily="50" charset="-128"/>
              </a:rPr>
              <a:t>.</a:t>
            </a:r>
            <a:r>
              <a:rPr lang="ja-JP" altLang="en-US" b="1" spc="300">
                <a:solidFill>
                  <a:schemeClr val="tx1">
                    <a:lumMod val="75000"/>
                    <a:lumOff val="25000"/>
                  </a:schemeClr>
                </a:solidFill>
                <a:latin typeface="BIZ UDPゴシック" panose="020B0400000000000000" pitchFamily="50" charset="-128"/>
                <a:ea typeface="BIZ UDPゴシック" panose="020B0400000000000000" pitchFamily="50" charset="-128"/>
              </a:rPr>
              <a:t>認知の偏りのシミュレーション </a:t>
            </a:r>
            <a:r>
              <a:rPr lang="en-US" altLang="ja-JP" b="1" u="dashHeavy" spc="300">
                <a:solidFill>
                  <a:schemeClr val="tx1">
                    <a:lumMod val="75000"/>
                    <a:lumOff val="25000"/>
                  </a:schemeClr>
                </a:solidFill>
                <a:latin typeface="BIZ UDPゴシック" panose="020B0400000000000000" pitchFamily="50" charset="-128"/>
                <a:ea typeface="BIZ UDPゴシック" panose="020B0400000000000000" pitchFamily="50" charset="-128"/>
              </a:rPr>
              <a:t>	</a:t>
            </a:r>
            <a:r>
              <a:rPr lang="en-US" altLang="ja-JP" b="1" spc="300">
                <a:solidFill>
                  <a:schemeClr val="tx1">
                    <a:lumMod val="75000"/>
                    <a:lumOff val="25000"/>
                  </a:schemeClr>
                </a:solidFill>
                <a:latin typeface="BIZ UDPゴシック" panose="020B0400000000000000" pitchFamily="50" charset="-128"/>
                <a:ea typeface="BIZ UDPゴシック" panose="020B0400000000000000" pitchFamily="50" charset="-128"/>
              </a:rPr>
              <a:t> </a:t>
            </a:r>
            <a:r>
              <a:rPr lang="en-US" altLang="ja-JP" b="1" spc="300">
                <a:solidFill>
                  <a:schemeClr val="tx1">
                    <a:lumMod val="75000"/>
                    <a:lumOff val="25000"/>
                  </a:schemeClr>
                </a:solidFill>
                <a:latin typeface="BIZ UDPゴシック" panose="020B0400000000000000" pitchFamily="50" charset="-128"/>
                <a:ea typeface="BIZ UDPゴシック" panose="020B0400000000000000" pitchFamily="50" charset="-128"/>
                <a:hlinkClick r:id="rId2" action="ppaction://hlinksldjump">
                  <a:extLst>
                    <a:ext uri="{A12FA001-AC4F-418D-AE19-62706E023703}">
                      <ahyp:hlinkClr xmlns:ahyp="http://schemas.microsoft.com/office/drawing/2018/hyperlinkcolor" val="tx"/>
                    </a:ext>
                  </a:extLst>
                </a:hlinkClick>
              </a:rPr>
              <a:t>3</a:t>
            </a:r>
            <a:endParaRPr lang="en-US" altLang="ja-JP" b="1" spc="300">
              <a:solidFill>
                <a:schemeClr val="tx1">
                  <a:lumMod val="75000"/>
                  <a:lumOff val="25000"/>
                </a:schemeClr>
              </a:solidFill>
              <a:latin typeface="BIZ UDPゴシック" panose="020B0400000000000000" pitchFamily="50" charset="-128"/>
              <a:ea typeface="BIZ UDPゴシック" panose="020B0400000000000000" pitchFamily="50" charset="-128"/>
            </a:endParaRPr>
          </a:p>
          <a:p>
            <a:pPr>
              <a:lnSpc>
                <a:spcPct val="140000"/>
              </a:lnSpc>
              <a:tabLst>
                <a:tab pos="10048875" algn="r"/>
              </a:tabLst>
            </a:pPr>
            <a:r>
              <a:rPr lang="ja-JP" altLang="en-US" b="1" spc="300">
                <a:solidFill>
                  <a:schemeClr val="tx1">
                    <a:lumMod val="75000"/>
                    <a:lumOff val="25000"/>
                  </a:schemeClr>
                </a:solidFill>
                <a:latin typeface="BIZ UDPゴシック" panose="020B0400000000000000" pitchFamily="50" charset="-128"/>
                <a:ea typeface="BIZ UDPゴシック" panose="020B0400000000000000" pitchFamily="50" charset="-128"/>
              </a:rPr>
              <a:t>　イ</a:t>
            </a:r>
            <a:r>
              <a:rPr lang="en-US" altLang="ja-JP" b="1" spc="300">
                <a:solidFill>
                  <a:schemeClr val="tx1">
                    <a:lumMod val="75000"/>
                    <a:lumOff val="25000"/>
                  </a:schemeClr>
                </a:solidFill>
                <a:latin typeface="BIZ UDPゴシック" panose="020B0400000000000000" pitchFamily="50" charset="-128"/>
                <a:ea typeface="BIZ UDPゴシック" panose="020B0400000000000000" pitchFamily="50" charset="-128"/>
              </a:rPr>
              <a:t>.</a:t>
            </a:r>
            <a:r>
              <a:rPr lang="ja-JP" altLang="en-US" b="1" spc="300">
                <a:solidFill>
                  <a:schemeClr val="tx1">
                    <a:lumMod val="75000"/>
                    <a:lumOff val="25000"/>
                  </a:schemeClr>
                </a:solidFill>
                <a:latin typeface="BIZ UDPゴシック" panose="020B0400000000000000" pitchFamily="50" charset="-128"/>
                <a:ea typeface="BIZ UDPゴシック" panose="020B0400000000000000" pitchFamily="50" charset="-128"/>
              </a:rPr>
              <a:t>日常的な観察における留意点 </a:t>
            </a:r>
            <a:r>
              <a:rPr lang="en-US" altLang="ja-JP" b="1" u="dashHeavy" spc="300">
                <a:solidFill>
                  <a:schemeClr val="tx1">
                    <a:lumMod val="75000"/>
                    <a:lumOff val="25000"/>
                  </a:schemeClr>
                </a:solidFill>
                <a:latin typeface="BIZ UDPゴシック" panose="020B0400000000000000" pitchFamily="50" charset="-128"/>
                <a:ea typeface="BIZ UDPゴシック" panose="020B0400000000000000" pitchFamily="50" charset="-128"/>
              </a:rPr>
              <a:t>	</a:t>
            </a:r>
            <a:r>
              <a:rPr lang="en-US" altLang="ja-JP" b="1" spc="300">
                <a:solidFill>
                  <a:schemeClr val="tx1">
                    <a:lumMod val="75000"/>
                    <a:lumOff val="25000"/>
                  </a:schemeClr>
                </a:solidFill>
                <a:latin typeface="BIZ UDPゴシック" panose="020B0400000000000000" pitchFamily="50" charset="-128"/>
                <a:ea typeface="BIZ UDPゴシック" panose="020B0400000000000000" pitchFamily="50" charset="-128"/>
              </a:rPr>
              <a:t> </a:t>
            </a:r>
            <a:r>
              <a:rPr lang="en-US" altLang="ja-JP" b="1" spc="300">
                <a:solidFill>
                  <a:schemeClr val="tx1">
                    <a:lumMod val="75000"/>
                    <a:lumOff val="25000"/>
                  </a:schemeClr>
                </a:solidFill>
                <a:latin typeface="BIZ UDPゴシック" panose="020B0400000000000000" pitchFamily="50" charset="-128"/>
                <a:ea typeface="BIZ UDPゴシック" panose="020B0400000000000000" pitchFamily="50" charset="-128"/>
                <a:hlinkClick r:id="rId3" action="ppaction://hlinksldjump">
                  <a:extLst>
                    <a:ext uri="{A12FA001-AC4F-418D-AE19-62706E023703}">
                      <ahyp:hlinkClr xmlns:ahyp="http://schemas.microsoft.com/office/drawing/2018/hyperlinkcolor" val="tx"/>
                    </a:ext>
                  </a:extLst>
                </a:hlinkClick>
              </a:rPr>
              <a:t>19</a:t>
            </a:r>
            <a:endParaRPr lang="en-US" altLang="ja-JP" b="1" spc="300">
              <a:solidFill>
                <a:schemeClr val="tx1">
                  <a:lumMod val="75000"/>
                  <a:lumOff val="25000"/>
                </a:schemeClr>
              </a:solidFill>
              <a:latin typeface="BIZ UDPゴシック" panose="020B0400000000000000" pitchFamily="50" charset="-128"/>
              <a:ea typeface="BIZ UDPゴシック" panose="020B0400000000000000" pitchFamily="50" charset="-128"/>
            </a:endParaRPr>
          </a:p>
          <a:p>
            <a:pPr>
              <a:lnSpc>
                <a:spcPct val="140000"/>
              </a:lnSpc>
              <a:tabLst>
                <a:tab pos="10048875" algn="r"/>
              </a:tabLst>
            </a:pPr>
            <a:r>
              <a:rPr lang="ja-JP" altLang="en-US" b="1" spc="300">
                <a:solidFill>
                  <a:schemeClr val="tx1">
                    <a:lumMod val="75000"/>
                    <a:lumOff val="25000"/>
                  </a:schemeClr>
                </a:solidFill>
                <a:latin typeface="BIZ UDPゴシック" panose="020B0400000000000000" pitchFamily="50" charset="-128"/>
                <a:ea typeface="BIZ UDPゴシック" panose="020B0400000000000000" pitchFamily="50" charset="-128"/>
              </a:rPr>
              <a:t>　ウ</a:t>
            </a:r>
            <a:r>
              <a:rPr lang="en-US" altLang="ja-JP" b="1" spc="300">
                <a:solidFill>
                  <a:schemeClr val="tx1">
                    <a:lumMod val="75000"/>
                    <a:lumOff val="25000"/>
                  </a:schemeClr>
                </a:solidFill>
                <a:latin typeface="BIZ UDPゴシック" panose="020B0400000000000000" pitchFamily="50" charset="-128"/>
                <a:ea typeface="BIZ UDPゴシック" panose="020B0400000000000000" pitchFamily="50" charset="-128"/>
              </a:rPr>
              <a:t>.</a:t>
            </a:r>
            <a:r>
              <a:rPr lang="ja-JP" altLang="en-US" b="1" spc="300">
                <a:solidFill>
                  <a:schemeClr val="tx1">
                    <a:lumMod val="75000"/>
                    <a:lumOff val="25000"/>
                  </a:schemeClr>
                </a:solidFill>
                <a:latin typeface="BIZ UDPゴシック" panose="020B0400000000000000" pitchFamily="50" charset="-128"/>
                <a:ea typeface="BIZ UDPゴシック" panose="020B0400000000000000" pitchFamily="50" charset="-128"/>
              </a:rPr>
              <a:t>「不適切な行為」の理解 </a:t>
            </a:r>
            <a:r>
              <a:rPr lang="en-US" altLang="ja-JP" b="1" u="dashHeavy" spc="300">
                <a:solidFill>
                  <a:schemeClr val="tx1">
                    <a:lumMod val="75000"/>
                    <a:lumOff val="25000"/>
                  </a:schemeClr>
                </a:solidFill>
                <a:latin typeface="BIZ UDPゴシック" panose="020B0400000000000000" pitchFamily="50" charset="-128"/>
                <a:ea typeface="BIZ UDPゴシック" panose="020B0400000000000000" pitchFamily="50" charset="-128"/>
              </a:rPr>
              <a:t>	</a:t>
            </a:r>
            <a:r>
              <a:rPr lang="en-US" altLang="ja-JP" b="1" spc="300">
                <a:solidFill>
                  <a:schemeClr val="tx1">
                    <a:lumMod val="75000"/>
                    <a:lumOff val="25000"/>
                  </a:schemeClr>
                </a:solidFill>
                <a:latin typeface="BIZ UDPゴシック" panose="020B0400000000000000" pitchFamily="50" charset="-128"/>
                <a:ea typeface="BIZ UDPゴシック" panose="020B0400000000000000" pitchFamily="50" charset="-128"/>
              </a:rPr>
              <a:t> </a:t>
            </a:r>
            <a:r>
              <a:rPr lang="en-US" altLang="ja-JP" b="1" spc="300">
                <a:solidFill>
                  <a:schemeClr val="tx1">
                    <a:lumMod val="75000"/>
                    <a:lumOff val="25000"/>
                  </a:schemeClr>
                </a:solidFill>
                <a:latin typeface="BIZ UDPゴシック" panose="020B0400000000000000" pitchFamily="50" charset="-128"/>
                <a:ea typeface="BIZ UDPゴシック" panose="020B0400000000000000" pitchFamily="50" charset="-128"/>
                <a:hlinkClick r:id="rId4" action="ppaction://hlinksldjump">
                  <a:extLst>
                    <a:ext uri="{A12FA001-AC4F-418D-AE19-62706E023703}">
                      <ahyp:hlinkClr xmlns:ahyp="http://schemas.microsoft.com/office/drawing/2018/hyperlinkcolor" val="tx"/>
                    </a:ext>
                  </a:extLst>
                </a:hlinkClick>
              </a:rPr>
              <a:t>30</a:t>
            </a:r>
            <a:endParaRPr lang="en-US" altLang="ja-JP" b="1" spc="300">
              <a:solidFill>
                <a:schemeClr val="tx1">
                  <a:lumMod val="75000"/>
                  <a:lumOff val="25000"/>
                </a:schemeClr>
              </a:solidFill>
              <a:latin typeface="BIZ UDPゴシック" panose="020B0400000000000000" pitchFamily="50" charset="-128"/>
              <a:ea typeface="BIZ UDPゴシック" panose="020B0400000000000000" pitchFamily="50" charset="-128"/>
            </a:endParaRPr>
          </a:p>
          <a:p>
            <a:pPr>
              <a:lnSpc>
                <a:spcPct val="140000"/>
              </a:lnSpc>
              <a:tabLst>
                <a:tab pos="10048875" algn="r"/>
              </a:tabLst>
            </a:pPr>
            <a:r>
              <a:rPr lang="ja-JP" altLang="en-US" b="1" spc="300">
                <a:solidFill>
                  <a:schemeClr val="tx1">
                    <a:lumMod val="75000"/>
                    <a:lumOff val="25000"/>
                  </a:schemeClr>
                </a:solidFill>
                <a:latin typeface="BIZ UDPゴシック" panose="020B0400000000000000" pitchFamily="50" charset="-128"/>
                <a:ea typeface="BIZ UDPゴシック" panose="020B0400000000000000" pitchFamily="50" charset="-128"/>
              </a:rPr>
              <a:t>　エ</a:t>
            </a:r>
            <a:r>
              <a:rPr lang="en-US" altLang="ja-JP" b="1" spc="300">
                <a:solidFill>
                  <a:schemeClr val="tx1">
                    <a:lumMod val="75000"/>
                    <a:lumOff val="25000"/>
                  </a:schemeClr>
                </a:solidFill>
                <a:latin typeface="BIZ UDPゴシック" panose="020B0400000000000000" pitchFamily="50" charset="-128"/>
                <a:ea typeface="BIZ UDPゴシック" panose="020B0400000000000000" pitchFamily="50" charset="-128"/>
              </a:rPr>
              <a:t>.</a:t>
            </a:r>
            <a:r>
              <a:rPr lang="ja-JP" altLang="en-US" b="1" spc="300">
                <a:solidFill>
                  <a:schemeClr val="tx1">
                    <a:lumMod val="75000"/>
                    <a:lumOff val="25000"/>
                  </a:schemeClr>
                </a:solidFill>
                <a:latin typeface="BIZ UDPゴシック" panose="020B0400000000000000" pitchFamily="50" charset="-128"/>
                <a:ea typeface="BIZ UDPゴシック" panose="020B0400000000000000" pitchFamily="50" charset="-128"/>
              </a:rPr>
              <a:t>性暴力や不適切な行為の疑いが生じた際に取べき行動のシミュレーション </a:t>
            </a:r>
            <a:r>
              <a:rPr lang="en-US" altLang="ja-JP" b="1" u="dashHeavy" spc="300">
                <a:solidFill>
                  <a:schemeClr val="tx1">
                    <a:lumMod val="75000"/>
                    <a:lumOff val="25000"/>
                  </a:schemeClr>
                </a:solidFill>
                <a:latin typeface="BIZ UDPゴシック" panose="020B0400000000000000" pitchFamily="50" charset="-128"/>
                <a:ea typeface="BIZ UDPゴシック" panose="020B0400000000000000" pitchFamily="50" charset="-128"/>
              </a:rPr>
              <a:t>	</a:t>
            </a:r>
            <a:r>
              <a:rPr lang="en-US" altLang="ja-JP" b="1" spc="300">
                <a:solidFill>
                  <a:schemeClr val="tx1">
                    <a:lumMod val="75000"/>
                    <a:lumOff val="25000"/>
                  </a:schemeClr>
                </a:solidFill>
                <a:latin typeface="BIZ UDPゴシック" panose="020B0400000000000000" pitchFamily="50" charset="-128"/>
                <a:ea typeface="BIZ UDPゴシック" panose="020B0400000000000000" pitchFamily="50" charset="-128"/>
              </a:rPr>
              <a:t> </a:t>
            </a:r>
            <a:r>
              <a:rPr lang="en-US" altLang="ja-JP" b="1" spc="300">
                <a:solidFill>
                  <a:schemeClr val="tx1">
                    <a:lumMod val="75000"/>
                    <a:lumOff val="25000"/>
                  </a:schemeClr>
                </a:solidFill>
                <a:latin typeface="BIZ UDPゴシック" panose="020B0400000000000000" pitchFamily="50" charset="-128"/>
                <a:ea typeface="BIZ UDPゴシック" panose="020B0400000000000000" pitchFamily="50" charset="-128"/>
                <a:hlinkClick r:id="rId5" action="ppaction://hlinksldjump">
                  <a:extLst>
                    <a:ext uri="{A12FA001-AC4F-418D-AE19-62706E023703}">
                      <ahyp:hlinkClr xmlns:ahyp="http://schemas.microsoft.com/office/drawing/2018/hyperlinkcolor" val="tx"/>
                    </a:ext>
                  </a:extLst>
                </a:hlinkClick>
              </a:rPr>
              <a:t>87</a:t>
            </a:r>
            <a:endParaRPr lang="en-US" altLang="ja-JP" b="1" spc="300">
              <a:solidFill>
                <a:schemeClr val="tx1">
                  <a:lumMod val="75000"/>
                  <a:lumOff val="25000"/>
                </a:schemeClr>
              </a:solidFill>
              <a:latin typeface="BIZ UDPゴシック" panose="020B0400000000000000" pitchFamily="50" charset="-128"/>
              <a:ea typeface="BIZ UDPゴシック" panose="020B0400000000000000" pitchFamily="50" charset="-128"/>
            </a:endParaRPr>
          </a:p>
          <a:p>
            <a:pPr>
              <a:lnSpc>
                <a:spcPct val="140000"/>
              </a:lnSpc>
            </a:pPr>
            <a:endParaRPr lang="en-US" altLang="ja-JP" sz="2000" b="1" spc="300">
              <a:solidFill>
                <a:schemeClr val="tx1">
                  <a:lumMod val="75000"/>
                  <a:lumOff val="25000"/>
                </a:schemeClr>
              </a:solidFill>
              <a:latin typeface="BIZ UDPゴシック" panose="020B0400000000000000" pitchFamily="50" charset="-128"/>
              <a:ea typeface="BIZ UDPゴシック" panose="020B0400000000000000" pitchFamily="50" charset="-128"/>
            </a:endParaRPr>
          </a:p>
          <a:p>
            <a:pPr>
              <a:lnSpc>
                <a:spcPct val="140000"/>
              </a:lnSpc>
            </a:pPr>
            <a:r>
              <a:rPr lang="ja-JP" altLang="en-US" sz="2000" b="1" u="heavy" spc="300">
                <a:solidFill>
                  <a:schemeClr val="tx1">
                    <a:lumMod val="75000"/>
                    <a:lumOff val="25000"/>
                  </a:schemeClr>
                </a:solidFill>
                <a:latin typeface="BIZ UDPゴシック" panose="020B0400000000000000" pitchFamily="50" charset="-128"/>
                <a:ea typeface="BIZ UDPゴシック" panose="020B0400000000000000" pitchFamily="50" charset="-128"/>
              </a:rPr>
              <a:t>情報管理措置</a:t>
            </a:r>
            <a:endParaRPr lang="en-US" altLang="ja-JP" sz="2000" b="1" u="heavy" spc="300">
              <a:solidFill>
                <a:schemeClr val="tx1">
                  <a:lumMod val="75000"/>
                  <a:lumOff val="25000"/>
                </a:schemeClr>
              </a:solidFill>
              <a:latin typeface="BIZ UDPゴシック" panose="020B0400000000000000" pitchFamily="50" charset="-128"/>
              <a:ea typeface="BIZ UDPゴシック" panose="020B0400000000000000" pitchFamily="50" charset="-128"/>
            </a:endParaRPr>
          </a:p>
          <a:p>
            <a:pPr>
              <a:lnSpc>
                <a:spcPct val="140000"/>
              </a:lnSpc>
              <a:tabLst>
                <a:tab pos="10048875" algn="r"/>
              </a:tabLst>
            </a:pPr>
            <a:r>
              <a:rPr lang="ja-JP" altLang="en-US" b="1" spc="300">
                <a:solidFill>
                  <a:schemeClr val="tx1">
                    <a:lumMod val="75000"/>
                    <a:lumOff val="25000"/>
                  </a:schemeClr>
                </a:solidFill>
                <a:latin typeface="BIZ UDPゴシック" panose="020B0400000000000000" pitchFamily="50" charset="-128"/>
                <a:ea typeface="BIZ UDPゴシック" panose="020B0400000000000000" pitchFamily="50" charset="-128"/>
              </a:rPr>
              <a:t>　ア</a:t>
            </a:r>
            <a:r>
              <a:rPr lang="en-US" altLang="ja-JP" b="1" spc="300">
                <a:solidFill>
                  <a:schemeClr val="tx1">
                    <a:lumMod val="75000"/>
                    <a:lumOff val="25000"/>
                  </a:schemeClr>
                </a:solidFill>
                <a:latin typeface="BIZ UDPゴシック" panose="020B0400000000000000" pitchFamily="50" charset="-128"/>
                <a:ea typeface="BIZ UDPゴシック" panose="020B0400000000000000" pitchFamily="50" charset="-128"/>
              </a:rPr>
              <a:t>.</a:t>
            </a:r>
            <a:r>
              <a:rPr lang="ja-JP" altLang="en-US" b="1" spc="300">
                <a:solidFill>
                  <a:schemeClr val="tx1">
                    <a:lumMod val="75000"/>
                    <a:lumOff val="25000"/>
                  </a:schemeClr>
                </a:solidFill>
                <a:latin typeface="BIZ UDPゴシック" panose="020B0400000000000000" pitchFamily="50" charset="-128"/>
                <a:ea typeface="BIZ UDPゴシック" panose="020B0400000000000000" pitchFamily="50" charset="-128"/>
              </a:rPr>
              <a:t>情報漏えい等への対応 </a:t>
            </a:r>
            <a:r>
              <a:rPr lang="en-US" altLang="ja-JP" b="1" u="dashHeavy" spc="300">
                <a:solidFill>
                  <a:schemeClr val="tx1">
                    <a:lumMod val="75000"/>
                    <a:lumOff val="25000"/>
                  </a:schemeClr>
                </a:solidFill>
                <a:latin typeface="BIZ UDPゴシック" panose="020B0400000000000000" pitchFamily="50" charset="-128"/>
                <a:ea typeface="BIZ UDPゴシック" panose="020B0400000000000000" pitchFamily="50" charset="-128"/>
              </a:rPr>
              <a:t>	</a:t>
            </a:r>
            <a:r>
              <a:rPr lang="en-US" altLang="ja-JP" b="1" spc="300">
                <a:solidFill>
                  <a:schemeClr val="tx1">
                    <a:lumMod val="75000"/>
                    <a:lumOff val="25000"/>
                  </a:schemeClr>
                </a:solidFill>
                <a:latin typeface="BIZ UDPゴシック" panose="020B0400000000000000" pitchFamily="50" charset="-128"/>
                <a:ea typeface="BIZ UDPゴシック" panose="020B0400000000000000" pitchFamily="50" charset="-128"/>
              </a:rPr>
              <a:t> </a:t>
            </a:r>
            <a:r>
              <a:rPr lang="en-US" altLang="ja-JP" b="1" u="sng" spc="300">
                <a:solidFill>
                  <a:schemeClr val="tx1">
                    <a:lumMod val="75000"/>
                    <a:lumOff val="25000"/>
                  </a:schemeClr>
                </a:solidFill>
                <a:latin typeface="BIZ UDPゴシック" panose="020B0400000000000000" pitchFamily="50" charset="-128"/>
                <a:ea typeface="BIZ UDPゴシック" panose="020B0400000000000000" pitchFamily="50" charset="-128"/>
              </a:rPr>
              <a:t>99</a:t>
            </a:r>
          </a:p>
          <a:p>
            <a:pPr>
              <a:lnSpc>
                <a:spcPct val="140000"/>
              </a:lnSpc>
            </a:pPr>
            <a:endParaRPr kumimoji="1" lang="ja-JP" altLang="en-US" b="1" spc="500">
              <a:solidFill>
                <a:schemeClr val="tx1">
                  <a:lumMod val="75000"/>
                  <a:lumOff val="25000"/>
                </a:schemeClr>
              </a:solidFill>
              <a:latin typeface="BIZ UDPゴシック" panose="020B0400000000000000" pitchFamily="50" charset="-128"/>
              <a:ea typeface="BIZ UDPゴシック" panose="020B0400000000000000" pitchFamily="50" charset="-128"/>
            </a:endParaRPr>
          </a:p>
        </p:txBody>
      </p:sp>
      <p:sp>
        <p:nvSpPr>
          <p:cNvPr id="2" name="スライド番号プレースホルダー 1">
            <a:extLst>
              <a:ext uri="{FF2B5EF4-FFF2-40B4-BE49-F238E27FC236}">
                <a16:creationId xmlns:a16="http://schemas.microsoft.com/office/drawing/2014/main" id="{B8AC272B-52B8-979F-B435-C1624A6C300B}"/>
              </a:ext>
            </a:extLst>
          </p:cNvPr>
          <p:cNvSpPr>
            <a:spLocks noGrp="1"/>
          </p:cNvSpPr>
          <p:nvPr>
            <p:ph type="sldNum" sz="quarter" idx="4"/>
          </p:nvPr>
        </p:nvSpPr>
        <p:spPr/>
        <p:txBody>
          <a:bodyPr/>
          <a:lstStyle/>
          <a:p>
            <a:fld id="{2336B528-F940-46AA-A4AB-D4751FB27E02}" type="slidenum">
              <a:rPr kumimoji="1" lang="ja-JP" altLang="en-US" smtClean="0"/>
              <a:t>2</a:t>
            </a:fld>
            <a:endParaRPr kumimoji="1" lang="ja-JP" altLang="en-US"/>
          </a:p>
        </p:txBody>
      </p:sp>
    </p:spTree>
    <p:extLst>
      <p:ext uri="{BB962C8B-B14F-4D97-AF65-F5344CB8AC3E}">
        <p14:creationId xmlns:p14="http://schemas.microsoft.com/office/powerpoint/2010/main" val="113585726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F7953C-6ABF-F2B0-26B4-206EE4239566}"/>
            </a:ext>
          </a:extLst>
        </p:cNvPr>
        <p:cNvGrpSpPr/>
        <p:nvPr/>
      </p:nvGrpSpPr>
      <p:grpSpPr>
        <a:xfrm>
          <a:off x="0" y="0"/>
          <a:ext cx="0" cy="0"/>
          <a:chOff x="0" y="0"/>
          <a:chExt cx="0" cy="0"/>
        </a:xfrm>
      </p:grpSpPr>
      <p:sp>
        <p:nvSpPr>
          <p:cNvPr id="23" name="四角形: 角を丸くする 22">
            <a:extLst>
              <a:ext uri="{FF2B5EF4-FFF2-40B4-BE49-F238E27FC236}">
                <a16:creationId xmlns:a16="http://schemas.microsoft.com/office/drawing/2014/main" id="{3C5D46AF-110A-C369-BFFB-AE2C346F2798}"/>
              </a:ext>
            </a:extLst>
          </p:cNvPr>
          <p:cNvSpPr/>
          <p:nvPr/>
        </p:nvSpPr>
        <p:spPr>
          <a:xfrm>
            <a:off x="531813" y="1286675"/>
            <a:ext cx="11107737" cy="2417541"/>
          </a:xfrm>
          <a:prstGeom prst="roundRect">
            <a:avLst>
              <a:gd name="adj" fmla="val 10445"/>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テキスト ボックス 16">
            <a:extLst>
              <a:ext uri="{FF2B5EF4-FFF2-40B4-BE49-F238E27FC236}">
                <a16:creationId xmlns:a16="http://schemas.microsoft.com/office/drawing/2014/main" id="{C48DE18B-6F56-1FC2-6F58-06230C716730}"/>
              </a:ext>
            </a:extLst>
          </p:cNvPr>
          <p:cNvSpPr txBox="1"/>
          <p:nvPr/>
        </p:nvSpPr>
        <p:spPr>
          <a:xfrm>
            <a:off x="1143673" y="1660485"/>
            <a:ext cx="10044000" cy="1679242"/>
          </a:xfrm>
          <a:prstGeom prst="rect">
            <a:avLst/>
          </a:prstGeom>
          <a:noFill/>
        </p:spPr>
        <p:txBody>
          <a:bodyPr wrap="square" rtlCol="0">
            <a:spAutoFit/>
          </a:bodyPr>
          <a:lstStyle/>
          <a:p>
            <a:pPr marL="285750" indent="-285750" algn="dist">
              <a:lnSpc>
                <a:spcPct val="120000"/>
              </a:lnSpc>
              <a:buClr>
                <a:srgbClr val="FF6A29"/>
              </a:buClr>
              <a:buFont typeface="Wingdings" panose="05000000000000000000" pitchFamily="2" charset="2"/>
              <a:buChar char="l"/>
            </a:pPr>
            <a:r>
              <a:rPr lang="ja-JP" altLang="en-US" sz="1600" spc="100">
                <a:latin typeface="BIZ UDPゴシック" panose="020B0400000000000000" pitchFamily="50" charset="-128"/>
                <a:ea typeface="BIZ UDPゴシック" panose="020B0400000000000000" pitchFamily="50" charset="-128"/>
              </a:rPr>
              <a:t>性暴力は、こどもから被害を訴えることが非常に難しいケースが多く、早期発見のためには、こどもの発するサインを適切に理解することや、日常生活の観察や会話等を通じて変化を察知することが有効</a:t>
            </a:r>
            <a:endParaRPr lang="en-US" altLang="ja-JP" sz="1600" spc="100">
              <a:latin typeface="BIZ UDPゴシック" panose="020B0400000000000000" pitchFamily="50" charset="-128"/>
              <a:ea typeface="BIZ UDPゴシック" panose="020B0400000000000000" pitchFamily="50" charset="-128"/>
            </a:endParaRPr>
          </a:p>
          <a:p>
            <a:pPr indent="268288">
              <a:lnSpc>
                <a:spcPct val="120000"/>
              </a:lnSpc>
              <a:spcAft>
                <a:spcPts val="1200"/>
              </a:spcAft>
              <a:buClr>
                <a:srgbClr val="FF6A29"/>
              </a:buClr>
            </a:pPr>
            <a:r>
              <a:rPr lang="ja-JP" altLang="en-US" sz="1600" spc="100">
                <a:latin typeface="BIZ UDPゴシック" panose="020B0400000000000000" pitchFamily="50" charset="-128"/>
                <a:ea typeface="BIZ UDPゴシック" panose="020B0400000000000000" pitchFamily="50" charset="-128"/>
              </a:rPr>
              <a:t>と考えられます。</a:t>
            </a:r>
          </a:p>
          <a:p>
            <a:pPr marL="285750" indent="-285750" algn="dist">
              <a:lnSpc>
                <a:spcPct val="120000"/>
              </a:lnSpc>
              <a:buClr>
                <a:srgbClr val="FF6A29"/>
              </a:buClr>
              <a:buFont typeface="Wingdings" panose="05000000000000000000" pitchFamily="2" charset="2"/>
              <a:buChar char="l"/>
            </a:pPr>
            <a:r>
              <a:rPr lang="ja-JP" altLang="en-US" sz="1600" spc="100">
                <a:latin typeface="BIZ UDPゴシック" panose="020B0400000000000000" pitchFamily="50" charset="-128"/>
                <a:ea typeface="BIZ UDPゴシック" panose="020B0400000000000000" pitchFamily="50" charset="-128"/>
              </a:rPr>
              <a:t>性暴力にあった可能性があるこどもの行動変化としてどのようなものが考えられ、発見した場合に</a:t>
            </a:r>
            <a:endParaRPr lang="en-US" altLang="ja-JP" sz="1600" spc="100">
              <a:latin typeface="BIZ UDPゴシック" panose="020B0400000000000000" pitchFamily="50" charset="-128"/>
              <a:ea typeface="BIZ UDPゴシック" panose="020B0400000000000000" pitchFamily="50" charset="-128"/>
            </a:endParaRPr>
          </a:p>
          <a:p>
            <a:pPr indent="268288">
              <a:lnSpc>
                <a:spcPct val="120000"/>
              </a:lnSpc>
              <a:spcAft>
                <a:spcPts val="1200"/>
              </a:spcAft>
              <a:buClr>
                <a:srgbClr val="FF6A29"/>
              </a:buClr>
            </a:pPr>
            <a:r>
              <a:rPr lang="ja-JP" altLang="en-US" sz="1600" spc="100">
                <a:latin typeface="BIZ UDPゴシック" panose="020B0400000000000000" pitchFamily="50" charset="-128"/>
                <a:ea typeface="BIZ UDPゴシック" panose="020B0400000000000000" pitchFamily="50" charset="-128"/>
              </a:rPr>
              <a:t>どのように対応すべきか考えてみましょう。</a:t>
            </a:r>
          </a:p>
        </p:txBody>
      </p:sp>
      <p:sp>
        <p:nvSpPr>
          <p:cNvPr id="4" name="四角形: 角を丸くする 3">
            <a:extLst>
              <a:ext uri="{FF2B5EF4-FFF2-40B4-BE49-F238E27FC236}">
                <a16:creationId xmlns:a16="http://schemas.microsoft.com/office/drawing/2014/main" id="{B113BDFE-A802-C2F1-F722-F752D8FA5499}"/>
              </a:ext>
            </a:extLst>
          </p:cNvPr>
          <p:cNvSpPr/>
          <p:nvPr/>
        </p:nvSpPr>
        <p:spPr>
          <a:xfrm>
            <a:off x="568575" y="394059"/>
            <a:ext cx="2880000" cy="442800"/>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タイトル 13">
            <a:extLst>
              <a:ext uri="{FF2B5EF4-FFF2-40B4-BE49-F238E27FC236}">
                <a16:creationId xmlns:a16="http://schemas.microsoft.com/office/drawing/2014/main" id="{05AEB6F0-EA1A-D6DA-428F-00613493EAF2}"/>
              </a:ext>
            </a:extLst>
          </p:cNvPr>
          <p:cNvSpPr>
            <a:spLocks noGrp="1"/>
          </p:cNvSpPr>
          <p:nvPr>
            <p:ph type="title"/>
          </p:nvPr>
        </p:nvSpPr>
        <p:spPr>
          <a:xfrm>
            <a:off x="762000" y="420410"/>
            <a:ext cx="2505075" cy="383182"/>
          </a:xfrm>
        </p:spPr>
        <p:txBody>
          <a:bodyPr anchor="ctr" anchorCtr="0"/>
          <a:lstStyle/>
          <a:p>
            <a:pPr algn="dist"/>
            <a:r>
              <a:rPr lang="ja-JP" altLang="en-US">
                <a:latin typeface="BIZ UDPゴシック" panose="020B0400000000000000" pitchFamily="50" charset="-128"/>
                <a:ea typeface="BIZ UDPゴシック" panose="020B0400000000000000" pitchFamily="50" charset="-128"/>
              </a:rPr>
              <a:t>演習のねらい</a:t>
            </a:r>
          </a:p>
        </p:txBody>
      </p:sp>
      <p:sp>
        <p:nvSpPr>
          <p:cNvPr id="2" name="四角形: 角を丸くする 1">
            <a:extLst>
              <a:ext uri="{FF2B5EF4-FFF2-40B4-BE49-F238E27FC236}">
                <a16:creationId xmlns:a16="http://schemas.microsoft.com/office/drawing/2014/main" id="{2C8C8F13-A718-065D-2292-70F33BA4FA3E}"/>
              </a:ext>
            </a:extLst>
          </p:cNvPr>
          <p:cNvSpPr/>
          <p:nvPr/>
        </p:nvSpPr>
        <p:spPr>
          <a:xfrm>
            <a:off x="531812" y="4749801"/>
            <a:ext cx="11107737" cy="1559656"/>
          </a:xfrm>
          <a:prstGeom prst="roundRect">
            <a:avLst>
              <a:gd name="adj" fmla="val 10445"/>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テキスト ボックス 4">
            <a:extLst>
              <a:ext uri="{FF2B5EF4-FFF2-40B4-BE49-F238E27FC236}">
                <a16:creationId xmlns:a16="http://schemas.microsoft.com/office/drawing/2014/main" id="{917B190B-3D38-B582-730F-95A4E949E9F1}"/>
              </a:ext>
            </a:extLst>
          </p:cNvPr>
          <p:cNvSpPr txBox="1"/>
          <p:nvPr/>
        </p:nvSpPr>
        <p:spPr>
          <a:xfrm>
            <a:off x="792162" y="4863762"/>
            <a:ext cx="1236236" cy="400110"/>
          </a:xfrm>
          <a:prstGeom prst="rect">
            <a:avLst/>
          </a:prstGeom>
          <a:noFill/>
        </p:spPr>
        <p:txBody>
          <a:bodyPr wrap="none" rtlCol="0">
            <a:spAutoFit/>
          </a:bodyPr>
          <a:lstStyle/>
          <a:p>
            <a:r>
              <a:rPr lang="ja-JP" altLang="en-US" sz="2000" b="1" spc="50">
                <a:latin typeface="BIZ UDPゴシック" panose="020B0400000000000000" pitchFamily="50" charset="-128"/>
                <a:ea typeface="BIZ UDPゴシック" panose="020B0400000000000000" pitchFamily="50" charset="-128"/>
              </a:rPr>
              <a:t>事前準備</a:t>
            </a:r>
          </a:p>
        </p:txBody>
      </p:sp>
      <p:sp>
        <p:nvSpPr>
          <p:cNvPr id="6" name="テキスト ボックス 5">
            <a:extLst>
              <a:ext uri="{FF2B5EF4-FFF2-40B4-BE49-F238E27FC236}">
                <a16:creationId xmlns:a16="http://schemas.microsoft.com/office/drawing/2014/main" id="{00F97BCD-6BB0-D73A-902C-358C5F25C5CA}"/>
              </a:ext>
            </a:extLst>
          </p:cNvPr>
          <p:cNvSpPr txBox="1"/>
          <p:nvPr/>
        </p:nvSpPr>
        <p:spPr>
          <a:xfrm>
            <a:off x="1218928" y="5318206"/>
            <a:ext cx="10044000" cy="638957"/>
          </a:xfrm>
          <a:prstGeom prst="rect">
            <a:avLst/>
          </a:prstGeom>
          <a:noFill/>
        </p:spPr>
        <p:txBody>
          <a:bodyPr wrap="square" rtlCol="0">
            <a:spAutoFit/>
          </a:bodyPr>
          <a:lstStyle/>
          <a:p>
            <a:pPr marL="284400" indent="-284400">
              <a:lnSpc>
                <a:spcPct val="120000"/>
              </a:lnSpc>
              <a:buClr>
                <a:srgbClr val="FF6A29"/>
              </a:buClr>
              <a:buFont typeface="Wingdings" panose="05000000000000000000" pitchFamily="2" charset="2"/>
              <a:buChar char="l"/>
            </a:pPr>
            <a:r>
              <a:rPr lang="ja-JP" altLang="en-US" sz="1600" spc="100">
                <a:latin typeface="BIZ UDPゴシック" panose="020B0400000000000000" pitchFamily="50" charset="-128"/>
                <a:ea typeface="BIZ UDPゴシック" panose="020B0400000000000000" pitchFamily="50" charset="-128"/>
              </a:rPr>
              <a:t>本演習の事前の準備は特段必要ありませんが、参加者の皆さんが、事前に、従事者向け研修動画「安全確保措置　１．早期発見」を視聴した上で実施することを推奨します。</a:t>
            </a:r>
            <a:endParaRPr lang="en-US" altLang="ja-JP" sz="1600" spc="100">
              <a:latin typeface="BIZ UDPゴシック" panose="020B0400000000000000" pitchFamily="50" charset="-128"/>
              <a:ea typeface="BIZ UDPゴシック" panose="020B0400000000000000" pitchFamily="50" charset="-128"/>
            </a:endParaRPr>
          </a:p>
        </p:txBody>
      </p:sp>
      <p:sp>
        <p:nvSpPr>
          <p:cNvPr id="7" name="スライド番号プレースホルダー 6">
            <a:extLst>
              <a:ext uri="{FF2B5EF4-FFF2-40B4-BE49-F238E27FC236}">
                <a16:creationId xmlns:a16="http://schemas.microsoft.com/office/drawing/2014/main" id="{33DA50A3-B4D4-6BCB-97F7-BE4C1165B163}"/>
              </a:ext>
            </a:extLst>
          </p:cNvPr>
          <p:cNvSpPr>
            <a:spLocks noGrp="1"/>
          </p:cNvSpPr>
          <p:nvPr>
            <p:ph type="sldNum" sz="quarter" idx="4"/>
          </p:nvPr>
        </p:nvSpPr>
        <p:spPr/>
        <p:txBody>
          <a:bodyPr/>
          <a:lstStyle/>
          <a:p>
            <a:fld id="{2336B528-F940-46AA-A4AB-D4751FB27E02}" type="slidenum">
              <a:rPr kumimoji="1" lang="ja-JP" altLang="en-US" smtClean="0"/>
              <a:t>20</a:t>
            </a:fld>
            <a:endParaRPr kumimoji="1" lang="ja-JP" altLang="en-US"/>
          </a:p>
        </p:txBody>
      </p:sp>
    </p:spTree>
    <p:extLst>
      <p:ext uri="{BB962C8B-B14F-4D97-AF65-F5344CB8AC3E}">
        <p14:creationId xmlns:p14="http://schemas.microsoft.com/office/powerpoint/2010/main" val="175877801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74AB39-94CD-21A4-6584-25AC2B277466}"/>
            </a:ext>
          </a:extLst>
        </p:cNvPr>
        <p:cNvGrpSpPr/>
        <p:nvPr/>
      </p:nvGrpSpPr>
      <p:grpSpPr>
        <a:xfrm>
          <a:off x="0" y="0"/>
          <a:ext cx="0" cy="0"/>
          <a:chOff x="0" y="0"/>
          <a:chExt cx="0" cy="0"/>
        </a:xfrm>
      </p:grpSpPr>
      <p:sp>
        <p:nvSpPr>
          <p:cNvPr id="2" name="四角形: 角を丸くする 1">
            <a:extLst>
              <a:ext uri="{FF2B5EF4-FFF2-40B4-BE49-F238E27FC236}">
                <a16:creationId xmlns:a16="http://schemas.microsoft.com/office/drawing/2014/main" id="{9DBE6F0E-551F-3E60-5338-7E7D874B9F8A}"/>
              </a:ext>
            </a:extLst>
          </p:cNvPr>
          <p:cNvSpPr/>
          <p:nvPr/>
        </p:nvSpPr>
        <p:spPr>
          <a:xfrm>
            <a:off x="540000" y="394059"/>
            <a:ext cx="2880000" cy="442800"/>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Pゴシック" panose="020B0400000000000000" pitchFamily="50" charset="-128"/>
              <a:ea typeface="BIZ UDPゴシック" panose="020B0400000000000000" pitchFamily="50" charset="-128"/>
            </a:endParaRPr>
          </a:p>
        </p:txBody>
      </p:sp>
      <p:sp>
        <p:nvSpPr>
          <p:cNvPr id="5" name="四角形: 角を丸くする 4">
            <a:extLst>
              <a:ext uri="{FF2B5EF4-FFF2-40B4-BE49-F238E27FC236}">
                <a16:creationId xmlns:a16="http://schemas.microsoft.com/office/drawing/2014/main" id="{AFE3F4BE-2C12-28A2-605C-FDC767C55114}"/>
              </a:ext>
            </a:extLst>
          </p:cNvPr>
          <p:cNvSpPr/>
          <p:nvPr/>
        </p:nvSpPr>
        <p:spPr>
          <a:xfrm>
            <a:off x="531813" y="1285691"/>
            <a:ext cx="11107737" cy="5105873"/>
          </a:xfrm>
          <a:prstGeom prst="roundRect">
            <a:avLst>
              <a:gd name="adj" fmla="val 4218"/>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20000"/>
              </a:lnSpc>
            </a:pPr>
            <a:endParaRPr kumimoji="1" lang="ja-JP" altLang="en-US">
              <a:latin typeface="BIZ UDPゴシック" panose="020B0400000000000000" pitchFamily="50" charset="-128"/>
              <a:ea typeface="BIZ UDPゴシック" panose="020B0400000000000000" pitchFamily="50" charset="-128"/>
            </a:endParaRPr>
          </a:p>
        </p:txBody>
      </p:sp>
      <p:sp>
        <p:nvSpPr>
          <p:cNvPr id="6" name="テキスト ボックス 5">
            <a:extLst>
              <a:ext uri="{FF2B5EF4-FFF2-40B4-BE49-F238E27FC236}">
                <a16:creationId xmlns:a16="http://schemas.microsoft.com/office/drawing/2014/main" id="{21E5C0D6-8486-0153-3681-3CED37F1BDC6}"/>
              </a:ext>
            </a:extLst>
          </p:cNvPr>
          <p:cNvSpPr txBox="1"/>
          <p:nvPr/>
        </p:nvSpPr>
        <p:spPr>
          <a:xfrm>
            <a:off x="1062736" y="2238248"/>
            <a:ext cx="1497526" cy="359201"/>
          </a:xfrm>
          <a:prstGeom prst="rect">
            <a:avLst/>
          </a:prstGeom>
          <a:noFill/>
        </p:spPr>
        <p:txBody>
          <a:bodyPr wrap="none" rtlCol="0">
            <a:spAutoFit/>
          </a:bodyPr>
          <a:lstStyle/>
          <a:p>
            <a:pPr>
              <a:lnSpc>
                <a:spcPct val="120000"/>
              </a:lnSpc>
            </a:pPr>
            <a:r>
              <a:rPr lang="en-US" altLang="ja-JP" sz="1700" b="1" spc="50">
                <a:solidFill>
                  <a:srgbClr val="FF6A29"/>
                </a:solidFill>
                <a:latin typeface="BIZ UDPゴシック" panose="020B0400000000000000" pitchFamily="50" charset="-128"/>
                <a:ea typeface="BIZ UDPゴシック" panose="020B0400000000000000" pitchFamily="50" charset="-128"/>
              </a:rPr>
              <a:t>【</a:t>
            </a:r>
            <a:r>
              <a:rPr lang="ja-JP" altLang="en-US" sz="1700" b="1" spc="50">
                <a:solidFill>
                  <a:srgbClr val="FF6A29"/>
                </a:solidFill>
                <a:latin typeface="BIZ UDPゴシック" panose="020B0400000000000000" pitchFamily="50" charset="-128"/>
                <a:ea typeface="BIZ UDPゴシック" panose="020B0400000000000000" pitchFamily="50" charset="-128"/>
              </a:rPr>
              <a:t>個人ワーク</a:t>
            </a:r>
            <a:r>
              <a:rPr lang="en-US" altLang="ja-JP" sz="1700" b="1" spc="50">
                <a:solidFill>
                  <a:srgbClr val="FF6A29"/>
                </a:solidFill>
                <a:latin typeface="BIZ UDPゴシック" panose="020B0400000000000000" pitchFamily="50" charset="-128"/>
                <a:ea typeface="BIZ UDPゴシック" panose="020B0400000000000000" pitchFamily="50" charset="-128"/>
              </a:rPr>
              <a:t>】</a:t>
            </a:r>
            <a:endParaRPr kumimoji="1" lang="ja-JP" altLang="en-US" sz="1700" b="1" spc="50">
              <a:solidFill>
                <a:srgbClr val="FF6A29"/>
              </a:solidFill>
              <a:latin typeface="BIZ UDPゴシック" panose="020B0400000000000000" pitchFamily="50" charset="-128"/>
              <a:ea typeface="BIZ UDPゴシック" panose="020B0400000000000000" pitchFamily="50" charset="-128"/>
            </a:endParaRPr>
          </a:p>
        </p:txBody>
      </p:sp>
      <p:sp>
        <p:nvSpPr>
          <p:cNvPr id="10" name="テキスト ボックス 9">
            <a:extLst>
              <a:ext uri="{FF2B5EF4-FFF2-40B4-BE49-F238E27FC236}">
                <a16:creationId xmlns:a16="http://schemas.microsoft.com/office/drawing/2014/main" id="{F2D04D75-1F7C-18BB-06C4-65575AC1B692}"/>
              </a:ext>
            </a:extLst>
          </p:cNvPr>
          <p:cNvSpPr txBox="1"/>
          <p:nvPr/>
        </p:nvSpPr>
        <p:spPr>
          <a:xfrm>
            <a:off x="942109" y="2601259"/>
            <a:ext cx="10317281" cy="343492"/>
          </a:xfrm>
          <a:prstGeom prst="rect">
            <a:avLst/>
          </a:prstGeom>
          <a:noFill/>
        </p:spPr>
        <p:txBody>
          <a:bodyPr wrap="square" rtlCol="0">
            <a:spAutoFit/>
          </a:bodyPr>
          <a:lstStyle/>
          <a:p>
            <a:pPr marL="284400" indent="-284400">
              <a:lnSpc>
                <a:spcPct val="120000"/>
              </a:lnSpc>
              <a:spcAft>
                <a:spcPts val="600"/>
              </a:spcAft>
              <a:buClr>
                <a:srgbClr val="FF6A29"/>
              </a:buClr>
              <a:buFont typeface="Wingdings" panose="05000000000000000000" pitchFamily="2" charset="2"/>
              <a:buChar char="l"/>
            </a:pPr>
            <a:r>
              <a:rPr lang="ja-JP" altLang="en-US" sz="1600" spc="100">
                <a:latin typeface="BIZ UDPゴシック" panose="020B0400000000000000" pitchFamily="50" charset="-128"/>
                <a:ea typeface="BIZ UDPゴシック" panose="020B0400000000000000" pitchFamily="50" charset="-128"/>
              </a:rPr>
              <a:t>本演習では、</a:t>
            </a:r>
            <a:r>
              <a:rPr lang="en-US" altLang="ja-JP" sz="1600" spc="100">
                <a:latin typeface="BIZ UDPゴシック" panose="020B0400000000000000" pitchFamily="50" charset="-128"/>
                <a:ea typeface="BIZ UDPゴシック" panose="020B0400000000000000" pitchFamily="50" charset="-128"/>
              </a:rPr>
              <a:t>2</a:t>
            </a:r>
            <a:r>
              <a:rPr lang="ja-JP" altLang="en-US" sz="1600" spc="100">
                <a:latin typeface="BIZ UDPゴシック" panose="020B0400000000000000" pitchFamily="50" charset="-128"/>
                <a:ea typeface="BIZ UDPゴシック" panose="020B0400000000000000" pitchFamily="50" charset="-128"/>
              </a:rPr>
              <a:t>つの設問が設定されています。まずはあなた個人の考えを整理してみましょう。</a:t>
            </a:r>
          </a:p>
        </p:txBody>
      </p:sp>
      <p:sp>
        <p:nvSpPr>
          <p:cNvPr id="11" name="テキスト ボックス 10">
            <a:extLst>
              <a:ext uri="{FF2B5EF4-FFF2-40B4-BE49-F238E27FC236}">
                <a16:creationId xmlns:a16="http://schemas.microsoft.com/office/drawing/2014/main" id="{3AE86646-C57F-1501-76C0-BA3F2BD55FBA}"/>
              </a:ext>
            </a:extLst>
          </p:cNvPr>
          <p:cNvSpPr txBox="1"/>
          <p:nvPr/>
        </p:nvSpPr>
        <p:spPr>
          <a:xfrm>
            <a:off x="1062736" y="2937031"/>
            <a:ext cx="1927131" cy="359201"/>
          </a:xfrm>
          <a:prstGeom prst="rect">
            <a:avLst/>
          </a:prstGeom>
          <a:noFill/>
        </p:spPr>
        <p:txBody>
          <a:bodyPr wrap="none" rtlCol="0">
            <a:spAutoFit/>
          </a:bodyPr>
          <a:lstStyle/>
          <a:p>
            <a:pPr>
              <a:lnSpc>
                <a:spcPct val="120000"/>
              </a:lnSpc>
            </a:pPr>
            <a:r>
              <a:rPr lang="en-US" altLang="ja-JP" sz="1700" b="1" spc="50">
                <a:solidFill>
                  <a:srgbClr val="FF6A29"/>
                </a:solidFill>
                <a:latin typeface="BIZ UDPゴシック" panose="020B0400000000000000" pitchFamily="50" charset="-128"/>
                <a:ea typeface="BIZ UDPゴシック" panose="020B0400000000000000" pitchFamily="50" charset="-128"/>
              </a:rPr>
              <a:t>【</a:t>
            </a:r>
            <a:r>
              <a:rPr lang="ja-JP" altLang="en-US" sz="1700" b="1" spc="50">
                <a:solidFill>
                  <a:srgbClr val="FF6A29"/>
                </a:solidFill>
                <a:latin typeface="BIZ UDPゴシック" panose="020B0400000000000000" pitchFamily="50" charset="-128"/>
                <a:ea typeface="BIZ UDPゴシック" panose="020B0400000000000000" pitchFamily="50" charset="-128"/>
              </a:rPr>
              <a:t>グループワーク</a:t>
            </a:r>
            <a:r>
              <a:rPr lang="en-US" altLang="ja-JP" sz="1700" b="1" spc="50">
                <a:solidFill>
                  <a:srgbClr val="FF6A29"/>
                </a:solidFill>
                <a:latin typeface="BIZ UDPゴシック" panose="020B0400000000000000" pitchFamily="50" charset="-128"/>
                <a:ea typeface="BIZ UDPゴシック" panose="020B0400000000000000" pitchFamily="50" charset="-128"/>
              </a:rPr>
              <a:t>】</a:t>
            </a:r>
            <a:endParaRPr kumimoji="1" lang="ja-JP" altLang="en-US" sz="1700" b="1" spc="50">
              <a:solidFill>
                <a:srgbClr val="FF6A29"/>
              </a:solidFill>
              <a:latin typeface="BIZ UDPゴシック" panose="020B0400000000000000" pitchFamily="50" charset="-128"/>
              <a:ea typeface="BIZ UDPゴシック" panose="020B0400000000000000" pitchFamily="50" charset="-128"/>
            </a:endParaRPr>
          </a:p>
        </p:txBody>
      </p:sp>
      <p:sp>
        <p:nvSpPr>
          <p:cNvPr id="13" name="テキスト ボックス 12">
            <a:extLst>
              <a:ext uri="{FF2B5EF4-FFF2-40B4-BE49-F238E27FC236}">
                <a16:creationId xmlns:a16="http://schemas.microsoft.com/office/drawing/2014/main" id="{75920809-D76C-AEE1-F9ED-DB28BC468AA8}"/>
              </a:ext>
            </a:extLst>
          </p:cNvPr>
          <p:cNvSpPr txBox="1"/>
          <p:nvPr/>
        </p:nvSpPr>
        <p:spPr>
          <a:xfrm>
            <a:off x="960582" y="3256775"/>
            <a:ext cx="10200477" cy="3027304"/>
          </a:xfrm>
          <a:prstGeom prst="rect">
            <a:avLst/>
          </a:prstGeom>
          <a:noFill/>
        </p:spPr>
        <p:txBody>
          <a:bodyPr wrap="square" rtlCol="0">
            <a:spAutoFit/>
          </a:bodyPr>
          <a:lstStyle/>
          <a:p>
            <a:pPr marL="284400" indent="-284400">
              <a:lnSpc>
                <a:spcPct val="120000"/>
              </a:lnSpc>
              <a:spcAft>
                <a:spcPts val="1200"/>
              </a:spcAft>
              <a:buClr>
                <a:srgbClr val="FF6A29"/>
              </a:buClr>
              <a:buFont typeface="Wingdings" panose="05000000000000000000" pitchFamily="2" charset="2"/>
              <a:buChar char="l"/>
            </a:pPr>
            <a:r>
              <a:rPr lang="en-US" altLang="ja-JP" sz="1600" spc="100">
                <a:latin typeface="BIZ UDPゴシック" panose="020B0400000000000000" pitchFamily="50" charset="-128"/>
                <a:ea typeface="BIZ UDPゴシック" panose="020B0400000000000000" pitchFamily="50" charset="-128"/>
              </a:rPr>
              <a:t>3</a:t>
            </a:r>
            <a:r>
              <a:rPr lang="ja-JP" altLang="en-US" sz="1600" spc="100">
                <a:latin typeface="BIZ UDPゴシック" panose="020B0400000000000000" pitchFamily="50" charset="-128"/>
                <a:ea typeface="BIZ UDPゴシック" panose="020B0400000000000000" pitchFamily="50" charset="-128"/>
              </a:rPr>
              <a:t>～</a:t>
            </a:r>
            <a:r>
              <a:rPr lang="en-US" altLang="ja-JP" sz="1600" spc="100">
                <a:latin typeface="BIZ UDPゴシック" panose="020B0400000000000000" pitchFamily="50" charset="-128"/>
                <a:ea typeface="BIZ UDPゴシック" panose="020B0400000000000000" pitchFamily="50" charset="-128"/>
              </a:rPr>
              <a:t>5</a:t>
            </a:r>
            <a:r>
              <a:rPr lang="ja-JP" altLang="en-US" sz="1600" spc="100">
                <a:latin typeface="BIZ UDPゴシック" panose="020B0400000000000000" pitchFamily="50" charset="-128"/>
                <a:ea typeface="BIZ UDPゴシック" panose="020B0400000000000000" pitchFamily="50" charset="-128"/>
              </a:rPr>
              <a:t>人程度の少人数のグループに分かれます。始める前に、進行係と記録係を決めておいてください。</a:t>
            </a:r>
          </a:p>
          <a:p>
            <a:pPr marL="284400" indent="-284400">
              <a:lnSpc>
                <a:spcPct val="120000"/>
              </a:lnSpc>
              <a:spcAft>
                <a:spcPts val="1200"/>
              </a:spcAft>
              <a:buClr>
                <a:srgbClr val="FF6A29"/>
              </a:buClr>
              <a:buFont typeface="Wingdings" panose="05000000000000000000" pitchFamily="2" charset="2"/>
              <a:buChar char="l"/>
            </a:pPr>
            <a:r>
              <a:rPr lang="ja-JP" altLang="en-US" sz="1600" spc="100">
                <a:latin typeface="BIZ UDPゴシック" panose="020B0400000000000000" pitchFamily="50" charset="-128"/>
                <a:ea typeface="BIZ UDPゴシック" panose="020B0400000000000000" pitchFamily="50" charset="-128"/>
              </a:rPr>
              <a:t>その後、個人ワークで検討した内容を共有し、グループ内で議論しましょう。はじめは個々の意見を否定</a:t>
            </a:r>
            <a:br>
              <a:rPr lang="en-US" altLang="ja-JP" sz="1600" spc="100">
                <a:latin typeface="BIZ UDPゴシック" panose="020B0400000000000000" pitchFamily="50" charset="-128"/>
                <a:ea typeface="BIZ UDPゴシック" panose="020B0400000000000000" pitchFamily="50" charset="-128"/>
              </a:rPr>
            </a:br>
            <a:r>
              <a:rPr lang="ja-JP" altLang="en-US" sz="1600" spc="100">
                <a:latin typeface="BIZ UDPゴシック" panose="020B0400000000000000" pitchFamily="50" charset="-128"/>
                <a:ea typeface="BIZ UDPゴシック" panose="020B0400000000000000" pitchFamily="50" charset="-128"/>
              </a:rPr>
              <a:t>せず、なぜそのような意見になったかを傾聴します。全員の共有ができたところで、方向性が異なる意見</a:t>
            </a:r>
            <a:br>
              <a:rPr lang="en-US" altLang="ja-JP" sz="1600" spc="100">
                <a:latin typeface="BIZ UDPゴシック" panose="020B0400000000000000" pitchFamily="50" charset="-128"/>
                <a:ea typeface="BIZ UDPゴシック" panose="020B0400000000000000" pitchFamily="50" charset="-128"/>
              </a:rPr>
            </a:br>
            <a:r>
              <a:rPr lang="ja-JP" altLang="en-US" sz="1600" spc="100">
                <a:latin typeface="BIZ UDPゴシック" panose="020B0400000000000000" pitchFamily="50" charset="-128"/>
                <a:ea typeface="BIZ UDPゴシック" panose="020B0400000000000000" pitchFamily="50" charset="-128"/>
              </a:rPr>
              <a:t>などについて話し合い、最善な対応が得られるように議論しましょう。</a:t>
            </a:r>
          </a:p>
          <a:p>
            <a:pPr marL="284400" indent="-284400">
              <a:lnSpc>
                <a:spcPct val="120000"/>
              </a:lnSpc>
              <a:spcAft>
                <a:spcPts val="1200"/>
              </a:spcAft>
              <a:buClr>
                <a:srgbClr val="FF6A29"/>
              </a:buClr>
              <a:buFont typeface="Wingdings" panose="05000000000000000000" pitchFamily="2" charset="2"/>
              <a:buChar char="l"/>
            </a:pPr>
            <a:r>
              <a:rPr lang="ja-JP" altLang="en-US" sz="1600" spc="100">
                <a:latin typeface="BIZ UDPゴシック" panose="020B0400000000000000" pitchFamily="50" charset="-128"/>
                <a:ea typeface="BIZ UDPゴシック" panose="020B0400000000000000" pitchFamily="50" charset="-128"/>
              </a:rPr>
              <a:t>設問の後ろに用意された「考えるヒント」も参考に、さらに議論を深めてください。</a:t>
            </a:r>
          </a:p>
          <a:p>
            <a:pPr marL="284400" indent="-284400">
              <a:lnSpc>
                <a:spcPct val="120000"/>
              </a:lnSpc>
              <a:spcAft>
                <a:spcPts val="1200"/>
              </a:spcAft>
              <a:buClr>
                <a:srgbClr val="FF6A29"/>
              </a:buClr>
              <a:buFont typeface="Wingdings" panose="05000000000000000000" pitchFamily="2" charset="2"/>
              <a:buChar char="l"/>
            </a:pPr>
            <a:r>
              <a:rPr lang="ja-JP" altLang="en-US" sz="1600" spc="100">
                <a:latin typeface="BIZ UDPゴシック" panose="020B0400000000000000" pitchFamily="50" charset="-128"/>
                <a:ea typeface="BIZ UDPゴシック" panose="020B0400000000000000" pitchFamily="50" charset="-128"/>
              </a:rPr>
              <a:t>最後に、各グループにおける議論の結果を全体に報告し、本演習からの学びを共有しましょう。「回答例」</a:t>
            </a:r>
            <a:br>
              <a:rPr lang="en-US" altLang="ja-JP" sz="1600" spc="100">
                <a:latin typeface="BIZ UDPゴシック" panose="020B0400000000000000" pitchFamily="50" charset="-128"/>
                <a:ea typeface="BIZ UDPゴシック" panose="020B0400000000000000" pitchFamily="50" charset="-128"/>
              </a:rPr>
            </a:br>
            <a:r>
              <a:rPr lang="ja-JP" altLang="en-US" sz="1600" spc="100">
                <a:latin typeface="BIZ UDPゴシック" panose="020B0400000000000000" pitchFamily="50" charset="-128"/>
                <a:ea typeface="BIZ UDPゴシック" panose="020B0400000000000000" pitchFamily="50" charset="-128"/>
              </a:rPr>
              <a:t>も用意してありますのでご覧ください。</a:t>
            </a:r>
          </a:p>
          <a:p>
            <a:pPr marL="284400" indent="-284400">
              <a:lnSpc>
                <a:spcPct val="120000"/>
              </a:lnSpc>
              <a:spcAft>
                <a:spcPts val="1200"/>
              </a:spcAft>
              <a:buClr>
                <a:srgbClr val="FF6A29"/>
              </a:buClr>
              <a:buFont typeface="Wingdings" panose="05000000000000000000" pitchFamily="2" charset="2"/>
              <a:buChar char="l"/>
            </a:pPr>
            <a:r>
              <a:rPr lang="ja-JP" altLang="en-US" sz="1600" spc="100">
                <a:latin typeface="BIZ UDPゴシック" panose="020B0400000000000000" pitchFamily="50" charset="-128"/>
                <a:ea typeface="BIZ UDPゴシック" panose="020B0400000000000000" pitchFamily="50" charset="-128"/>
              </a:rPr>
              <a:t>本演習で得られた学びを、組織全体のルール整備や環境整備につなげることも検討しましょう。</a:t>
            </a:r>
          </a:p>
        </p:txBody>
      </p:sp>
      <p:sp>
        <p:nvSpPr>
          <p:cNvPr id="3" name="テキスト ボックス 2">
            <a:extLst>
              <a:ext uri="{FF2B5EF4-FFF2-40B4-BE49-F238E27FC236}">
                <a16:creationId xmlns:a16="http://schemas.microsoft.com/office/drawing/2014/main" id="{C43AD8D3-DC67-B443-9027-1C23DAA9B7FE}"/>
              </a:ext>
            </a:extLst>
          </p:cNvPr>
          <p:cNvSpPr txBox="1"/>
          <p:nvPr/>
        </p:nvSpPr>
        <p:spPr>
          <a:xfrm>
            <a:off x="661832" y="1396387"/>
            <a:ext cx="10373722" cy="638957"/>
          </a:xfrm>
          <a:prstGeom prst="rect">
            <a:avLst/>
          </a:prstGeom>
          <a:noFill/>
        </p:spPr>
        <p:txBody>
          <a:bodyPr wrap="square" rtlCol="0">
            <a:spAutoFit/>
          </a:bodyPr>
          <a:lstStyle/>
          <a:p>
            <a:pPr marL="284400" algn="dist">
              <a:lnSpc>
                <a:spcPct val="120000"/>
              </a:lnSpc>
              <a:spcAft>
                <a:spcPts val="600"/>
              </a:spcAft>
              <a:buClr>
                <a:srgbClr val="FF6A29"/>
              </a:buClr>
            </a:pPr>
            <a:r>
              <a:rPr lang="ja-JP" altLang="en-US" sz="1600" spc="100">
                <a:latin typeface="BIZ UDPゴシック" panose="020B0400000000000000" pitchFamily="50" charset="-128"/>
                <a:ea typeface="BIZ UDPゴシック" panose="020B0400000000000000" pitchFamily="50" charset="-128"/>
              </a:rPr>
              <a:t>本演習は、まず個人で取り組んでいただく「個人ワーク」を行い、その後、少人数のグループごとに</a:t>
            </a:r>
            <a:br>
              <a:rPr lang="en-US" altLang="ja-JP" sz="1600" spc="100">
                <a:latin typeface="BIZ UDPゴシック" panose="020B0400000000000000" pitchFamily="50" charset="-128"/>
                <a:ea typeface="BIZ UDPゴシック" panose="020B0400000000000000" pitchFamily="50" charset="-128"/>
              </a:rPr>
            </a:br>
            <a:r>
              <a:rPr lang="ja-JP" altLang="en-US" sz="1600" spc="100">
                <a:latin typeface="BIZ UDPゴシック" panose="020B0400000000000000" pitchFamily="50" charset="-128"/>
                <a:ea typeface="BIZ UDPゴシック" panose="020B0400000000000000" pitchFamily="50" charset="-128"/>
              </a:rPr>
              <a:t>「グループワーク」に取り組んでいただきます。最後に全体で各グループの議論の結果を共有しましょう。</a:t>
            </a:r>
          </a:p>
        </p:txBody>
      </p:sp>
      <p:sp>
        <p:nvSpPr>
          <p:cNvPr id="9" name="タイトル 13">
            <a:extLst>
              <a:ext uri="{FF2B5EF4-FFF2-40B4-BE49-F238E27FC236}">
                <a16:creationId xmlns:a16="http://schemas.microsoft.com/office/drawing/2014/main" id="{F8651510-2DC2-E47F-1F8C-0DEF7A92530A}"/>
              </a:ext>
            </a:extLst>
          </p:cNvPr>
          <p:cNvSpPr>
            <a:spLocks noGrp="1"/>
          </p:cNvSpPr>
          <p:nvPr>
            <p:ph type="title"/>
          </p:nvPr>
        </p:nvSpPr>
        <p:spPr>
          <a:xfrm>
            <a:off x="762000" y="420410"/>
            <a:ext cx="2505075" cy="383182"/>
          </a:xfrm>
        </p:spPr>
        <p:txBody>
          <a:bodyPr anchor="ctr" anchorCtr="0"/>
          <a:lstStyle/>
          <a:p>
            <a:pPr algn="dist"/>
            <a:r>
              <a:rPr lang="ja-JP" altLang="en-US">
                <a:latin typeface="BIZ UDPゴシック" panose="020B0400000000000000" pitchFamily="50" charset="-128"/>
                <a:ea typeface="BIZ UDPゴシック" panose="020B0400000000000000" pitchFamily="50" charset="-128"/>
              </a:rPr>
              <a:t>演習の進め方</a:t>
            </a:r>
          </a:p>
        </p:txBody>
      </p:sp>
      <p:sp>
        <p:nvSpPr>
          <p:cNvPr id="4" name="スライド番号プレースホルダー 3">
            <a:extLst>
              <a:ext uri="{FF2B5EF4-FFF2-40B4-BE49-F238E27FC236}">
                <a16:creationId xmlns:a16="http://schemas.microsoft.com/office/drawing/2014/main" id="{E6111805-A9C1-A0AB-043F-DFDD2E701E0C}"/>
              </a:ext>
            </a:extLst>
          </p:cNvPr>
          <p:cNvSpPr>
            <a:spLocks noGrp="1"/>
          </p:cNvSpPr>
          <p:nvPr>
            <p:ph type="sldNum" sz="quarter" idx="4"/>
          </p:nvPr>
        </p:nvSpPr>
        <p:spPr/>
        <p:txBody>
          <a:bodyPr/>
          <a:lstStyle/>
          <a:p>
            <a:fld id="{2336B528-F940-46AA-A4AB-D4751FB27E02}" type="slidenum">
              <a:rPr kumimoji="1" lang="ja-JP" altLang="en-US" smtClean="0"/>
              <a:t>21</a:t>
            </a:fld>
            <a:endParaRPr kumimoji="1" lang="ja-JP" altLang="en-US"/>
          </a:p>
        </p:txBody>
      </p:sp>
    </p:spTree>
    <p:extLst>
      <p:ext uri="{BB962C8B-B14F-4D97-AF65-F5344CB8AC3E}">
        <p14:creationId xmlns:p14="http://schemas.microsoft.com/office/powerpoint/2010/main" val="208937336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F5C00A-6356-BEDA-E24C-0981B0CE666F}"/>
            </a:ext>
          </a:extLst>
        </p:cNvPr>
        <p:cNvGrpSpPr/>
        <p:nvPr/>
      </p:nvGrpSpPr>
      <p:grpSpPr>
        <a:xfrm>
          <a:off x="0" y="0"/>
          <a:ext cx="0" cy="0"/>
          <a:chOff x="0" y="0"/>
          <a:chExt cx="0" cy="0"/>
        </a:xfrm>
      </p:grpSpPr>
      <p:sp>
        <p:nvSpPr>
          <p:cNvPr id="3" name="四角形: 角を丸くする 2">
            <a:extLst>
              <a:ext uri="{FF2B5EF4-FFF2-40B4-BE49-F238E27FC236}">
                <a16:creationId xmlns:a16="http://schemas.microsoft.com/office/drawing/2014/main" id="{86BB4A84-9710-1168-D245-C97B9CF99634}"/>
              </a:ext>
            </a:extLst>
          </p:cNvPr>
          <p:cNvSpPr/>
          <p:nvPr/>
        </p:nvSpPr>
        <p:spPr>
          <a:xfrm>
            <a:off x="531813" y="1285691"/>
            <a:ext cx="11107737" cy="5161940"/>
          </a:xfrm>
          <a:prstGeom prst="roundRect">
            <a:avLst>
              <a:gd name="adj" fmla="val 4218"/>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四角形: 角を丸くする 25">
            <a:extLst>
              <a:ext uri="{FF2B5EF4-FFF2-40B4-BE49-F238E27FC236}">
                <a16:creationId xmlns:a16="http://schemas.microsoft.com/office/drawing/2014/main" id="{FA63D70A-59FA-8326-3BC5-0131BE195850}"/>
              </a:ext>
            </a:extLst>
          </p:cNvPr>
          <p:cNvSpPr/>
          <p:nvPr/>
        </p:nvSpPr>
        <p:spPr>
          <a:xfrm>
            <a:off x="887570" y="3400425"/>
            <a:ext cx="10466229" cy="2632075"/>
          </a:xfrm>
          <a:prstGeom prst="roundRect">
            <a:avLst>
              <a:gd name="adj" fmla="val 7971"/>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テキスト ボックス 3">
            <a:extLst>
              <a:ext uri="{FF2B5EF4-FFF2-40B4-BE49-F238E27FC236}">
                <a16:creationId xmlns:a16="http://schemas.microsoft.com/office/drawing/2014/main" id="{8B46AE40-C197-2ED9-FAF4-CE688D153127}"/>
              </a:ext>
            </a:extLst>
          </p:cNvPr>
          <p:cNvSpPr txBox="1"/>
          <p:nvPr/>
        </p:nvSpPr>
        <p:spPr>
          <a:xfrm>
            <a:off x="792162" y="1416069"/>
            <a:ext cx="10729277" cy="1704441"/>
          </a:xfrm>
          <a:prstGeom prst="rect">
            <a:avLst/>
          </a:prstGeom>
          <a:noFill/>
        </p:spPr>
        <p:txBody>
          <a:bodyPr wrap="square" rtlCol="0">
            <a:spAutoFit/>
          </a:bodyPr>
          <a:lstStyle/>
          <a:p>
            <a:pPr>
              <a:lnSpc>
                <a:spcPct val="120000"/>
              </a:lnSpc>
            </a:pPr>
            <a:r>
              <a:rPr kumimoji="1" lang="ja-JP" altLang="en-US" spc="50">
                <a:latin typeface="BIZ UDPゴシック" panose="020B0400000000000000" pitchFamily="50" charset="-128"/>
                <a:ea typeface="BIZ UDPゴシック" panose="020B0400000000000000" pitchFamily="50" charset="-128"/>
              </a:rPr>
              <a:t>設問</a:t>
            </a:r>
            <a:r>
              <a:rPr kumimoji="1" lang="en-US" altLang="ja-JP" spc="50">
                <a:latin typeface="BIZ UDPゴシック" panose="020B0400000000000000" pitchFamily="50" charset="-128"/>
                <a:ea typeface="BIZ UDPゴシック" panose="020B0400000000000000" pitchFamily="50" charset="-128"/>
              </a:rPr>
              <a:t>1</a:t>
            </a:r>
            <a:br>
              <a:rPr kumimoji="1" lang="en-US" altLang="ja-JP" spc="50">
                <a:latin typeface="BIZ UDPゴシック" panose="020B0400000000000000" pitchFamily="50" charset="-128"/>
                <a:ea typeface="BIZ UDPゴシック" panose="020B0400000000000000" pitchFamily="50" charset="-128"/>
              </a:rPr>
            </a:br>
            <a:r>
              <a:rPr lang="ja-JP" altLang="en-US" spc="50">
                <a:latin typeface="BIZ UDPゴシック" panose="020B0400000000000000" pitchFamily="50" charset="-128"/>
                <a:ea typeface="BIZ UDPゴシック" panose="020B0400000000000000" pitchFamily="50" charset="-128"/>
              </a:rPr>
              <a:t>性暴力を受けたこどもに一般的に見られる兆候として、「からだの変化」「こころの変化」「行動の変化」が</a:t>
            </a:r>
            <a:br>
              <a:rPr lang="en-US" altLang="ja-JP" spc="50">
                <a:latin typeface="BIZ UDPゴシック" panose="020B0400000000000000" pitchFamily="50" charset="-128"/>
                <a:ea typeface="BIZ UDPゴシック" panose="020B0400000000000000" pitchFamily="50" charset="-128"/>
              </a:rPr>
            </a:br>
            <a:r>
              <a:rPr lang="ja-JP" altLang="en-US" spc="70">
                <a:latin typeface="BIZ UDPゴシック" panose="020B0400000000000000" pitchFamily="50" charset="-128"/>
                <a:ea typeface="BIZ UDPゴシック" panose="020B0400000000000000" pitchFamily="50" charset="-128"/>
              </a:rPr>
              <a:t>挙げられます。一方で、これらの変化は性暴力を受けた場合に「必ず起こる」兆候ではなく、発達段階や</a:t>
            </a:r>
            <a:r>
              <a:rPr lang="ja-JP" altLang="en-US" spc="100">
                <a:latin typeface="BIZ UDPゴシック" panose="020B0400000000000000" pitchFamily="50" charset="-128"/>
                <a:ea typeface="BIZ UDPゴシック" panose="020B0400000000000000" pitchFamily="50" charset="-128"/>
              </a:rPr>
              <a:t>年齢、個性や家庭環境等によっても見え方は異なります。そのため、日頃の見守りを通して、こどもの</a:t>
            </a:r>
            <a:br>
              <a:rPr lang="en-US" altLang="ja-JP" spc="100">
                <a:latin typeface="BIZ UDPゴシック" panose="020B0400000000000000" pitchFamily="50" charset="-128"/>
                <a:ea typeface="BIZ UDPゴシック" panose="020B0400000000000000" pitchFamily="50" charset="-128"/>
              </a:rPr>
            </a:br>
            <a:r>
              <a:rPr lang="ja-JP" altLang="en-US" spc="50">
                <a:latin typeface="BIZ UDPゴシック" panose="020B0400000000000000" pitchFamily="50" charset="-128"/>
                <a:ea typeface="BIZ UDPゴシック" panose="020B0400000000000000" pitchFamily="50" charset="-128"/>
              </a:rPr>
              <a:t>小さな変化や</a:t>
            </a:r>
            <a:r>
              <a:rPr lang="en-US" altLang="ja-JP" spc="50">
                <a:latin typeface="BIZ UDPゴシック" panose="020B0400000000000000" pitchFamily="50" charset="-128"/>
                <a:ea typeface="BIZ UDPゴシック" panose="020B0400000000000000" pitchFamily="50" charset="-128"/>
              </a:rPr>
              <a:t>SOS</a:t>
            </a:r>
            <a:r>
              <a:rPr lang="ja-JP" altLang="en-US" spc="50">
                <a:latin typeface="BIZ UDPゴシック" panose="020B0400000000000000" pitchFamily="50" charset="-128"/>
                <a:ea typeface="BIZ UDPゴシック" panose="020B0400000000000000" pitchFamily="50" charset="-128"/>
              </a:rPr>
              <a:t>信号を見逃さないことが重要です。</a:t>
            </a:r>
          </a:p>
        </p:txBody>
      </p:sp>
      <p:sp>
        <p:nvSpPr>
          <p:cNvPr id="13" name="テキスト ボックス 12">
            <a:extLst>
              <a:ext uri="{FF2B5EF4-FFF2-40B4-BE49-F238E27FC236}">
                <a16:creationId xmlns:a16="http://schemas.microsoft.com/office/drawing/2014/main" id="{7CC61961-4E74-2A97-C76F-7396622E258F}"/>
              </a:ext>
            </a:extLst>
          </p:cNvPr>
          <p:cNvSpPr txBox="1"/>
          <p:nvPr/>
        </p:nvSpPr>
        <p:spPr>
          <a:xfrm>
            <a:off x="1211258" y="3837988"/>
            <a:ext cx="9837741" cy="1691553"/>
          </a:xfrm>
          <a:prstGeom prst="rect">
            <a:avLst/>
          </a:prstGeom>
          <a:noFill/>
        </p:spPr>
        <p:txBody>
          <a:bodyPr wrap="square" rtlCol="0">
            <a:spAutoFit/>
          </a:bodyPr>
          <a:lstStyle/>
          <a:p>
            <a:pPr>
              <a:lnSpc>
                <a:spcPct val="120000"/>
              </a:lnSpc>
              <a:spcAft>
                <a:spcPts val="1800"/>
              </a:spcAft>
              <a:buClr>
                <a:srgbClr val="FF6A29"/>
              </a:buClr>
            </a:pPr>
            <a:r>
              <a:rPr lang="ja-JP" altLang="en-US" sz="1600">
                <a:latin typeface="BIZ UDPゴシック" panose="020B0400000000000000" pitchFamily="50" charset="-128"/>
                <a:ea typeface="BIZ UDPゴシック" panose="020B0400000000000000" pitchFamily="50" charset="-128"/>
              </a:rPr>
              <a:t>１－１　性暴力を受けた可能性のあるこどもの変化として、具体的にどのようなものが考えられるでしょうか。</a:t>
            </a:r>
          </a:p>
          <a:p>
            <a:pPr>
              <a:lnSpc>
                <a:spcPct val="120000"/>
              </a:lnSpc>
              <a:spcAft>
                <a:spcPts val="1800"/>
              </a:spcAft>
              <a:buClr>
                <a:srgbClr val="FF6A29"/>
              </a:buClr>
            </a:pPr>
            <a:r>
              <a:rPr lang="ja-JP" altLang="en-US" sz="1600">
                <a:latin typeface="BIZ UDPゴシック" panose="020B0400000000000000" pitchFamily="50" charset="-128"/>
                <a:ea typeface="BIZ UDPゴシック" panose="020B0400000000000000" pitchFamily="50" charset="-128"/>
              </a:rPr>
              <a:t>１－２　変化を発見するためにはどのような日常的な観察を行うべきでしょうか。</a:t>
            </a:r>
          </a:p>
          <a:p>
            <a:pPr marL="627063" indent="-268288">
              <a:lnSpc>
                <a:spcPct val="120000"/>
              </a:lnSpc>
              <a:spcAft>
                <a:spcPts val="1800"/>
              </a:spcAft>
              <a:buClr>
                <a:srgbClr val="FF6A29"/>
              </a:buClr>
            </a:pPr>
            <a:r>
              <a:rPr lang="en-US" altLang="ja-JP" sz="1600">
                <a:latin typeface="BIZ UDPゴシック" panose="020B0400000000000000" pitchFamily="50" charset="-128"/>
                <a:ea typeface="BIZ UDPゴシック" panose="020B0400000000000000" pitchFamily="50" charset="-128"/>
              </a:rPr>
              <a:t>※	</a:t>
            </a:r>
            <a:r>
              <a:rPr lang="ja-JP" altLang="en-US" sz="1600">
                <a:latin typeface="BIZ UDPゴシック" panose="020B0400000000000000" pitchFamily="50" charset="-128"/>
                <a:ea typeface="BIZ UDPゴシック" panose="020B0400000000000000" pitchFamily="50" charset="-128"/>
              </a:rPr>
              <a:t>未就学児や障害のあるこどもなど、皆さんが普段の業務で接するこどもの特徴も考慮して検討して</a:t>
            </a:r>
            <a:br>
              <a:rPr lang="en-US" altLang="ja-JP" sz="1600">
                <a:latin typeface="BIZ UDPゴシック" panose="020B0400000000000000" pitchFamily="50" charset="-128"/>
                <a:ea typeface="BIZ UDPゴシック" panose="020B0400000000000000" pitchFamily="50" charset="-128"/>
              </a:rPr>
            </a:br>
            <a:r>
              <a:rPr lang="ja-JP" altLang="en-US" sz="1600">
                <a:latin typeface="BIZ UDPゴシック" panose="020B0400000000000000" pitchFamily="50" charset="-128"/>
                <a:ea typeface="BIZ UDPゴシック" panose="020B0400000000000000" pitchFamily="50" charset="-128"/>
              </a:rPr>
              <a:t>みましょう。</a:t>
            </a:r>
          </a:p>
        </p:txBody>
      </p:sp>
      <p:sp>
        <p:nvSpPr>
          <p:cNvPr id="6" name="四角形: 角を丸くする 5">
            <a:extLst>
              <a:ext uri="{FF2B5EF4-FFF2-40B4-BE49-F238E27FC236}">
                <a16:creationId xmlns:a16="http://schemas.microsoft.com/office/drawing/2014/main" id="{8F2A5E6D-5E99-6FFB-C698-67F204D49428}"/>
              </a:ext>
            </a:extLst>
          </p:cNvPr>
          <p:cNvSpPr/>
          <p:nvPr/>
        </p:nvSpPr>
        <p:spPr>
          <a:xfrm>
            <a:off x="612000" y="396000"/>
            <a:ext cx="2880000" cy="443552"/>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タイトル 1">
            <a:extLst>
              <a:ext uri="{FF2B5EF4-FFF2-40B4-BE49-F238E27FC236}">
                <a16:creationId xmlns:a16="http://schemas.microsoft.com/office/drawing/2014/main" id="{4668F757-C209-A977-748F-4E3DC7E2144B}"/>
              </a:ext>
            </a:extLst>
          </p:cNvPr>
          <p:cNvSpPr>
            <a:spLocks noGrp="1"/>
          </p:cNvSpPr>
          <p:nvPr>
            <p:ph type="title"/>
          </p:nvPr>
        </p:nvSpPr>
        <p:spPr>
          <a:xfrm>
            <a:off x="1109709" y="432000"/>
            <a:ext cx="1784411" cy="383182"/>
          </a:xfrm>
        </p:spPr>
        <p:txBody>
          <a:bodyPr vert="horz" wrap="square" lIns="91440" tIns="45720" rIns="91440" bIns="45720" rtlCol="0" anchor="b">
            <a:spAutoFit/>
          </a:bodyPr>
          <a:lstStyle/>
          <a:p>
            <a:pPr algn="dist"/>
            <a:r>
              <a:rPr lang="ja-JP" altLang="en-US">
                <a:latin typeface="BIZ UDPゴシック" panose="020B0400000000000000" pitchFamily="50" charset="-128"/>
                <a:ea typeface="BIZ UDPゴシック" panose="020B0400000000000000" pitchFamily="50" charset="-128"/>
              </a:rPr>
              <a:t>設問</a:t>
            </a:r>
            <a:r>
              <a:rPr lang="en-US" altLang="ja-JP">
                <a:latin typeface="BIZ UDPゴシック" panose="020B0400000000000000" pitchFamily="50" charset="-128"/>
                <a:ea typeface="BIZ UDPゴシック" panose="020B0400000000000000" pitchFamily="50" charset="-128"/>
              </a:rPr>
              <a:t>1</a:t>
            </a:r>
            <a:endParaRPr lang="ja-JP" altLang="en-US">
              <a:latin typeface="BIZ UDPゴシック" panose="020B0400000000000000" pitchFamily="50" charset="-128"/>
              <a:ea typeface="BIZ UDPゴシック" panose="020B0400000000000000" pitchFamily="50" charset="-128"/>
            </a:endParaRPr>
          </a:p>
        </p:txBody>
      </p:sp>
      <p:sp>
        <p:nvSpPr>
          <p:cNvPr id="2" name="スライド番号プレースホルダー 1">
            <a:extLst>
              <a:ext uri="{FF2B5EF4-FFF2-40B4-BE49-F238E27FC236}">
                <a16:creationId xmlns:a16="http://schemas.microsoft.com/office/drawing/2014/main" id="{7D9BF46F-7554-65FE-0063-AF05667F0E67}"/>
              </a:ext>
            </a:extLst>
          </p:cNvPr>
          <p:cNvSpPr>
            <a:spLocks noGrp="1"/>
          </p:cNvSpPr>
          <p:nvPr>
            <p:ph type="sldNum" sz="quarter" idx="4"/>
          </p:nvPr>
        </p:nvSpPr>
        <p:spPr/>
        <p:txBody>
          <a:bodyPr/>
          <a:lstStyle/>
          <a:p>
            <a:fld id="{2336B528-F940-46AA-A4AB-D4751FB27E02}" type="slidenum">
              <a:rPr kumimoji="1" lang="ja-JP" altLang="en-US" smtClean="0"/>
              <a:t>22</a:t>
            </a:fld>
            <a:endParaRPr kumimoji="1" lang="ja-JP" altLang="en-US"/>
          </a:p>
        </p:txBody>
      </p:sp>
    </p:spTree>
    <p:extLst>
      <p:ext uri="{BB962C8B-B14F-4D97-AF65-F5344CB8AC3E}">
        <p14:creationId xmlns:p14="http://schemas.microsoft.com/office/powerpoint/2010/main" val="4098609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9815B6-9F53-BDD6-3A37-5DF73533DA1A}"/>
            </a:ext>
          </a:extLst>
        </p:cNvPr>
        <p:cNvGrpSpPr/>
        <p:nvPr/>
      </p:nvGrpSpPr>
      <p:grpSpPr>
        <a:xfrm>
          <a:off x="0" y="0"/>
          <a:ext cx="0" cy="0"/>
          <a:chOff x="0" y="0"/>
          <a:chExt cx="0" cy="0"/>
        </a:xfrm>
      </p:grpSpPr>
      <p:sp>
        <p:nvSpPr>
          <p:cNvPr id="28" name="四角形: 角を丸くする 27">
            <a:extLst>
              <a:ext uri="{FF2B5EF4-FFF2-40B4-BE49-F238E27FC236}">
                <a16:creationId xmlns:a16="http://schemas.microsoft.com/office/drawing/2014/main" id="{3685D371-D008-6724-B90C-FEBA27954513}"/>
              </a:ext>
            </a:extLst>
          </p:cNvPr>
          <p:cNvSpPr/>
          <p:nvPr/>
        </p:nvSpPr>
        <p:spPr>
          <a:xfrm>
            <a:off x="615146" y="2525984"/>
            <a:ext cx="11107737" cy="3902861"/>
          </a:xfrm>
          <a:prstGeom prst="roundRect">
            <a:avLst>
              <a:gd name="adj" fmla="val 5326"/>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四角形: 角を丸くする 22">
            <a:extLst>
              <a:ext uri="{FF2B5EF4-FFF2-40B4-BE49-F238E27FC236}">
                <a16:creationId xmlns:a16="http://schemas.microsoft.com/office/drawing/2014/main" id="{2F644D9F-7A90-6554-B940-4807F3D54A30}"/>
              </a:ext>
            </a:extLst>
          </p:cNvPr>
          <p:cNvSpPr/>
          <p:nvPr/>
        </p:nvSpPr>
        <p:spPr>
          <a:xfrm>
            <a:off x="560996" y="1311960"/>
            <a:ext cx="11107737" cy="900000"/>
          </a:xfrm>
          <a:prstGeom prst="roundRect">
            <a:avLst>
              <a:gd name="adj" fmla="val 6290"/>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テキスト ボックス 19">
            <a:extLst>
              <a:ext uri="{FF2B5EF4-FFF2-40B4-BE49-F238E27FC236}">
                <a16:creationId xmlns:a16="http://schemas.microsoft.com/office/drawing/2014/main" id="{F0C9E265-C0B1-EFAB-188D-1D39DC0C0DD5}"/>
              </a:ext>
            </a:extLst>
          </p:cNvPr>
          <p:cNvSpPr txBox="1"/>
          <p:nvPr/>
        </p:nvSpPr>
        <p:spPr>
          <a:xfrm>
            <a:off x="1355725" y="3451476"/>
            <a:ext cx="3240000" cy="369332"/>
          </a:xfrm>
          <a:prstGeom prst="rect">
            <a:avLst/>
          </a:prstGeom>
          <a:noFill/>
        </p:spPr>
        <p:txBody>
          <a:bodyPr wrap="square" rtlCol="0">
            <a:spAutoFit/>
          </a:bodyPr>
          <a:lstStyle/>
          <a:p>
            <a:r>
              <a:rPr lang="ja-JP" altLang="en-US" b="1" spc="80">
                <a:solidFill>
                  <a:srgbClr val="FF6A29"/>
                </a:solidFill>
                <a:latin typeface="BIZ UDPゴシック" panose="020B0400000000000000" pitchFamily="50" charset="-128"/>
                <a:ea typeface="BIZ UDPゴシック" panose="020B0400000000000000" pitchFamily="50" charset="-128"/>
              </a:rPr>
              <a:t>からだの変化</a:t>
            </a:r>
            <a:endParaRPr kumimoji="1" lang="ja-JP" altLang="en-US" b="1" spc="80">
              <a:solidFill>
                <a:srgbClr val="FF6A29"/>
              </a:solidFill>
              <a:latin typeface="BIZ UDPゴシック" panose="020B0400000000000000" pitchFamily="50" charset="-128"/>
              <a:ea typeface="BIZ UDPゴシック" panose="020B0400000000000000" pitchFamily="50" charset="-128"/>
            </a:endParaRPr>
          </a:p>
        </p:txBody>
      </p:sp>
      <p:sp>
        <p:nvSpPr>
          <p:cNvPr id="22" name="楕円 21">
            <a:extLst>
              <a:ext uri="{FF2B5EF4-FFF2-40B4-BE49-F238E27FC236}">
                <a16:creationId xmlns:a16="http://schemas.microsoft.com/office/drawing/2014/main" id="{5DCC4E5A-388A-6A38-627B-7FA5CF9C6E9F}"/>
              </a:ext>
            </a:extLst>
          </p:cNvPr>
          <p:cNvSpPr/>
          <p:nvPr/>
        </p:nvSpPr>
        <p:spPr>
          <a:xfrm>
            <a:off x="906621" y="3322389"/>
            <a:ext cx="543873" cy="553166"/>
          </a:xfrm>
          <a:prstGeom prst="ellipse">
            <a:avLst/>
          </a:prstGeom>
          <a:solidFill>
            <a:srgbClr val="FF6A29"/>
          </a:solidFill>
          <a:ln>
            <a:noFill/>
          </a:ln>
        </p:spPr>
        <p:style>
          <a:lnRef idx="2">
            <a:schemeClr val="accent1">
              <a:shade val="15000"/>
            </a:schemeClr>
          </a:lnRef>
          <a:fillRef idx="1">
            <a:schemeClr val="accent1"/>
          </a:fillRef>
          <a:effectRef idx="0">
            <a:schemeClr val="accent1"/>
          </a:effectRef>
          <a:fontRef idx="minor">
            <a:schemeClr val="lt1"/>
          </a:fontRef>
        </p:style>
        <p:txBody>
          <a:bodyPr bIns="0" rtlCol="0" anchor="b" anchorCtr="0"/>
          <a:lstStyle/>
          <a:p>
            <a:pPr algn="ctr"/>
            <a:r>
              <a:rPr kumimoji="1" lang="en-US" altLang="ja-JP" sz="2100" b="1">
                <a:latin typeface="BIZ UDPゴシック" panose="020B0400000000000000" pitchFamily="50" charset="-128"/>
                <a:ea typeface="BIZ UDPゴシック" panose="020B0400000000000000" pitchFamily="50" charset="-128"/>
              </a:rPr>
              <a:t>1</a:t>
            </a:r>
            <a:endParaRPr kumimoji="1" lang="ja-JP" altLang="en-US" sz="2100" b="1">
              <a:latin typeface="BIZ UDPゴシック" panose="020B0400000000000000" pitchFamily="50" charset="-128"/>
              <a:ea typeface="BIZ UDPゴシック" panose="020B0400000000000000" pitchFamily="50" charset="-128"/>
            </a:endParaRPr>
          </a:p>
        </p:txBody>
      </p:sp>
      <p:sp>
        <p:nvSpPr>
          <p:cNvPr id="4" name="テキスト ボックス 3">
            <a:extLst>
              <a:ext uri="{FF2B5EF4-FFF2-40B4-BE49-F238E27FC236}">
                <a16:creationId xmlns:a16="http://schemas.microsoft.com/office/drawing/2014/main" id="{0650513C-357E-0BB8-2DA2-C61958A36E03}"/>
              </a:ext>
            </a:extLst>
          </p:cNvPr>
          <p:cNvSpPr txBox="1"/>
          <p:nvPr/>
        </p:nvSpPr>
        <p:spPr>
          <a:xfrm>
            <a:off x="782002" y="1388072"/>
            <a:ext cx="10891837" cy="707245"/>
          </a:xfrm>
          <a:prstGeom prst="rect">
            <a:avLst/>
          </a:prstGeom>
          <a:noFill/>
        </p:spPr>
        <p:txBody>
          <a:bodyPr wrap="square" rtlCol="0">
            <a:spAutoFit/>
          </a:bodyPr>
          <a:lstStyle/>
          <a:p>
            <a:pPr defTabSz="714375">
              <a:lnSpc>
                <a:spcPct val="120000"/>
              </a:lnSpc>
            </a:pPr>
            <a:r>
              <a:rPr kumimoji="1" lang="ja-JP" altLang="en-US" spc="50">
                <a:latin typeface="BIZ UDPゴシック" panose="020B0400000000000000" pitchFamily="50" charset="-128"/>
                <a:ea typeface="BIZ UDPゴシック" panose="020B0400000000000000" pitchFamily="50" charset="-128"/>
              </a:rPr>
              <a:t>設問</a:t>
            </a:r>
            <a:r>
              <a:rPr kumimoji="1" lang="en-US" altLang="ja-JP" spc="50">
                <a:latin typeface="BIZ UDPゴシック" panose="020B0400000000000000" pitchFamily="50" charset="-128"/>
                <a:ea typeface="BIZ UDPゴシック" panose="020B0400000000000000" pitchFamily="50" charset="-128"/>
              </a:rPr>
              <a:t>1</a:t>
            </a:r>
            <a:r>
              <a:rPr lang="ja-JP" altLang="en-US" spc="50">
                <a:latin typeface="BIZ UDPゴシック" panose="020B0400000000000000" pitchFamily="50" charset="-128"/>
                <a:ea typeface="BIZ UDPゴシック" panose="020B0400000000000000" pitchFamily="50" charset="-128"/>
              </a:rPr>
              <a:t>－１</a:t>
            </a:r>
            <a:endParaRPr lang="en-US" altLang="ja-JP" spc="50">
              <a:latin typeface="BIZ UDPゴシック" panose="020B0400000000000000" pitchFamily="50" charset="-128"/>
              <a:ea typeface="BIZ UDPゴシック" panose="020B0400000000000000" pitchFamily="50" charset="-128"/>
            </a:endParaRPr>
          </a:p>
          <a:p>
            <a:pPr defTabSz="714375">
              <a:lnSpc>
                <a:spcPct val="120000"/>
              </a:lnSpc>
            </a:pPr>
            <a:r>
              <a:rPr lang="ja-JP" altLang="en-US" spc="100">
                <a:latin typeface="BIZ UDPゴシック" panose="020B0400000000000000" pitchFamily="50" charset="-128"/>
                <a:ea typeface="BIZ UDPゴシック" panose="020B0400000000000000" pitchFamily="50" charset="-128"/>
              </a:rPr>
              <a:t>性暴力を受けた可能性のあるこどもの変化として、具体的にどのようなものが考えられるでしょうか。</a:t>
            </a:r>
            <a:endParaRPr lang="ja-JP" altLang="en-US" spc="50">
              <a:latin typeface="BIZ UDPゴシック" panose="020B0400000000000000" pitchFamily="50" charset="-128"/>
              <a:ea typeface="BIZ UDPゴシック" panose="020B0400000000000000" pitchFamily="50" charset="-128"/>
            </a:endParaRPr>
          </a:p>
        </p:txBody>
      </p:sp>
      <p:sp>
        <p:nvSpPr>
          <p:cNvPr id="25" name="楕円 24">
            <a:extLst>
              <a:ext uri="{FF2B5EF4-FFF2-40B4-BE49-F238E27FC236}">
                <a16:creationId xmlns:a16="http://schemas.microsoft.com/office/drawing/2014/main" id="{62236EAF-4ABA-71EB-E7EE-0FF9A1C5CB3E}"/>
              </a:ext>
            </a:extLst>
          </p:cNvPr>
          <p:cNvSpPr/>
          <p:nvPr/>
        </p:nvSpPr>
        <p:spPr>
          <a:xfrm>
            <a:off x="4345073" y="3322389"/>
            <a:ext cx="573481" cy="506703"/>
          </a:xfrm>
          <a:prstGeom prst="ellipse">
            <a:avLst/>
          </a:prstGeom>
          <a:solidFill>
            <a:srgbClr val="FF6A29"/>
          </a:solidFill>
          <a:ln>
            <a:noFill/>
          </a:ln>
        </p:spPr>
        <p:style>
          <a:lnRef idx="2">
            <a:schemeClr val="accent1">
              <a:shade val="15000"/>
            </a:schemeClr>
          </a:lnRef>
          <a:fillRef idx="1">
            <a:schemeClr val="accent1"/>
          </a:fillRef>
          <a:effectRef idx="0">
            <a:schemeClr val="accent1"/>
          </a:effectRef>
          <a:fontRef idx="minor">
            <a:schemeClr val="lt1"/>
          </a:fontRef>
        </p:style>
        <p:txBody>
          <a:bodyPr bIns="0" rtlCol="0" anchor="b" anchorCtr="0"/>
          <a:lstStyle/>
          <a:p>
            <a:pPr algn="ctr"/>
            <a:r>
              <a:rPr kumimoji="1" lang="en-US" altLang="ja-JP" sz="2100" b="1">
                <a:latin typeface="BIZ UDPゴシック" panose="020B0400000000000000" pitchFamily="50" charset="-128"/>
                <a:ea typeface="BIZ UDPゴシック" panose="020B0400000000000000" pitchFamily="50" charset="-128"/>
              </a:rPr>
              <a:t>2</a:t>
            </a:r>
            <a:endParaRPr kumimoji="1" lang="ja-JP" altLang="en-US" sz="2100" b="1">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5E65E2B9-F9A2-E269-0F23-267B986E8631}"/>
              </a:ext>
            </a:extLst>
          </p:cNvPr>
          <p:cNvSpPr txBox="1"/>
          <p:nvPr/>
        </p:nvSpPr>
        <p:spPr>
          <a:xfrm>
            <a:off x="4843134" y="3451476"/>
            <a:ext cx="3240000" cy="369332"/>
          </a:xfrm>
          <a:prstGeom prst="rect">
            <a:avLst/>
          </a:prstGeom>
          <a:noFill/>
        </p:spPr>
        <p:txBody>
          <a:bodyPr wrap="square" rtlCol="0">
            <a:spAutoFit/>
          </a:bodyPr>
          <a:lstStyle/>
          <a:p>
            <a:r>
              <a:rPr lang="ja-JP" altLang="en-US" b="1" spc="80">
                <a:solidFill>
                  <a:srgbClr val="FF6A29"/>
                </a:solidFill>
                <a:latin typeface="BIZ UDPゴシック" panose="020B0400000000000000" pitchFamily="50" charset="-128"/>
                <a:ea typeface="BIZ UDPゴシック" panose="020B0400000000000000" pitchFamily="50" charset="-128"/>
              </a:rPr>
              <a:t>こころの変化</a:t>
            </a:r>
            <a:endParaRPr kumimoji="1" lang="ja-JP" altLang="en-US" b="1" spc="80">
              <a:solidFill>
                <a:srgbClr val="FF6A29"/>
              </a:solidFill>
              <a:latin typeface="BIZ UDPゴシック" panose="020B0400000000000000" pitchFamily="50" charset="-128"/>
              <a:ea typeface="BIZ UDPゴシック" panose="020B0400000000000000" pitchFamily="50" charset="-128"/>
            </a:endParaRPr>
          </a:p>
        </p:txBody>
      </p:sp>
      <p:sp>
        <p:nvSpPr>
          <p:cNvPr id="3" name="楕円 2">
            <a:extLst>
              <a:ext uri="{FF2B5EF4-FFF2-40B4-BE49-F238E27FC236}">
                <a16:creationId xmlns:a16="http://schemas.microsoft.com/office/drawing/2014/main" id="{E4AEC4B3-2007-4E19-356F-770A8FFCBBC7}"/>
              </a:ext>
            </a:extLst>
          </p:cNvPr>
          <p:cNvSpPr/>
          <p:nvPr/>
        </p:nvSpPr>
        <p:spPr>
          <a:xfrm>
            <a:off x="7743220" y="3322389"/>
            <a:ext cx="543873" cy="497411"/>
          </a:xfrm>
          <a:prstGeom prst="ellipse">
            <a:avLst/>
          </a:prstGeom>
          <a:solidFill>
            <a:srgbClr val="FF6A2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bIns="0" rtlCol="0" anchor="b" anchorCtr="0"/>
          <a:lstStyle/>
          <a:p>
            <a:pPr algn="ctr"/>
            <a:r>
              <a:rPr lang="en-US" altLang="ja-JP" sz="2100" b="1">
                <a:latin typeface="BIZ UDPゴシック" panose="020B0400000000000000" pitchFamily="50" charset="-128"/>
                <a:ea typeface="BIZ UDPゴシック" panose="020B0400000000000000" pitchFamily="50" charset="-128"/>
              </a:rPr>
              <a:t>3</a:t>
            </a:r>
            <a:endParaRPr kumimoji="1" lang="ja-JP" altLang="en-US" sz="2100" b="1">
              <a:latin typeface="BIZ UDPゴシック" panose="020B0400000000000000" pitchFamily="50" charset="-128"/>
              <a:ea typeface="BIZ UDPゴシック" panose="020B0400000000000000" pitchFamily="50" charset="-128"/>
            </a:endParaRPr>
          </a:p>
        </p:txBody>
      </p:sp>
      <p:sp>
        <p:nvSpPr>
          <p:cNvPr id="9" name="テキスト ボックス 8">
            <a:extLst>
              <a:ext uri="{FF2B5EF4-FFF2-40B4-BE49-F238E27FC236}">
                <a16:creationId xmlns:a16="http://schemas.microsoft.com/office/drawing/2014/main" id="{2E453C7C-2383-F4DA-3239-E51666665BC6}"/>
              </a:ext>
            </a:extLst>
          </p:cNvPr>
          <p:cNvSpPr txBox="1"/>
          <p:nvPr/>
        </p:nvSpPr>
        <p:spPr>
          <a:xfrm>
            <a:off x="8294215" y="3442511"/>
            <a:ext cx="3240000" cy="369332"/>
          </a:xfrm>
          <a:prstGeom prst="rect">
            <a:avLst/>
          </a:prstGeom>
          <a:noFill/>
        </p:spPr>
        <p:txBody>
          <a:bodyPr wrap="square" rtlCol="0">
            <a:spAutoFit/>
          </a:bodyPr>
          <a:lstStyle/>
          <a:p>
            <a:r>
              <a:rPr lang="ja-JP" altLang="en-US" b="1" spc="80">
                <a:solidFill>
                  <a:srgbClr val="FF6A29"/>
                </a:solidFill>
                <a:latin typeface="BIZ UDPゴシック" panose="020B0400000000000000" pitchFamily="50" charset="-128"/>
                <a:ea typeface="BIZ UDPゴシック" panose="020B0400000000000000" pitchFamily="50" charset="-128"/>
              </a:rPr>
              <a:t>行動の変化</a:t>
            </a:r>
            <a:endParaRPr kumimoji="1" lang="ja-JP" altLang="en-US" b="1" spc="80">
              <a:solidFill>
                <a:srgbClr val="FF6A29"/>
              </a:solidFill>
              <a:latin typeface="BIZ UDPゴシック" panose="020B0400000000000000" pitchFamily="50" charset="-128"/>
              <a:ea typeface="BIZ UDPゴシック" panose="020B0400000000000000" pitchFamily="50" charset="-128"/>
            </a:endParaRPr>
          </a:p>
        </p:txBody>
      </p:sp>
      <p:sp>
        <p:nvSpPr>
          <p:cNvPr id="6" name="テキスト ボックス 5">
            <a:extLst>
              <a:ext uri="{FF2B5EF4-FFF2-40B4-BE49-F238E27FC236}">
                <a16:creationId xmlns:a16="http://schemas.microsoft.com/office/drawing/2014/main" id="{1E478179-D33F-6E41-26B5-2A3A4636E2CF}"/>
              </a:ext>
            </a:extLst>
          </p:cNvPr>
          <p:cNvSpPr txBox="1"/>
          <p:nvPr/>
        </p:nvSpPr>
        <p:spPr>
          <a:xfrm>
            <a:off x="788925" y="3868374"/>
            <a:ext cx="3564000" cy="1877437"/>
          </a:xfrm>
          <a:prstGeom prst="rect">
            <a:avLst/>
          </a:prstGeom>
          <a:noFill/>
        </p:spPr>
        <p:txBody>
          <a:bodyPr wrap="square" rtlCol="0">
            <a:spAutoFit/>
          </a:bodyPr>
          <a:lstStyle/>
          <a:p>
            <a:pPr marL="570150" indent="-285750">
              <a:lnSpc>
                <a:spcPct val="120000"/>
              </a:lnSpc>
              <a:spcAft>
                <a:spcPts val="600"/>
              </a:spcAft>
              <a:buClr>
                <a:srgbClr val="FF6A29"/>
              </a:buClr>
              <a:buFont typeface="Wingdings" panose="05000000000000000000" pitchFamily="2" charset="2"/>
              <a:buChar char="Ø"/>
            </a:pPr>
            <a:r>
              <a:rPr lang="ja-JP" altLang="en-US" sz="1600" spc="100">
                <a:latin typeface="BIZ UDPゴシック" panose="020B0400000000000000" pitchFamily="50" charset="-128"/>
                <a:ea typeface="BIZ UDPゴシック" panose="020B0400000000000000" pitchFamily="50" charset="-128"/>
              </a:rPr>
              <a:t>体調不良</a:t>
            </a:r>
            <a:endParaRPr lang="en-US" altLang="ja-JP" sz="1600" spc="100">
              <a:latin typeface="BIZ UDPゴシック" panose="020B0400000000000000" pitchFamily="50" charset="-128"/>
              <a:ea typeface="BIZ UDPゴシック" panose="020B0400000000000000" pitchFamily="50" charset="-128"/>
            </a:endParaRPr>
          </a:p>
          <a:p>
            <a:pPr marL="570150" indent="-285750">
              <a:lnSpc>
                <a:spcPct val="120000"/>
              </a:lnSpc>
              <a:spcAft>
                <a:spcPts val="600"/>
              </a:spcAft>
              <a:buClr>
                <a:srgbClr val="FF6A29"/>
              </a:buClr>
              <a:buFont typeface="Wingdings" panose="05000000000000000000" pitchFamily="2" charset="2"/>
              <a:buChar char="Ø"/>
            </a:pPr>
            <a:r>
              <a:rPr lang="ja-JP" altLang="en-US" sz="1600" spc="100">
                <a:latin typeface="BIZ UDPゴシック" panose="020B0400000000000000" pitchFamily="50" charset="-128"/>
                <a:ea typeface="BIZ UDPゴシック" panose="020B0400000000000000" pitchFamily="50" charset="-128"/>
              </a:rPr>
              <a:t>過呼吸、動悸、過度な発汗</a:t>
            </a:r>
          </a:p>
          <a:p>
            <a:pPr marL="570150" indent="-285750">
              <a:lnSpc>
                <a:spcPct val="120000"/>
              </a:lnSpc>
              <a:spcAft>
                <a:spcPts val="600"/>
              </a:spcAft>
              <a:buClr>
                <a:srgbClr val="FF6A29"/>
              </a:buClr>
              <a:buFont typeface="Wingdings" panose="05000000000000000000" pitchFamily="2" charset="2"/>
              <a:buChar char="Ø"/>
            </a:pPr>
            <a:r>
              <a:rPr lang="ja-JP" altLang="en-US" sz="1600" spc="100">
                <a:latin typeface="BIZ UDPゴシック" panose="020B0400000000000000" pitchFamily="50" charset="-128"/>
                <a:ea typeface="BIZ UDPゴシック" panose="020B0400000000000000" pitchFamily="50" charset="-128"/>
              </a:rPr>
              <a:t>睡眠のトラブル</a:t>
            </a:r>
          </a:p>
          <a:p>
            <a:pPr marL="570150" indent="-285750">
              <a:lnSpc>
                <a:spcPct val="120000"/>
              </a:lnSpc>
              <a:spcAft>
                <a:spcPts val="600"/>
              </a:spcAft>
              <a:buClr>
                <a:srgbClr val="FF6A29"/>
              </a:buClr>
              <a:buFont typeface="Wingdings" panose="05000000000000000000" pitchFamily="2" charset="2"/>
              <a:buChar char="Ø"/>
            </a:pPr>
            <a:r>
              <a:rPr lang="ja-JP" altLang="en-US" sz="1600" spc="100">
                <a:latin typeface="BIZ UDPゴシック" panose="020B0400000000000000" pitchFamily="50" charset="-128"/>
                <a:ea typeface="BIZ UDPゴシック" panose="020B0400000000000000" pitchFamily="50" charset="-128"/>
              </a:rPr>
              <a:t>食のトラブル</a:t>
            </a:r>
          </a:p>
          <a:p>
            <a:pPr marL="570150" indent="-285750">
              <a:lnSpc>
                <a:spcPct val="120000"/>
              </a:lnSpc>
              <a:spcAft>
                <a:spcPts val="600"/>
              </a:spcAft>
              <a:buClr>
                <a:srgbClr val="FF6A29"/>
              </a:buClr>
              <a:buFont typeface="Wingdings" panose="05000000000000000000" pitchFamily="2" charset="2"/>
              <a:buChar char="Ø"/>
            </a:pPr>
            <a:r>
              <a:rPr lang="ja-JP" altLang="en-US" sz="1600" spc="100">
                <a:latin typeface="BIZ UDPゴシック" panose="020B0400000000000000" pitchFamily="50" charset="-128"/>
                <a:ea typeface="BIZ UDPゴシック" panose="020B0400000000000000" pitchFamily="50" charset="-128"/>
              </a:rPr>
              <a:t>排泄トラブル</a:t>
            </a:r>
          </a:p>
        </p:txBody>
      </p:sp>
      <p:sp>
        <p:nvSpPr>
          <p:cNvPr id="13" name="テキスト ボックス 12">
            <a:extLst>
              <a:ext uri="{FF2B5EF4-FFF2-40B4-BE49-F238E27FC236}">
                <a16:creationId xmlns:a16="http://schemas.microsoft.com/office/drawing/2014/main" id="{E0E5A768-E71D-A89B-910D-F7F2BDF95C9A}"/>
              </a:ext>
            </a:extLst>
          </p:cNvPr>
          <p:cNvSpPr txBox="1"/>
          <p:nvPr/>
        </p:nvSpPr>
        <p:spPr>
          <a:xfrm>
            <a:off x="4266375" y="3868374"/>
            <a:ext cx="3564000" cy="1833131"/>
          </a:xfrm>
          <a:prstGeom prst="rect">
            <a:avLst/>
          </a:prstGeom>
          <a:noFill/>
        </p:spPr>
        <p:txBody>
          <a:bodyPr wrap="square" rtlCol="0">
            <a:spAutoFit/>
          </a:bodyPr>
          <a:lstStyle/>
          <a:p>
            <a:pPr marL="570150" indent="-285750">
              <a:lnSpc>
                <a:spcPct val="120000"/>
              </a:lnSpc>
              <a:spcAft>
                <a:spcPts val="600"/>
              </a:spcAft>
              <a:buClr>
                <a:srgbClr val="FF6A29"/>
              </a:buClr>
              <a:buFont typeface="Wingdings" panose="05000000000000000000" pitchFamily="2" charset="2"/>
              <a:buChar char="Ø"/>
            </a:pPr>
            <a:r>
              <a:rPr lang="ja-JP" altLang="en-US" sz="1600" spc="100">
                <a:latin typeface="BIZ UDPゴシック" panose="020B0400000000000000" pitchFamily="50" charset="-128"/>
                <a:ea typeface="BIZ UDPゴシック" panose="020B0400000000000000" pitchFamily="50" charset="-128"/>
              </a:rPr>
              <a:t>元気がない、過度に元気</a:t>
            </a:r>
          </a:p>
          <a:p>
            <a:pPr marL="570150" indent="-285750">
              <a:lnSpc>
                <a:spcPct val="120000"/>
              </a:lnSpc>
              <a:spcAft>
                <a:spcPts val="600"/>
              </a:spcAft>
              <a:buClr>
                <a:srgbClr val="FF6A29"/>
              </a:buClr>
              <a:buFont typeface="Wingdings" panose="05000000000000000000" pitchFamily="2" charset="2"/>
              <a:buChar char="Ø"/>
            </a:pPr>
            <a:r>
              <a:rPr lang="ja-JP" altLang="en-US" sz="1600" spc="100">
                <a:latin typeface="BIZ UDPゴシック" panose="020B0400000000000000" pitchFamily="50" charset="-128"/>
                <a:ea typeface="BIZ UDPゴシック" panose="020B0400000000000000" pitchFamily="50" charset="-128"/>
              </a:rPr>
              <a:t>情緒不安定</a:t>
            </a:r>
          </a:p>
          <a:p>
            <a:pPr marL="570150" indent="-285750">
              <a:lnSpc>
                <a:spcPct val="120000"/>
              </a:lnSpc>
              <a:spcAft>
                <a:spcPts val="600"/>
              </a:spcAft>
              <a:buClr>
                <a:srgbClr val="FF6A29"/>
              </a:buClr>
              <a:buFont typeface="Wingdings" panose="05000000000000000000" pitchFamily="2" charset="2"/>
              <a:buChar char="Ø"/>
            </a:pPr>
            <a:r>
              <a:rPr lang="ja-JP" altLang="en-US" sz="1600" spc="100">
                <a:latin typeface="BIZ UDPゴシック" panose="020B0400000000000000" pitchFamily="50" charset="-128"/>
                <a:ea typeface="BIZ UDPゴシック" panose="020B0400000000000000" pitchFamily="50" charset="-128"/>
              </a:rPr>
              <a:t>集中力の低下</a:t>
            </a:r>
          </a:p>
          <a:p>
            <a:pPr marL="570150" indent="-285750">
              <a:lnSpc>
                <a:spcPct val="120000"/>
              </a:lnSpc>
              <a:spcAft>
                <a:spcPts val="600"/>
              </a:spcAft>
              <a:buClr>
                <a:srgbClr val="FF6A29"/>
              </a:buClr>
              <a:buFont typeface="Wingdings" panose="05000000000000000000" pitchFamily="2" charset="2"/>
              <a:buChar char="Ø"/>
            </a:pPr>
            <a:r>
              <a:rPr lang="ja-JP" altLang="en-US" sz="1600" spc="100">
                <a:latin typeface="BIZ UDPゴシック" panose="020B0400000000000000" pitchFamily="50" charset="-128"/>
                <a:ea typeface="BIZ UDPゴシック" panose="020B0400000000000000" pitchFamily="50" charset="-128"/>
              </a:rPr>
              <a:t>イライラしている</a:t>
            </a:r>
          </a:p>
          <a:p>
            <a:pPr marL="570150" indent="-285750">
              <a:lnSpc>
                <a:spcPct val="120000"/>
              </a:lnSpc>
              <a:spcAft>
                <a:spcPts val="600"/>
              </a:spcAft>
              <a:buClr>
                <a:srgbClr val="FF6A29"/>
              </a:buClr>
              <a:buFont typeface="Wingdings" panose="05000000000000000000" pitchFamily="2" charset="2"/>
              <a:buChar char="Ø"/>
            </a:pPr>
            <a:r>
              <a:rPr lang="ja-JP" altLang="en-US" sz="1600" spc="100">
                <a:latin typeface="BIZ UDPゴシック" panose="020B0400000000000000" pitchFamily="50" charset="-128"/>
                <a:ea typeface="BIZ UDPゴシック" panose="020B0400000000000000" pitchFamily="50" charset="-128"/>
              </a:rPr>
              <a:t>自信をなくしている</a:t>
            </a:r>
          </a:p>
        </p:txBody>
      </p:sp>
      <p:sp>
        <p:nvSpPr>
          <p:cNvPr id="14" name="テキスト ボックス 13">
            <a:extLst>
              <a:ext uri="{FF2B5EF4-FFF2-40B4-BE49-F238E27FC236}">
                <a16:creationId xmlns:a16="http://schemas.microsoft.com/office/drawing/2014/main" id="{F33C112C-301A-1D2F-28E3-AE9B517EEC90}"/>
              </a:ext>
            </a:extLst>
          </p:cNvPr>
          <p:cNvSpPr txBox="1"/>
          <p:nvPr/>
        </p:nvSpPr>
        <p:spPr>
          <a:xfrm>
            <a:off x="7743824" y="3868374"/>
            <a:ext cx="3933826" cy="2873415"/>
          </a:xfrm>
          <a:prstGeom prst="rect">
            <a:avLst/>
          </a:prstGeom>
          <a:noFill/>
        </p:spPr>
        <p:txBody>
          <a:bodyPr wrap="square" rtlCol="0">
            <a:spAutoFit/>
          </a:bodyPr>
          <a:lstStyle/>
          <a:p>
            <a:pPr marL="570150" indent="-285750">
              <a:lnSpc>
                <a:spcPct val="120000"/>
              </a:lnSpc>
              <a:spcAft>
                <a:spcPts val="600"/>
              </a:spcAft>
              <a:buClr>
                <a:srgbClr val="FF6A29"/>
              </a:buClr>
              <a:buFont typeface="Wingdings" panose="05000000000000000000" pitchFamily="2" charset="2"/>
              <a:buChar char="Ø"/>
            </a:pPr>
            <a:r>
              <a:rPr lang="ja-JP" altLang="en-US" sz="1600" spc="100">
                <a:latin typeface="BIZ UDPゴシック" panose="020B0400000000000000" pitchFamily="50" charset="-128"/>
                <a:ea typeface="BIZ UDPゴシック" panose="020B0400000000000000" pitchFamily="50" charset="-128"/>
              </a:rPr>
              <a:t>人との距離の変化</a:t>
            </a:r>
          </a:p>
          <a:p>
            <a:pPr marL="570150" indent="-285750">
              <a:lnSpc>
                <a:spcPct val="120000"/>
              </a:lnSpc>
              <a:spcAft>
                <a:spcPts val="600"/>
              </a:spcAft>
              <a:buClr>
                <a:srgbClr val="FF6A29"/>
              </a:buClr>
              <a:buFont typeface="Wingdings" panose="05000000000000000000" pitchFamily="2" charset="2"/>
              <a:buChar char="Ø"/>
            </a:pPr>
            <a:r>
              <a:rPr lang="ja-JP" altLang="en-US" sz="1600" spc="100">
                <a:latin typeface="BIZ UDPゴシック" panose="020B0400000000000000" pitchFamily="50" charset="-128"/>
                <a:ea typeface="BIZ UDPゴシック" panose="020B0400000000000000" pitchFamily="50" charset="-128"/>
              </a:rPr>
              <a:t>からだを触られる、肌を見られるのを嫌がる</a:t>
            </a:r>
          </a:p>
          <a:p>
            <a:pPr marL="570150" indent="-285750">
              <a:lnSpc>
                <a:spcPct val="120000"/>
              </a:lnSpc>
              <a:spcAft>
                <a:spcPts val="600"/>
              </a:spcAft>
              <a:buClr>
                <a:srgbClr val="FF6A29"/>
              </a:buClr>
              <a:buFont typeface="Wingdings" panose="05000000000000000000" pitchFamily="2" charset="2"/>
              <a:buChar char="Ø"/>
            </a:pPr>
            <a:r>
              <a:rPr lang="ja-JP" altLang="en-US" sz="1600" spc="100">
                <a:latin typeface="BIZ UDPゴシック" panose="020B0400000000000000" pitchFamily="50" charset="-128"/>
                <a:ea typeface="BIZ UDPゴシック" panose="020B0400000000000000" pitchFamily="50" charset="-128"/>
              </a:rPr>
              <a:t>性的な行動の変化    </a:t>
            </a:r>
            <a:endParaRPr lang="en-US" altLang="ja-JP" sz="1600" spc="100">
              <a:latin typeface="BIZ UDPゴシック" panose="020B0400000000000000" pitchFamily="50" charset="-128"/>
              <a:ea typeface="BIZ UDPゴシック" panose="020B0400000000000000" pitchFamily="50" charset="-128"/>
            </a:endParaRPr>
          </a:p>
          <a:p>
            <a:pPr marL="570150" indent="-285750">
              <a:lnSpc>
                <a:spcPct val="120000"/>
              </a:lnSpc>
              <a:spcAft>
                <a:spcPts val="600"/>
              </a:spcAft>
              <a:buClr>
                <a:srgbClr val="FF6A29"/>
              </a:buClr>
              <a:buFont typeface="Wingdings" panose="05000000000000000000" pitchFamily="2" charset="2"/>
              <a:buChar char="Ø"/>
            </a:pPr>
            <a:r>
              <a:rPr lang="ja-JP" altLang="en-US" sz="1600" spc="100">
                <a:latin typeface="BIZ UDPゴシック" panose="020B0400000000000000" pitchFamily="50" charset="-128"/>
                <a:ea typeface="BIZ UDPゴシック" panose="020B0400000000000000" pitchFamily="50" charset="-128"/>
              </a:rPr>
              <a:t>反抗的になる、乱暴になる、非行</a:t>
            </a:r>
          </a:p>
          <a:p>
            <a:pPr marL="570150" indent="-285750">
              <a:lnSpc>
                <a:spcPct val="120000"/>
              </a:lnSpc>
              <a:spcAft>
                <a:spcPts val="600"/>
              </a:spcAft>
              <a:buClr>
                <a:srgbClr val="FF6A29"/>
              </a:buClr>
              <a:buFont typeface="Wingdings" panose="05000000000000000000" pitchFamily="2" charset="2"/>
              <a:buChar char="Ø"/>
            </a:pPr>
            <a:r>
              <a:rPr lang="ja-JP" altLang="en-US" sz="1600" spc="100">
                <a:latin typeface="BIZ UDPゴシック" panose="020B0400000000000000" pitchFamily="50" charset="-128"/>
                <a:ea typeface="BIZ UDPゴシック" panose="020B0400000000000000" pitchFamily="50" charset="-128"/>
              </a:rPr>
              <a:t>自傷行為（リストカットなど）</a:t>
            </a:r>
          </a:p>
          <a:p>
            <a:pPr marL="570150" indent="-285750">
              <a:lnSpc>
                <a:spcPct val="120000"/>
              </a:lnSpc>
              <a:spcAft>
                <a:spcPts val="600"/>
              </a:spcAft>
              <a:buClr>
                <a:srgbClr val="FF6A29"/>
              </a:buClr>
              <a:buFont typeface="Wingdings" panose="05000000000000000000" pitchFamily="2" charset="2"/>
              <a:buChar char="Ø"/>
            </a:pPr>
            <a:r>
              <a:rPr lang="ja-JP" altLang="en-US" sz="1600" spc="100">
                <a:latin typeface="BIZ UDPゴシック" panose="020B0400000000000000" pitchFamily="50" charset="-128"/>
                <a:ea typeface="BIZ UDPゴシック" panose="020B0400000000000000" pitchFamily="50" charset="-128"/>
              </a:rPr>
              <a:t>特定の人物との関係が不自然</a:t>
            </a:r>
          </a:p>
          <a:p>
            <a:pPr marL="570150" indent="-285750">
              <a:lnSpc>
                <a:spcPct val="120000"/>
              </a:lnSpc>
              <a:spcAft>
                <a:spcPts val="600"/>
              </a:spcAft>
              <a:buClr>
                <a:srgbClr val="FF6A29"/>
              </a:buClr>
              <a:buFont typeface="Wingdings" panose="05000000000000000000" pitchFamily="2" charset="2"/>
              <a:buChar char="Ø"/>
            </a:pPr>
            <a:endParaRPr lang="ja-JP" altLang="en-US" sz="1600" spc="100">
              <a:latin typeface="BIZ UDPゴシック" panose="020B0400000000000000" pitchFamily="50" charset="-128"/>
              <a:ea typeface="BIZ UDPゴシック" panose="020B0400000000000000" pitchFamily="50" charset="-128"/>
            </a:endParaRPr>
          </a:p>
        </p:txBody>
      </p:sp>
      <p:sp>
        <p:nvSpPr>
          <p:cNvPr id="18" name="テキスト ボックス 17">
            <a:extLst>
              <a:ext uri="{FF2B5EF4-FFF2-40B4-BE49-F238E27FC236}">
                <a16:creationId xmlns:a16="http://schemas.microsoft.com/office/drawing/2014/main" id="{DB85C340-1F3D-E280-0B59-8CCA2D53F585}"/>
              </a:ext>
            </a:extLst>
          </p:cNvPr>
          <p:cNvSpPr txBox="1"/>
          <p:nvPr/>
        </p:nvSpPr>
        <p:spPr>
          <a:xfrm>
            <a:off x="636524" y="2691199"/>
            <a:ext cx="10739688" cy="638957"/>
          </a:xfrm>
          <a:prstGeom prst="rect">
            <a:avLst/>
          </a:prstGeom>
          <a:noFill/>
        </p:spPr>
        <p:txBody>
          <a:bodyPr wrap="square" rtlCol="0">
            <a:spAutoFit/>
          </a:bodyPr>
          <a:lstStyle/>
          <a:p>
            <a:pPr marL="284400">
              <a:lnSpc>
                <a:spcPct val="120000"/>
              </a:lnSpc>
              <a:spcAft>
                <a:spcPts val="600"/>
              </a:spcAft>
              <a:buClr>
                <a:srgbClr val="FF6A29"/>
              </a:buClr>
            </a:pPr>
            <a:r>
              <a:rPr lang="ja-JP" altLang="en-US" sz="1600" spc="100">
                <a:latin typeface="BIZ UDPゴシック" panose="020B0400000000000000" pitchFamily="50" charset="-128"/>
                <a:ea typeface="BIZ UDPゴシック" panose="020B0400000000000000" pitchFamily="50" charset="-128"/>
              </a:rPr>
              <a:t>性暴力を受けたこどもによくみられる反応として以下のようなものが挙げられます。実際の現場で考えられる場面を想像しながら、具体的な反応・変化について考えてみましょう。</a:t>
            </a:r>
          </a:p>
        </p:txBody>
      </p:sp>
      <p:sp>
        <p:nvSpPr>
          <p:cNvPr id="11" name="四角形: 角を丸くする 10">
            <a:extLst>
              <a:ext uri="{FF2B5EF4-FFF2-40B4-BE49-F238E27FC236}">
                <a16:creationId xmlns:a16="http://schemas.microsoft.com/office/drawing/2014/main" id="{90D5F094-6B5E-A0D4-BB15-82F8104F447A}"/>
              </a:ext>
            </a:extLst>
          </p:cNvPr>
          <p:cNvSpPr/>
          <p:nvPr/>
        </p:nvSpPr>
        <p:spPr>
          <a:xfrm>
            <a:off x="612000" y="396000"/>
            <a:ext cx="2880000" cy="443552"/>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タイトル 1">
            <a:extLst>
              <a:ext uri="{FF2B5EF4-FFF2-40B4-BE49-F238E27FC236}">
                <a16:creationId xmlns:a16="http://schemas.microsoft.com/office/drawing/2014/main" id="{917E4995-334E-C71A-95AF-589916F97886}"/>
              </a:ext>
            </a:extLst>
          </p:cNvPr>
          <p:cNvSpPr>
            <a:spLocks noGrp="1"/>
          </p:cNvSpPr>
          <p:nvPr>
            <p:ph type="title"/>
          </p:nvPr>
        </p:nvSpPr>
        <p:spPr>
          <a:xfrm>
            <a:off x="612843" y="432000"/>
            <a:ext cx="2889114" cy="383182"/>
          </a:xfrm>
        </p:spPr>
        <p:txBody>
          <a:bodyPr vert="horz" wrap="square" lIns="91440" tIns="45720" rIns="91440" bIns="45720" rtlCol="0" anchor="b">
            <a:spAutoFit/>
          </a:bodyPr>
          <a:lstStyle/>
          <a:p>
            <a:pPr algn="dist"/>
            <a:r>
              <a:rPr lang="ja-JP" altLang="en-US">
                <a:latin typeface="BIZ UDPゴシック" panose="020B0400000000000000" pitchFamily="50" charset="-128"/>
                <a:ea typeface="BIZ UDPゴシック" panose="020B0400000000000000" pitchFamily="50" charset="-128"/>
              </a:rPr>
              <a:t>設問</a:t>
            </a:r>
            <a:r>
              <a:rPr lang="en-US" altLang="ja-JP">
                <a:latin typeface="BIZ UDPゴシック" panose="020B0400000000000000" pitchFamily="50" charset="-128"/>
                <a:ea typeface="BIZ UDPゴシック" panose="020B0400000000000000" pitchFamily="50" charset="-128"/>
              </a:rPr>
              <a:t>1-1</a:t>
            </a:r>
            <a:r>
              <a:rPr lang="ja-JP" altLang="en-US">
                <a:latin typeface="BIZ UDPゴシック" panose="020B0400000000000000" pitchFamily="50" charset="-128"/>
                <a:ea typeface="BIZ UDPゴシック" panose="020B0400000000000000" pitchFamily="50" charset="-128"/>
              </a:rPr>
              <a:t>考えるヒント</a:t>
            </a:r>
          </a:p>
        </p:txBody>
      </p:sp>
      <p:sp>
        <p:nvSpPr>
          <p:cNvPr id="2" name="スライド番号プレースホルダー 1">
            <a:extLst>
              <a:ext uri="{FF2B5EF4-FFF2-40B4-BE49-F238E27FC236}">
                <a16:creationId xmlns:a16="http://schemas.microsoft.com/office/drawing/2014/main" id="{2847C33F-82D5-7812-5467-11427FABAA05}"/>
              </a:ext>
            </a:extLst>
          </p:cNvPr>
          <p:cNvSpPr>
            <a:spLocks noGrp="1"/>
          </p:cNvSpPr>
          <p:nvPr>
            <p:ph type="sldNum" sz="quarter" idx="4"/>
          </p:nvPr>
        </p:nvSpPr>
        <p:spPr/>
        <p:txBody>
          <a:bodyPr/>
          <a:lstStyle/>
          <a:p>
            <a:fld id="{2336B528-F940-46AA-A4AB-D4751FB27E02}" type="slidenum">
              <a:rPr kumimoji="1" lang="ja-JP" altLang="en-US" smtClean="0"/>
              <a:t>23</a:t>
            </a:fld>
            <a:endParaRPr kumimoji="1" lang="ja-JP" altLang="en-US"/>
          </a:p>
        </p:txBody>
      </p:sp>
    </p:spTree>
    <p:extLst>
      <p:ext uri="{BB962C8B-B14F-4D97-AF65-F5344CB8AC3E}">
        <p14:creationId xmlns:p14="http://schemas.microsoft.com/office/powerpoint/2010/main" val="258743495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B593D4-0A4D-C28A-2220-8BE4A0B8220B}"/>
            </a:ext>
          </a:extLst>
        </p:cNvPr>
        <p:cNvGrpSpPr/>
        <p:nvPr/>
      </p:nvGrpSpPr>
      <p:grpSpPr>
        <a:xfrm>
          <a:off x="0" y="0"/>
          <a:ext cx="0" cy="0"/>
          <a:chOff x="0" y="0"/>
          <a:chExt cx="0" cy="0"/>
        </a:xfrm>
      </p:grpSpPr>
      <p:sp>
        <p:nvSpPr>
          <p:cNvPr id="16" name="四角形: 角を丸くする 15">
            <a:extLst>
              <a:ext uri="{FF2B5EF4-FFF2-40B4-BE49-F238E27FC236}">
                <a16:creationId xmlns:a16="http://schemas.microsoft.com/office/drawing/2014/main" id="{617A04E7-179B-A12C-49C0-AD5273A41723}"/>
              </a:ext>
            </a:extLst>
          </p:cNvPr>
          <p:cNvSpPr/>
          <p:nvPr/>
        </p:nvSpPr>
        <p:spPr>
          <a:xfrm>
            <a:off x="612000" y="396000"/>
            <a:ext cx="2880000" cy="443552"/>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四角形: 角を丸くする 11">
            <a:extLst>
              <a:ext uri="{FF2B5EF4-FFF2-40B4-BE49-F238E27FC236}">
                <a16:creationId xmlns:a16="http://schemas.microsoft.com/office/drawing/2014/main" id="{54BE5E1C-F215-507B-FD38-885B5C849E44}"/>
              </a:ext>
            </a:extLst>
          </p:cNvPr>
          <p:cNvSpPr/>
          <p:nvPr/>
        </p:nvSpPr>
        <p:spPr>
          <a:xfrm>
            <a:off x="562293" y="2346960"/>
            <a:ext cx="11107737" cy="4147771"/>
          </a:xfrm>
          <a:prstGeom prst="roundRect">
            <a:avLst>
              <a:gd name="adj" fmla="val 2084"/>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2CD066BF-6B63-9A10-66FB-4F7B7A1DD5EF}"/>
              </a:ext>
            </a:extLst>
          </p:cNvPr>
          <p:cNvSpPr txBox="1"/>
          <p:nvPr/>
        </p:nvSpPr>
        <p:spPr>
          <a:xfrm>
            <a:off x="683162" y="2704756"/>
            <a:ext cx="3600000" cy="3570208"/>
          </a:xfrm>
          <a:prstGeom prst="rect">
            <a:avLst/>
          </a:prstGeom>
          <a:noFill/>
        </p:spPr>
        <p:txBody>
          <a:bodyPr wrap="square" rtlCol="0">
            <a:spAutoFit/>
          </a:bodyPr>
          <a:lstStyle/>
          <a:p>
            <a:pPr marL="171450" lvl="0" indent="-171450">
              <a:buFont typeface="Wingdings" panose="05000000000000000000" pitchFamily="2" charset="2"/>
              <a:buChar char="ü"/>
            </a:pPr>
            <a:r>
              <a:rPr lang="ja-JP" altLang="ja-JP" sz="1400">
                <a:latin typeface="BIZ UDPゴシック" panose="020B0400000000000000" pitchFamily="50" charset="-128"/>
                <a:ea typeface="BIZ UDPゴシック" panose="020B0400000000000000" pitchFamily="50" charset="-128"/>
              </a:rPr>
              <a:t>「お腹が痛い」「頭が痛い」と頻繁に訴え、</a:t>
            </a:r>
            <a:endParaRPr lang="en-US" altLang="ja-JP" sz="1400">
              <a:latin typeface="BIZ UDPゴシック" panose="020B0400000000000000" pitchFamily="50" charset="-128"/>
              <a:ea typeface="BIZ UDPゴシック" panose="020B0400000000000000" pitchFamily="50" charset="-128"/>
            </a:endParaRPr>
          </a:p>
          <a:p>
            <a:pPr lvl="0" indent="179388">
              <a:spcAft>
                <a:spcPts val="600"/>
              </a:spcAft>
            </a:pPr>
            <a:r>
              <a:rPr lang="ja-JP" altLang="ja-JP" sz="1400">
                <a:latin typeface="BIZ UDPゴシック" panose="020B0400000000000000" pitchFamily="50" charset="-128"/>
                <a:ea typeface="BIZ UDPゴシック" panose="020B0400000000000000" pitchFamily="50" charset="-128"/>
              </a:rPr>
              <a:t>保健室に行く回数が増える</a:t>
            </a:r>
          </a:p>
          <a:p>
            <a:pPr marL="171450" lvl="0" indent="-171450">
              <a:buFont typeface="Wingdings" panose="05000000000000000000" pitchFamily="2" charset="2"/>
              <a:buChar char="ü"/>
            </a:pPr>
            <a:r>
              <a:rPr lang="ja-JP" altLang="ja-JP" sz="1400">
                <a:latin typeface="BIZ UDPゴシック" panose="020B0400000000000000" pitchFamily="50" charset="-128"/>
                <a:ea typeface="BIZ UDPゴシック" panose="020B0400000000000000" pitchFamily="50" charset="-128"/>
              </a:rPr>
              <a:t>吐き気やだるさを訴え、学校や活動を</a:t>
            </a:r>
            <a:endParaRPr lang="en-US" altLang="ja-JP" sz="1400">
              <a:latin typeface="BIZ UDPゴシック" panose="020B0400000000000000" pitchFamily="50" charset="-128"/>
              <a:ea typeface="BIZ UDPゴシック" panose="020B0400000000000000" pitchFamily="50" charset="-128"/>
            </a:endParaRPr>
          </a:p>
          <a:p>
            <a:pPr lvl="0" indent="179388">
              <a:spcAft>
                <a:spcPts val="600"/>
              </a:spcAft>
            </a:pPr>
            <a:r>
              <a:rPr lang="ja-JP" altLang="ja-JP" sz="1400">
                <a:latin typeface="BIZ UDPゴシック" panose="020B0400000000000000" pitchFamily="50" charset="-128"/>
                <a:ea typeface="BIZ UDPゴシック" panose="020B0400000000000000" pitchFamily="50" charset="-128"/>
              </a:rPr>
              <a:t>休みがちになる</a:t>
            </a:r>
          </a:p>
          <a:p>
            <a:pPr marL="171450" lvl="0" indent="-171450">
              <a:buFont typeface="Wingdings" panose="05000000000000000000" pitchFamily="2" charset="2"/>
              <a:buChar char="ü"/>
            </a:pPr>
            <a:r>
              <a:rPr lang="ja-JP" altLang="ja-JP" sz="1400">
                <a:latin typeface="BIZ UDPゴシック" panose="020B0400000000000000" pitchFamily="50" charset="-128"/>
                <a:ea typeface="BIZ UDPゴシック" panose="020B0400000000000000" pitchFamily="50" charset="-128"/>
              </a:rPr>
              <a:t>緊張すると呼吸が速くなり、息苦しさを</a:t>
            </a:r>
            <a:endParaRPr lang="en-US" altLang="ja-JP" sz="1400">
              <a:latin typeface="BIZ UDPゴシック" panose="020B0400000000000000" pitchFamily="50" charset="-128"/>
              <a:ea typeface="BIZ UDPゴシック" panose="020B0400000000000000" pitchFamily="50" charset="-128"/>
            </a:endParaRPr>
          </a:p>
          <a:p>
            <a:pPr lvl="0" indent="179388">
              <a:spcAft>
                <a:spcPts val="600"/>
              </a:spcAft>
            </a:pPr>
            <a:r>
              <a:rPr lang="ja-JP" altLang="ja-JP" sz="1400">
                <a:latin typeface="BIZ UDPゴシック" panose="020B0400000000000000" pitchFamily="50" charset="-128"/>
                <a:ea typeface="BIZ UDPゴシック" panose="020B0400000000000000" pitchFamily="50" charset="-128"/>
              </a:rPr>
              <a:t>感じる様子がある</a:t>
            </a:r>
          </a:p>
          <a:p>
            <a:pPr marL="171450" lvl="0" indent="-171450">
              <a:buFont typeface="Wingdings" panose="05000000000000000000" pitchFamily="2" charset="2"/>
              <a:buChar char="ü"/>
            </a:pPr>
            <a:r>
              <a:rPr lang="ja-JP" altLang="ja-JP" sz="1400">
                <a:latin typeface="BIZ UDPゴシック" panose="020B0400000000000000" pitchFamily="50" charset="-128"/>
                <a:ea typeface="BIZ UDPゴシック" panose="020B0400000000000000" pitchFamily="50" charset="-128"/>
              </a:rPr>
              <a:t>心臓がドキドキすると訴えたり、急に</a:t>
            </a:r>
            <a:endParaRPr lang="en-US" altLang="ja-JP" sz="1400">
              <a:latin typeface="BIZ UDPゴシック" panose="020B0400000000000000" pitchFamily="50" charset="-128"/>
              <a:ea typeface="BIZ UDPゴシック" panose="020B0400000000000000" pitchFamily="50" charset="-128"/>
            </a:endParaRPr>
          </a:p>
          <a:p>
            <a:pPr lvl="0" indent="179388">
              <a:spcAft>
                <a:spcPts val="600"/>
              </a:spcAft>
            </a:pPr>
            <a:r>
              <a:rPr lang="ja-JP" altLang="ja-JP" sz="1400">
                <a:latin typeface="BIZ UDPゴシック" panose="020B0400000000000000" pitchFamily="50" charset="-128"/>
                <a:ea typeface="BIZ UDPゴシック" panose="020B0400000000000000" pitchFamily="50" charset="-128"/>
              </a:rPr>
              <a:t>大量の汗をか</a:t>
            </a:r>
            <a:r>
              <a:rPr lang="ja-JP" altLang="en-US" sz="1400">
                <a:latin typeface="BIZ UDPゴシック" panose="020B0400000000000000" pitchFamily="50" charset="-128"/>
                <a:ea typeface="BIZ UDPゴシック" panose="020B0400000000000000" pitchFamily="50" charset="-128"/>
              </a:rPr>
              <a:t>いたりする</a:t>
            </a:r>
            <a:r>
              <a:rPr lang="ja-JP" altLang="ja-JP" sz="1400">
                <a:latin typeface="BIZ UDPゴシック" panose="020B0400000000000000" pitchFamily="50" charset="-128"/>
                <a:ea typeface="BIZ UDPゴシック" panose="020B0400000000000000" pitchFamily="50" charset="-128"/>
              </a:rPr>
              <a:t>ことがある</a:t>
            </a:r>
          </a:p>
          <a:p>
            <a:pPr marL="171450" lvl="0" indent="-171450">
              <a:buFont typeface="Wingdings" panose="05000000000000000000" pitchFamily="2" charset="2"/>
              <a:buChar char="ü"/>
            </a:pPr>
            <a:r>
              <a:rPr lang="ja-JP" altLang="ja-JP" sz="1400">
                <a:latin typeface="BIZ UDPゴシック" panose="020B0400000000000000" pitchFamily="50" charset="-128"/>
                <a:ea typeface="BIZ UDPゴシック" panose="020B0400000000000000" pitchFamily="50" charset="-128"/>
              </a:rPr>
              <a:t>夜眠れないと話したり、「怖い夢を見た」</a:t>
            </a:r>
            <a:endParaRPr lang="en-US" altLang="ja-JP" sz="1400">
              <a:latin typeface="BIZ UDPゴシック" panose="020B0400000000000000" pitchFamily="50" charset="-128"/>
              <a:ea typeface="BIZ UDPゴシック" panose="020B0400000000000000" pitchFamily="50" charset="-128"/>
            </a:endParaRPr>
          </a:p>
          <a:p>
            <a:pPr lvl="0" indent="179388">
              <a:spcAft>
                <a:spcPts val="600"/>
              </a:spcAft>
            </a:pPr>
            <a:r>
              <a:rPr lang="ja-JP" altLang="ja-JP" sz="1400">
                <a:latin typeface="BIZ UDPゴシック" panose="020B0400000000000000" pitchFamily="50" charset="-128"/>
                <a:ea typeface="BIZ UDPゴシック" panose="020B0400000000000000" pitchFamily="50" charset="-128"/>
              </a:rPr>
              <a:t>と訴え</a:t>
            </a:r>
            <a:r>
              <a:rPr lang="ja-JP" altLang="en-US" sz="1400">
                <a:latin typeface="BIZ UDPゴシック" panose="020B0400000000000000" pitchFamily="50" charset="-128"/>
                <a:ea typeface="BIZ UDPゴシック" panose="020B0400000000000000" pitchFamily="50" charset="-128"/>
              </a:rPr>
              <a:t>たりす</a:t>
            </a:r>
            <a:r>
              <a:rPr lang="ja-JP" altLang="ja-JP" sz="1400">
                <a:latin typeface="BIZ UDPゴシック" panose="020B0400000000000000" pitchFamily="50" charset="-128"/>
                <a:ea typeface="BIZ UDPゴシック" panose="020B0400000000000000" pitchFamily="50" charset="-128"/>
              </a:rPr>
              <a:t>る</a:t>
            </a:r>
          </a:p>
          <a:p>
            <a:pPr marL="171450" lvl="0" indent="-171450">
              <a:buFont typeface="Wingdings" panose="05000000000000000000" pitchFamily="2" charset="2"/>
              <a:buChar char="ü"/>
            </a:pPr>
            <a:r>
              <a:rPr lang="ja-JP" altLang="ja-JP" sz="1400">
                <a:latin typeface="BIZ UDPゴシック" panose="020B0400000000000000" pitchFamily="50" charset="-128"/>
                <a:ea typeface="BIZ UDPゴシック" panose="020B0400000000000000" pitchFamily="50" charset="-128"/>
              </a:rPr>
              <a:t>食欲がなくなり食事をほとんど食べない、</a:t>
            </a:r>
            <a:endParaRPr lang="en-US" altLang="ja-JP" sz="1400">
              <a:latin typeface="BIZ UDPゴシック" panose="020B0400000000000000" pitchFamily="50" charset="-128"/>
              <a:ea typeface="BIZ UDPゴシック" panose="020B0400000000000000" pitchFamily="50" charset="-128"/>
            </a:endParaRPr>
          </a:p>
          <a:p>
            <a:pPr lvl="0" indent="179388">
              <a:spcAft>
                <a:spcPts val="600"/>
              </a:spcAft>
            </a:pPr>
            <a:r>
              <a:rPr lang="ja-JP" altLang="ja-JP" sz="1400">
                <a:latin typeface="BIZ UDPゴシック" panose="020B0400000000000000" pitchFamily="50" charset="-128"/>
                <a:ea typeface="BIZ UDPゴシック" panose="020B0400000000000000" pitchFamily="50" charset="-128"/>
              </a:rPr>
              <a:t>または逆に食べ過ぎる</a:t>
            </a:r>
          </a:p>
          <a:p>
            <a:pPr marL="171450" lvl="0" indent="-171450">
              <a:buFont typeface="Wingdings" panose="05000000000000000000" pitchFamily="2" charset="2"/>
              <a:buChar char="ü"/>
            </a:pPr>
            <a:r>
              <a:rPr lang="ja-JP" altLang="ja-JP" sz="1400">
                <a:latin typeface="BIZ UDPゴシック" panose="020B0400000000000000" pitchFamily="50" charset="-128"/>
                <a:ea typeface="BIZ UDPゴシック" panose="020B0400000000000000" pitchFamily="50" charset="-128"/>
              </a:rPr>
              <a:t>トイレに行く回数が急に増える、夜尿が</a:t>
            </a:r>
            <a:endParaRPr lang="en-US" altLang="ja-JP" sz="1400">
              <a:latin typeface="BIZ UDPゴシック" panose="020B0400000000000000" pitchFamily="50" charset="-128"/>
              <a:ea typeface="BIZ UDPゴシック" panose="020B0400000000000000" pitchFamily="50" charset="-128"/>
            </a:endParaRPr>
          </a:p>
          <a:p>
            <a:pPr lvl="0" indent="179388">
              <a:spcAft>
                <a:spcPts val="600"/>
              </a:spcAft>
            </a:pPr>
            <a:r>
              <a:rPr lang="ja-JP" altLang="ja-JP" sz="1400">
                <a:latin typeface="BIZ UDPゴシック" panose="020B0400000000000000" pitchFamily="50" charset="-128"/>
                <a:ea typeface="BIZ UDPゴシック" panose="020B0400000000000000" pitchFamily="50" charset="-128"/>
              </a:rPr>
              <a:t>増える</a:t>
            </a:r>
          </a:p>
        </p:txBody>
      </p:sp>
      <p:sp>
        <p:nvSpPr>
          <p:cNvPr id="3" name="テキスト ボックス 2">
            <a:extLst>
              <a:ext uri="{FF2B5EF4-FFF2-40B4-BE49-F238E27FC236}">
                <a16:creationId xmlns:a16="http://schemas.microsoft.com/office/drawing/2014/main" id="{BE23348F-261B-0887-74B6-D6D1368EA32A}"/>
              </a:ext>
            </a:extLst>
          </p:cNvPr>
          <p:cNvSpPr txBox="1"/>
          <p:nvPr/>
        </p:nvSpPr>
        <p:spPr>
          <a:xfrm>
            <a:off x="1084527" y="2364419"/>
            <a:ext cx="2472071" cy="369332"/>
          </a:xfrm>
          <a:prstGeom prst="rect">
            <a:avLst/>
          </a:prstGeom>
          <a:noFill/>
        </p:spPr>
        <p:txBody>
          <a:bodyPr wrap="square" rtlCol="0">
            <a:spAutoFit/>
          </a:bodyPr>
          <a:lstStyle/>
          <a:p>
            <a:r>
              <a:rPr lang="ja-JP" altLang="en-US" b="1" spc="80">
                <a:solidFill>
                  <a:srgbClr val="FF6A29"/>
                </a:solidFill>
                <a:latin typeface="BIZ UDPゴシック" panose="020B0400000000000000" pitchFamily="50" charset="-128"/>
                <a:ea typeface="BIZ UDPゴシック" panose="020B0400000000000000" pitchFamily="50" charset="-128"/>
              </a:rPr>
              <a:t>からだの変化</a:t>
            </a:r>
            <a:endParaRPr kumimoji="1" lang="ja-JP" altLang="en-US" b="1" spc="80">
              <a:solidFill>
                <a:srgbClr val="FF6A29"/>
              </a:solidFill>
              <a:latin typeface="BIZ UDPゴシック" panose="020B0400000000000000" pitchFamily="50" charset="-128"/>
              <a:ea typeface="BIZ UDPゴシック" panose="020B0400000000000000" pitchFamily="50" charset="-128"/>
            </a:endParaRPr>
          </a:p>
        </p:txBody>
      </p:sp>
      <p:sp>
        <p:nvSpPr>
          <p:cNvPr id="9" name="四角形: 角を丸くする 8">
            <a:extLst>
              <a:ext uri="{FF2B5EF4-FFF2-40B4-BE49-F238E27FC236}">
                <a16:creationId xmlns:a16="http://schemas.microsoft.com/office/drawing/2014/main" id="{1582F632-0518-02EF-0CE6-FEA67FBB29FC}"/>
              </a:ext>
            </a:extLst>
          </p:cNvPr>
          <p:cNvSpPr/>
          <p:nvPr/>
        </p:nvSpPr>
        <p:spPr>
          <a:xfrm>
            <a:off x="531813" y="1292502"/>
            <a:ext cx="11107737" cy="900000"/>
          </a:xfrm>
          <a:prstGeom prst="roundRect">
            <a:avLst>
              <a:gd name="adj" fmla="val 6290"/>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Pゴシック" panose="020B0400000000000000" pitchFamily="50" charset="-128"/>
              <a:ea typeface="BIZ UDPゴシック" panose="020B0400000000000000" pitchFamily="50" charset="-128"/>
            </a:endParaRPr>
          </a:p>
        </p:txBody>
      </p:sp>
      <p:sp>
        <p:nvSpPr>
          <p:cNvPr id="7" name="テキスト ボックス 6">
            <a:extLst>
              <a:ext uri="{FF2B5EF4-FFF2-40B4-BE49-F238E27FC236}">
                <a16:creationId xmlns:a16="http://schemas.microsoft.com/office/drawing/2014/main" id="{8DD2D9EF-8BCB-1A8D-85C2-0184A67A2003}"/>
              </a:ext>
            </a:extLst>
          </p:cNvPr>
          <p:cNvSpPr txBox="1"/>
          <p:nvPr/>
        </p:nvSpPr>
        <p:spPr>
          <a:xfrm>
            <a:off x="792163" y="1352212"/>
            <a:ext cx="10752138" cy="1039644"/>
          </a:xfrm>
          <a:prstGeom prst="rect">
            <a:avLst/>
          </a:prstGeom>
          <a:noFill/>
        </p:spPr>
        <p:txBody>
          <a:bodyPr wrap="square" rtlCol="0">
            <a:spAutoFit/>
          </a:bodyPr>
          <a:lstStyle/>
          <a:p>
            <a:pPr defTabSz="714375">
              <a:lnSpc>
                <a:spcPct val="120000"/>
              </a:lnSpc>
            </a:pPr>
            <a:r>
              <a:rPr kumimoji="1" lang="ja-JP" altLang="en-US" spc="50">
                <a:latin typeface="BIZ UDPゴシック" panose="020B0400000000000000" pitchFamily="50" charset="-128"/>
                <a:ea typeface="BIZ UDPゴシック" panose="020B0400000000000000" pitchFamily="50" charset="-128"/>
              </a:rPr>
              <a:t>設問</a:t>
            </a:r>
            <a:r>
              <a:rPr kumimoji="1" lang="en-US" altLang="ja-JP" spc="50">
                <a:latin typeface="BIZ UDPゴシック" panose="020B0400000000000000" pitchFamily="50" charset="-128"/>
                <a:ea typeface="BIZ UDPゴシック" panose="020B0400000000000000" pitchFamily="50" charset="-128"/>
              </a:rPr>
              <a:t>1</a:t>
            </a:r>
            <a:r>
              <a:rPr lang="ja-JP" altLang="en-US" spc="50">
                <a:latin typeface="BIZ UDPゴシック" panose="020B0400000000000000" pitchFamily="50" charset="-128"/>
                <a:ea typeface="BIZ UDPゴシック" panose="020B0400000000000000" pitchFamily="50" charset="-128"/>
              </a:rPr>
              <a:t>－１</a:t>
            </a:r>
            <a:endParaRPr lang="en-US" altLang="ja-JP" spc="50">
              <a:latin typeface="BIZ UDPゴシック" panose="020B0400000000000000" pitchFamily="50" charset="-128"/>
              <a:ea typeface="BIZ UDPゴシック" panose="020B0400000000000000" pitchFamily="50" charset="-128"/>
            </a:endParaRPr>
          </a:p>
          <a:p>
            <a:pPr defTabSz="714375">
              <a:lnSpc>
                <a:spcPct val="120000"/>
              </a:lnSpc>
            </a:pPr>
            <a:r>
              <a:rPr lang="ja-JP" altLang="en-US" spc="100">
                <a:latin typeface="BIZ UDPゴシック" panose="020B0400000000000000" pitchFamily="50" charset="-128"/>
                <a:ea typeface="BIZ UDPゴシック" panose="020B0400000000000000" pitchFamily="50" charset="-128"/>
              </a:rPr>
              <a:t>性暴力を受けた可能性のあるこどもの変化として、具体的にどのようなものが考えられるでしょうか。</a:t>
            </a:r>
          </a:p>
          <a:p>
            <a:pPr defTabSz="714375">
              <a:lnSpc>
                <a:spcPct val="120000"/>
              </a:lnSpc>
            </a:pPr>
            <a:r>
              <a:rPr kumimoji="1" lang="en-US" altLang="ja-JP" spc="50">
                <a:latin typeface="BIZ UDPゴシック" panose="020B0400000000000000" pitchFamily="50" charset="-128"/>
                <a:ea typeface="BIZ UDPゴシック" panose="020B0400000000000000" pitchFamily="50" charset="-128"/>
              </a:rPr>
              <a:t>	</a:t>
            </a:r>
            <a:endParaRPr lang="ja-JP" altLang="en-US" spc="50">
              <a:latin typeface="BIZ UDPゴシック" panose="020B0400000000000000" pitchFamily="50" charset="-128"/>
              <a:ea typeface="BIZ UDPゴシック" panose="020B0400000000000000" pitchFamily="50" charset="-128"/>
            </a:endParaRPr>
          </a:p>
        </p:txBody>
      </p:sp>
      <p:sp>
        <p:nvSpPr>
          <p:cNvPr id="17" name="テキスト ボックス 16">
            <a:extLst>
              <a:ext uri="{FF2B5EF4-FFF2-40B4-BE49-F238E27FC236}">
                <a16:creationId xmlns:a16="http://schemas.microsoft.com/office/drawing/2014/main" id="{251139B4-C378-229D-E931-137FC6DBA56E}"/>
              </a:ext>
            </a:extLst>
          </p:cNvPr>
          <p:cNvSpPr txBox="1"/>
          <p:nvPr/>
        </p:nvSpPr>
        <p:spPr>
          <a:xfrm>
            <a:off x="4336993" y="2704756"/>
            <a:ext cx="3600000" cy="2667333"/>
          </a:xfrm>
          <a:prstGeom prst="rect">
            <a:avLst/>
          </a:prstGeom>
          <a:noFill/>
        </p:spPr>
        <p:txBody>
          <a:bodyPr wrap="square" rtlCol="0">
            <a:spAutoFit/>
          </a:bodyPr>
          <a:lstStyle/>
          <a:p>
            <a:pPr marL="171450" lvl="0" indent="-171450">
              <a:spcAft>
                <a:spcPts val="600"/>
              </a:spcAft>
              <a:buFont typeface="Wingdings" panose="05000000000000000000" pitchFamily="2" charset="2"/>
              <a:buChar char="ü"/>
            </a:pPr>
            <a:r>
              <a:rPr lang="ja-JP" altLang="en-US" sz="1400">
                <a:latin typeface="BIZ UDPゴシック" panose="020B0400000000000000" pitchFamily="50" charset="-128"/>
                <a:ea typeface="BIZ UDPゴシック" panose="020B0400000000000000" pitchFamily="50" charset="-128"/>
              </a:rPr>
              <a:t>以前より元気がなく、表情が暗くなる</a:t>
            </a:r>
          </a:p>
          <a:p>
            <a:pPr marL="171450" lvl="0" indent="-171450">
              <a:lnSpc>
                <a:spcPct val="110000"/>
              </a:lnSpc>
              <a:buFont typeface="Wingdings" panose="05000000000000000000" pitchFamily="2" charset="2"/>
              <a:buChar char="ü"/>
            </a:pPr>
            <a:r>
              <a:rPr lang="ja-JP" altLang="en-US" sz="1400">
                <a:latin typeface="BIZ UDPゴシック" panose="020B0400000000000000" pitchFamily="50" charset="-128"/>
                <a:ea typeface="BIZ UDPゴシック" panose="020B0400000000000000" pitchFamily="50" charset="-128"/>
              </a:rPr>
              <a:t>逆に落ち着きがなく、必要以上に明るく</a:t>
            </a:r>
            <a:endParaRPr lang="en-US" altLang="ja-JP" sz="1400">
              <a:latin typeface="BIZ UDPゴシック" panose="020B0400000000000000" pitchFamily="50" charset="-128"/>
              <a:ea typeface="BIZ UDPゴシック" panose="020B0400000000000000" pitchFamily="50" charset="-128"/>
            </a:endParaRPr>
          </a:p>
          <a:p>
            <a:pPr lvl="0" indent="179388">
              <a:spcAft>
                <a:spcPts val="600"/>
              </a:spcAft>
            </a:pPr>
            <a:r>
              <a:rPr lang="ja-JP" altLang="en-US" sz="1400">
                <a:latin typeface="BIZ UDPゴシック" panose="020B0400000000000000" pitchFamily="50" charset="-128"/>
                <a:ea typeface="BIZ UDPゴシック" panose="020B0400000000000000" pitchFamily="50" charset="-128"/>
              </a:rPr>
              <a:t>振る舞う</a:t>
            </a:r>
          </a:p>
          <a:p>
            <a:pPr marL="171450" lvl="0" indent="-171450">
              <a:lnSpc>
                <a:spcPct val="110000"/>
              </a:lnSpc>
              <a:buFont typeface="Wingdings" panose="05000000000000000000" pitchFamily="2" charset="2"/>
              <a:buChar char="ü"/>
            </a:pPr>
            <a:r>
              <a:rPr lang="ja-JP" altLang="en-US" sz="1400">
                <a:latin typeface="BIZ UDPゴシック" panose="020B0400000000000000" pitchFamily="50" charset="-128"/>
                <a:ea typeface="BIZ UDPゴシック" panose="020B0400000000000000" pitchFamily="50" charset="-128"/>
              </a:rPr>
              <a:t>急に泣いたり怒ったりするなど、感情の</a:t>
            </a:r>
            <a:endParaRPr lang="en-US" altLang="ja-JP" sz="1400">
              <a:latin typeface="BIZ UDPゴシック" panose="020B0400000000000000" pitchFamily="50" charset="-128"/>
              <a:ea typeface="BIZ UDPゴシック" panose="020B0400000000000000" pitchFamily="50" charset="-128"/>
            </a:endParaRPr>
          </a:p>
          <a:p>
            <a:pPr lvl="0" indent="179388">
              <a:spcAft>
                <a:spcPts val="600"/>
              </a:spcAft>
            </a:pPr>
            <a:r>
              <a:rPr lang="ja-JP" altLang="en-US" sz="1400">
                <a:latin typeface="BIZ UDPゴシック" panose="020B0400000000000000" pitchFamily="50" charset="-128"/>
                <a:ea typeface="BIZ UDPゴシック" panose="020B0400000000000000" pitchFamily="50" charset="-128"/>
              </a:rPr>
              <a:t>起伏が激しくなる</a:t>
            </a:r>
          </a:p>
          <a:p>
            <a:pPr marL="171450" lvl="0" indent="-171450">
              <a:spcAft>
                <a:spcPts val="600"/>
              </a:spcAft>
              <a:buFont typeface="Wingdings" panose="05000000000000000000" pitchFamily="2" charset="2"/>
              <a:buChar char="ü"/>
            </a:pPr>
            <a:r>
              <a:rPr lang="ja-JP" altLang="en-US" sz="1400">
                <a:latin typeface="BIZ UDPゴシック" panose="020B0400000000000000" pitchFamily="50" charset="-128"/>
                <a:ea typeface="BIZ UDPゴシック" panose="020B0400000000000000" pitchFamily="50" charset="-128"/>
              </a:rPr>
              <a:t>以前と比べて、何気ない言動に対して、</a:t>
            </a:r>
            <a:br>
              <a:rPr lang="en-US" altLang="ja-JP" sz="1400">
                <a:latin typeface="BIZ UDPゴシック" panose="020B0400000000000000" pitchFamily="50" charset="-128"/>
                <a:ea typeface="BIZ UDPゴシック" panose="020B0400000000000000" pitchFamily="50" charset="-128"/>
              </a:rPr>
            </a:br>
            <a:r>
              <a:rPr lang="ja-JP" altLang="en-US" sz="1400">
                <a:latin typeface="BIZ UDPゴシック" panose="020B0400000000000000" pitchFamily="50" charset="-128"/>
                <a:ea typeface="BIZ UDPゴシック" panose="020B0400000000000000" pitchFamily="50" charset="-128"/>
              </a:rPr>
              <a:t>不機嫌になったり怒ったりするようになる</a:t>
            </a:r>
          </a:p>
          <a:p>
            <a:pPr marL="171450" lvl="0" indent="-171450">
              <a:lnSpc>
                <a:spcPct val="110000"/>
              </a:lnSpc>
              <a:buFont typeface="Wingdings" panose="05000000000000000000" pitchFamily="2" charset="2"/>
              <a:buChar char="ü"/>
            </a:pPr>
            <a:r>
              <a:rPr lang="ja-JP" altLang="en-US" sz="1400">
                <a:latin typeface="BIZ UDPゴシック" panose="020B0400000000000000" pitchFamily="50" charset="-128"/>
                <a:ea typeface="BIZ UDPゴシック" panose="020B0400000000000000" pitchFamily="50" charset="-128"/>
              </a:rPr>
              <a:t>授業や活動に集中できず、ぼんやりして</a:t>
            </a:r>
            <a:endParaRPr lang="en-US" altLang="ja-JP" sz="1400">
              <a:latin typeface="BIZ UDPゴシック" panose="020B0400000000000000" pitchFamily="50" charset="-128"/>
              <a:ea typeface="BIZ UDPゴシック" panose="020B0400000000000000" pitchFamily="50" charset="-128"/>
            </a:endParaRPr>
          </a:p>
          <a:p>
            <a:pPr lvl="0" indent="179388">
              <a:spcAft>
                <a:spcPts val="600"/>
              </a:spcAft>
            </a:pPr>
            <a:r>
              <a:rPr lang="ja-JP" altLang="en-US" sz="1400">
                <a:latin typeface="BIZ UDPゴシック" panose="020B0400000000000000" pitchFamily="50" charset="-128"/>
                <a:ea typeface="BIZ UDPゴシック" panose="020B0400000000000000" pitchFamily="50" charset="-128"/>
              </a:rPr>
              <a:t>いることが増える</a:t>
            </a:r>
          </a:p>
          <a:p>
            <a:pPr marL="285750" indent="-285750">
              <a:lnSpc>
                <a:spcPct val="110000"/>
              </a:lnSpc>
              <a:spcAft>
                <a:spcPts val="300"/>
              </a:spcAft>
              <a:buClr>
                <a:srgbClr val="FF6A29"/>
              </a:buClr>
              <a:buFont typeface="Wingdings" panose="05000000000000000000" pitchFamily="2" charset="2"/>
              <a:buChar char="ü"/>
            </a:pPr>
            <a:endParaRPr lang="ja-JP" altLang="en-US" sz="1400" spc="100">
              <a:latin typeface="BIZ UDPゴシック" panose="020B0400000000000000" pitchFamily="50" charset="-128"/>
              <a:ea typeface="BIZ UDPゴシック" panose="020B0400000000000000" pitchFamily="50" charset="-128"/>
            </a:endParaRPr>
          </a:p>
        </p:txBody>
      </p:sp>
      <p:sp>
        <p:nvSpPr>
          <p:cNvPr id="18" name="テキスト ボックス 17">
            <a:extLst>
              <a:ext uri="{FF2B5EF4-FFF2-40B4-BE49-F238E27FC236}">
                <a16:creationId xmlns:a16="http://schemas.microsoft.com/office/drawing/2014/main" id="{07DA8A83-0303-B2DD-BFA2-A2B4DFAEF951}"/>
              </a:ext>
            </a:extLst>
          </p:cNvPr>
          <p:cNvSpPr txBox="1"/>
          <p:nvPr/>
        </p:nvSpPr>
        <p:spPr>
          <a:xfrm>
            <a:off x="4728198" y="2364419"/>
            <a:ext cx="2472071" cy="369332"/>
          </a:xfrm>
          <a:prstGeom prst="rect">
            <a:avLst/>
          </a:prstGeom>
          <a:noFill/>
        </p:spPr>
        <p:txBody>
          <a:bodyPr wrap="square" rtlCol="0">
            <a:spAutoFit/>
          </a:bodyPr>
          <a:lstStyle/>
          <a:p>
            <a:r>
              <a:rPr lang="ja-JP" altLang="en-US" b="1" spc="80">
                <a:solidFill>
                  <a:srgbClr val="FF6A29"/>
                </a:solidFill>
                <a:latin typeface="BIZ UDPゴシック" panose="020B0400000000000000" pitchFamily="50" charset="-128"/>
                <a:ea typeface="BIZ UDPゴシック" panose="020B0400000000000000" pitchFamily="50" charset="-128"/>
              </a:rPr>
              <a:t>こころの変化</a:t>
            </a:r>
            <a:endParaRPr kumimoji="1" lang="ja-JP" altLang="en-US" b="1" spc="80">
              <a:solidFill>
                <a:srgbClr val="FF6A29"/>
              </a:solidFill>
              <a:latin typeface="BIZ UDPゴシック" panose="020B0400000000000000" pitchFamily="50" charset="-128"/>
              <a:ea typeface="BIZ UDPゴシック" panose="020B0400000000000000" pitchFamily="50" charset="-128"/>
            </a:endParaRPr>
          </a:p>
        </p:txBody>
      </p:sp>
      <p:sp>
        <p:nvSpPr>
          <p:cNvPr id="20" name="テキスト ボックス 19">
            <a:extLst>
              <a:ext uri="{FF2B5EF4-FFF2-40B4-BE49-F238E27FC236}">
                <a16:creationId xmlns:a16="http://schemas.microsoft.com/office/drawing/2014/main" id="{336F44F7-0C58-F4E3-F838-75C00C361AAA}"/>
              </a:ext>
            </a:extLst>
          </p:cNvPr>
          <p:cNvSpPr txBox="1"/>
          <p:nvPr/>
        </p:nvSpPr>
        <p:spPr>
          <a:xfrm>
            <a:off x="7990824" y="2704756"/>
            <a:ext cx="3600000" cy="3824124"/>
          </a:xfrm>
          <a:prstGeom prst="rect">
            <a:avLst/>
          </a:prstGeom>
          <a:noFill/>
        </p:spPr>
        <p:txBody>
          <a:bodyPr wrap="square" rtlCol="0">
            <a:spAutoFit/>
          </a:bodyPr>
          <a:lstStyle/>
          <a:p>
            <a:pPr marL="171450" lvl="0" indent="-171450">
              <a:spcAft>
                <a:spcPts val="600"/>
              </a:spcAft>
              <a:buFont typeface="Wingdings" panose="05000000000000000000" pitchFamily="2" charset="2"/>
              <a:buChar char="ü"/>
            </a:pPr>
            <a:r>
              <a:rPr lang="ja-JP" altLang="en-US" sz="1400">
                <a:latin typeface="BIZ UDPゴシック" panose="020B0400000000000000" pitchFamily="50" charset="-128"/>
                <a:ea typeface="BIZ UDPゴシック" panose="020B0400000000000000" pitchFamily="50" charset="-128"/>
              </a:rPr>
              <a:t>友達や大人と関わることを避けるようになる</a:t>
            </a:r>
          </a:p>
          <a:p>
            <a:pPr marL="171450" lvl="0" indent="-171450">
              <a:spcAft>
                <a:spcPts val="600"/>
              </a:spcAft>
              <a:buFont typeface="Wingdings" panose="05000000000000000000" pitchFamily="2" charset="2"/>
              <a:buChar char="ü"/>
            </a:pPr>
            <a:r>
              <a:rPr lang="ja-JP" altLang="en-US" sz="1400">
                <a:latin typeface="BIZ UDPゴシック" panose="020B0400000000000000" pitchFamily="50" charset="-128"/>
                <a:ea typeface="BIZ UDPゴシック" panose="020B0400000000000000" pitchFamily="50" charset="-128"/>
              </a:rPr>
              <a:t>逆に、必要以上に大人に近づいたり、距離が近くなったりする</a:t>
            </a:r>
          </a:p>
          <a:p>
            <a:pPr marL="171450" lvl="0" indent="-171450">
              <a:buFont typeface="Wingdings" panose="05000000000000000000" pitchFamily="2" charset="2"/>
              <a:buChar char="ü"/>
            </a:pPr>
            <a:r>
              <a:rPr lang="ja-JP" altLang="en-US" sz="1400">
                <a:latin typeface="BIZ UDPゴシック" panose="020B0400000000000000" pitchFamily="50" charset="-128"/>
                <a:ea typeface="BIZ UDPゴシック" panose="020B0400000000000000" pitchFamily="50" charset="-128"/>
              </a:rPr>
              <a:t>着替えや健康診断などで体を見られる</a:t>
            </a:r>
            <a:endParaRPr lang="en-US" altLang="ja-JP" sz="1400">
              <a:latin typeface="BIZ UDPゴシック" panose="020B0400000000000000" pitchFamily="50" charset="-128"/>
              <a:ea typeface="BIZ UDPゴシック" panose="020B0400000000000000" pitchFamily="50" charset="-128"/>
            </a:endParaRPr>
          </a:p>
          <a:p>
            <a:pPr lvl="0" indent="179388">
              <a:spcAft>
                <a:spcPts val="600"/>
              </a:spcAft>
            </a:pPr>
            <a:r>
              <a:rPr lang="ja-JP" altLang="en-US" sz="1400">
                <a:latin typeface="BIZ UDPゴシック" panose="020B0400000000000000" pitchFamily="50" charset="-128"/>
                <a:ea typeface="BIZ UDPゴシック" panose="020B0400000000000000" pitchFamily="50" charset="-128"/>
              </a:rPr>
              <a:t>ことを強く嫌がる</a:t>
            </a:r>
          </a:p>
          <a:p>
            <a:pPr marL="171450" lvl="0" indent="-171450">
              <a:spcAft>
                <a:spcPts val="600"/>
              </a:spcAft>
              <a:buFont typeface="Wingdings" panose="05000000000000000000" pitchFamily="2" charset="2"/>
              <a:buChar char="ü"/>
            </a:pPr>
            <a:r>
              <a:rPr lang="ja-JP" altLang="en-US" sz="1400">
                <a:latin typeface="BIZ UDPゴシック" panose="020B0400000000000000" pitchFamily="50" charset="-128"/>
                <a:ea typeface="BIZ UDPゴシック" panose="020B0400000000000000" pitchFamily="50" charset="-128"/>
              </a:rPr>
              <a:t>性的な話題を過度に避ける、または逆に性的な言動が増える、性器いじりが増える</a:t>
            </a:r>
          </a:p>
          <a:p>
            <a:pPr marL="171450" lvl="0" indent="-171450">
              <a:buFont typeface="Wingdings" panose="05000000000000000000" pitchFamily="2" charset="2"/>
              <a:buChar char="ü"/>
            </a:pPr>
            <a:r>
              <a:rPr lang="ja-JP" altLang="en-US" sz="1400">
                <a:latin typeface="BIZ UDPゴシック" panose="020B0400000000000000" pitchFamily="50" charset="-128"/>
                <a:ea typeface="BIZ UDPゴシック" panose="020B0400000000000000" pitchFamily="50" charset="-128"/>
              </a:rPr>
              <a:t>以前と比べて大人の指示に強く反発し、</a:t>
            </a:r>
            <a:endParaRPr lang="en-US" altLang="ja-JP" sz="1400">
              <a:latin typeface="BIZ UDPゴシック" panose="020B0400000000000000" pitchFamily="50" charset="-128"/>
              <a:ea typeface="BIZ UDPゴシック" panose="020B0400000000000000" pitchFamily="50" charset="-128"/>
            </a:endParaRPr>
          </a:p>
          <a:p>
            <a:pPr lvl="0" indent="179388">
              <a:spcAft>
                <a:spcPts val="600"/>
              </a:spcAft>
            </a:pPr>
            <a:r>
              <a:rPr lang="ja-JP" altLang="en-US" sz="1400">
                <a:latin typeface="BIZ UDPゴシック" panose="020B0400000000000000" pitchFamily="50" charset="-128"/>
                <a:ea typeface="BIZ UDPゴシック" panose="020B0400000000000000" pitchFamily="50" charset="-128"/>
              </a:rPr>
              <a:t>暴言を吐くようになる</a:t>
            </a:r>
          </a:p>
          <a:p>
            <a:pPr marL="171450" lvl="0" indent="-171450">
              <a:buFont typeface="Wingdings" panose="05000000000000000000" pitchFamily="2" charset="2"/>
              <a:buChar char="ü"/>
            </a:pPr>
            <a:r>
              <a:rPr lang="ja-JP" altLang="en-US" sz="1400">
                <a:latin typeface="BIZ UDPゴシック" panose="020B0400000000000000" pitchFamily="50" charset="-128"/>
                <a:ea typeface="BIZ UDPゴシック" panose="020B0400000000000000" pitchFamily="50" charset="-128"/>
              </a:rPr>
              <a:t>自身の髪の毛を抜く、強く自分をたたく</a:t>
            </a:r>
            <a:endParaRPr lang="en-US" altLang="ja-JP" sz="1400">
              <a:latin typeface="BIZ UDPゴシック" panose="020B0400000000000000" pitchFamily="50" charset="-128"/>
              <a:ea typeface="BIZ UDPゴシック" panose="020B0400000000000000" pitchFamily="50" charset="-128"/>
            </a:endParaRPr>
          </a:p>
          <a:p>
            <a:pPr lvl="0" indent="179388">
              <a:spcAft>
                <a:spcPts val="600"/>
              </a:spcAft>
            </a:pPr>
            <a:r>
              <a:rPr lang="ja-JP" altLang="en-US" sz="1400">
                <a:latin typeface="BIZ UDPゴシック" panose="020B0400000000000000" pitchFamily="50" charset="-128"/>
                <a:ea typeface="BIZ UDPゴシック" panose="020B0400000000000000" pitchFamily="50" charset="-128"/>
              </a:rPr>
              <a:t>などの自傷行為が見られる</a:t>
            </a:r>
          </a:p>
          <a:p>
            <a:pPr marL="171450" lvl="0" indent="-171450">
              <a:buFont typeface="Wingdings" panose="05000000000000000000" pitchFamily="2" charset="2"/>
              <a:buChar char="ü"/>
            </a:pPr>
            <a:r>
              <a:rPr lang="ja-JP" altLang="en-US" sz="1400">
                <a:latin typeface="BIZ UDPゴシック" panose="020B0400000000000000" pitchFamily="50" charset="-128"/>
                <a:ea typeface="BIZ UDPゴシック" panose="020B0400000000000000" pitchFamily="50" charset="-128"/>
              </a:rPr>
              <a:t>特定の人物を極端に避ける、または逆に</a:t>
            </a:r>
            <a:endParaRPr lang="en-US" altLang="ja-JP" sz="1400">
              <a:latin typeface="BIZ UDPゴシック" panose="020B0400000000000000" pitchFamily="50" charset="-128"/>
              <a:ea typeface="BIZ UDPゴシック" panose="020B0400000000000000" pitchFamily="50" charset="-128"/>
            </a:endParaRPr>
          </a:p>
          <a:p>
            <a:pPr lvl="0" indent="179388">
              <a:spcAft>
                <a:spcPts val="300"/>
              </a:spcAft>
            </a:pPr>
            <a:r>
              <a:rPr lang="ja-JP" altLang="en-US" sz="1400">
                <a:latin typeface="BIZ UDPゴシック" panose="020B0400000000000000" pitchFamily="50" charset="-128"/>
                <a:ea typeface="BIZ UDPゴシック" panose="020B0400000000000000" pitchFamily="50" charset="-128"/>
              </a:rPr>
              <a:t>過度に依存する様子がある</a:t>
            </a:r>
          </a:p>
          <a:p>
            <a:pPr marL="285750" indent="-285750">
              <a:spcAft>
                <a:spcPts val="300"/>
              </a:spcAft>
              <a:buClr>
                <a:srgbClr val="FF6A29"/>
              </a:buClr>
              <a:buFont typeface="Wingdings" panose="05000000000000000000" pitchFamily="2" charset="2"/>
              <a:buChar char="ü"/>
            </a:pPr>
            <a:endParaRPr lang="ja-JP" altLang="en-US" sz="1400" spc="100">
              <a:latin typeface="BIZ UDPゴシック" panose="020B0400000000000000" pitchFamily="50" charset="-128"/>
              <a:ea typeface="BIZ UDPゴシック" panose="020B0400000000000000" pitchFamily="50" charset="-128"/>
            </a:endParaRPr>
          </a:p>
        </p:txBody>
      </p:sp>
      <p:sp>
        <p:nvSpPr>
          <p:cNvPr id="21" name="テキスト ボックス 20">
            <a:extLst>
              <a:ext uri="{FF2B5EF4-FFF2-40B4-BE49-F238E27FC236}">
                <a16:creationId xmlns:a16="http://schemas.microsoft.com/office/drawing/2014/main" id="{A9DA9EA8-ADE4-79F4-DAAE-3295FFA77992}"/>
              </a:ext>
            </a:extLst>
          </p:cNvPr>
          <p:cNvSpPr txBox="1"/>
          <p:nvPr/>
        </p:nvSpPr>
        <p:spPr>
          <a:xfrm>
            <a:off x="8473469" y="2359339"/>
            <a:ext cx="2472071" cy="369332"/>
          </a:xfrm>
          <a:prstGeom prst="rect">
            <a:avLst/>
          </a:prstGeom>
          <a:noFill/>
        </p:spPr>
        <p:txBody>
          <a:bodyPr wrap="square" rtlCol="0">
            <a:spAutoFit/>
          </a:bodyPr>
          <a:lstStyle/>
          <a:p>
            <a:r>
              <a:rPr lang="ja-JP" altLang="en-US" b="1" spc="80">
                <a:solidFill>
                  <a:srgbClr val="FF6A29"/>
                </a:solidFill>
                <a:latin typeface="BIZ UDPゴシック" panose="020B0400000000000000" pitchFamily="50" charset="-128"/>
                <a:ea typeface="BIZ UDPゴシック" panose="020B0400000000000000" pitchFamily="50" charset="-128"/>
              </a:rPr>
              <a:t>行動の変化</a:t>
            </a:r>
            <a:endParaRPr kumimoji="1" lang="ja-JP" altLang="en-US" b="1" spc="80">
              <a:solidFill>
                <a:srgbClr val="FF6A29"/>
              </a:solidFill>
              <a:latin typeface="BIZ UDPゴシック" panose="020B0400000000000000" pitchFamily="50" charset="-128"/>
              <a:ea typeface="BIZ UDPゴシック" panose="020B0400000000000000" pitchFamily="50" charset="-128"/>
            </a:endParaRPr>
          </a:p>
        </p:txBody>
      </p:sp>
      <p:sp>
        <p:nvSpPr>
          <p:cNvPr id="2" name="楕円 1">
            <a:extLst>
              <a:ext uri="{FF2B5EF4-FFF2-40B4-BE49-F238E27FC236}">
                <a16:creationId xmlns:a16="http://schemas.microsoft.com/office/drawing/2014/main" id="{DE184EBD-261D-47FC-FE8E-CDC6685EF46A}"/>
              </a:ext>
            </a:extLst>
          </p:cNvPr>
          <p:cNvSpPr>
            <a:spLocks noChangeAspect="1"/>
          </p:cNvSpPr>
          <p:nvPr/>
        </p:nvSpPr>
        <p:spPr>
          <a:xfrm>
            <a:off x="740479" y="2379858"/>
            <a:ext cx="338455" cy="338455"/>
          </a:xfrm>
          <a:prstGeom prst="ellipse">
            <a:avLst/>
          </a:prstGeom>
          <a:solidFill>
            <a:srgbClr val="FF6A29"/>
          </a:solidFill>
          <a:ln>
            <a:noFill/>
          </a:ln>
        </p:spPr>
        <p:style>
          <a:lnRef idx="2">
            <a:schemeClr val="accent1">
              <a:shade val="15000"/>
            </a:schemeClr>
          </a:lnRef>
          <a:fillRef idx="1">
            <a:schemeClr val="accent1"/>
          </a:fillRef>
          <a:effectRef idx="0">
            <a:schemeClr val="accent1"/>
          </a:effectRef>
          <a:fontRef idx="minor">
            <a:schemeClr val="lt1"/>
          </a:fontRef>
        </p:style>
        <p:txBody>
          <a:bodyPr bIns="0" rtlCol="0" anchor="b" anchorCtr="0"/>
          <a:lstStyle/>
          <a:p>
            <a:pPr algn="ctr"/>
            <a:r>
              <a:rPr kumimoji="1" lang="en-US" altLang="ja-JP" sz="2100" b="1">
                <a:latin typeface="BIZ UDPゴシック" panose="020B0400000000000000" pitchFamily="50" charset="-128"/>
                <a:ea typeface="BIZ UDPゴシック" panose="020B0400000000000000" pitchFamily="50" charset="-128"/>
              </a:rPr>
              <a:t>1</a:t>
            </a:r>
            <a:endParaRPr kumimoji="1" lang="ja-JP" altLang="en-US" sz="2100" b="1">
              <a:latin typeface="BIZ UDPゴシック" panose="020B0400000000000000" pitchFamily="50" charset="-128"/>
              <a:ea typeface="BIZ UDPゴシック" panose="020B0400000000000000" pitchFamily="50" charset="-128"/>
            </a:endParaRPr>
          </a:p>
        </p:txBody>
      </p:sp>
      <p:sp>
        <p:nvSpPr>
          <p:cNvPr id="4" name="楕円 3">
            <a:extLst>
              <a:ext uri="{FF2B5EF4-FFF2-40B4-BE49-F238E27FC236}">
                <a16:creationId xmlns:a16="http://schemas.microsoft.com/office/drawing/2014/main" id="{35020707-AE84-3A6B-6655-2E51D898BF3A}"/>
              </a:ext>
            </a:extLst>
          </p:cNvPr>
          <p:cNvSpPr>
            <a:spLocks noChangeAspect="1"/>
          </p:cNvSpPr>
          <p:nvPr/>
        </p:nvSpPr>
        <p:spPr>
          <a:xfrm>
            <a:off x="4378661" y="2379858"/>
            <a:ext cx="339840" cy="338455"/>
          </a:xfrm>
          <a:prstGeom prst="ellipse">
            <a:avLst/>
          </a:prstGeom>
          <a:solidFill>
            <a:srgbClr val="FF6A29"/>
          </a:solidFill>
          <a:ln>
            <a:noFill/>
          </a:ln>
        </p:spPr>
        <p:style>
          <a:lnRef idx="2">
            <a:schemeClr val="accent1">
              <a:shade val="15000"/>
            </a:schemeClr>
          </a:lnRef>
          <a:fillRef idx="1">
            <a:schemeClr val="accent1"/>
          </a:fillRef>
          <a:effectRef idx="0">
            <a:schemeClr val="accent1"/>
          </a:effectRef>
          <a:fontRef idx="minor">
            <a:schemeClr val="lt1"/>
          </a:fontRef>
        </p:style>
        <p:txBody>
          <a:bodyPr bIns="0" rtlCol="0" anchor="b" anchorCtr="0"/>
          <a:lstStyle/>
          <a:p>
            <a:pPr algn="ctr"/>
            <a:r>
              <a:rPr kumimoji="1" lang="en-US" altLang="ja-JP" sz="2100" b="1">
                <a:latin typeface="BIZ UDPゴシック" panose="020B0400000000000000" pitchFamily="50" charset="-128"/>
                <a:ea typeface="BIZ UDPゴシック" panose="020B0400000000000000" pitchFamily="50" charset="-128"/>
              </a:rPr>
              <a:t>2</a:t>
            </a:r>
            <a:endParaRPr kumimoji="1" lang="ja-JP" altLang="en-US" sz="2100" b="1">
              <a:latin typeface="BIZ UDPゴシック" panose="020B0400000000000000" pitchFamily="50" charset="-128"/>
              <a:ea typeface="BIZ UDPゴシック" panose="020B0400000000000000" pitchFamily="50" charset="-128"/>
            </a:endParaRPr>
          </a:p>
        </p:txBody>
      </p:sp>
      <p:sp>
        <p:nvSpPr>
          <p:cNvPr id="6" name="楕円 5">
            <a:extLst>
              <a:ext uri="{FF2B5EF4-FFF2-40B4-BE49-F238E27FC236}">
                <a16:creationId xmlns:a16="http://schemas.microsoft.com/office/drawing/2014/main" id="{46B44B3C-8145-E56A-F885-70536D3C5455}"/>
              </a:ext>
            </a:extLst>
          </p:cNvPr>
          <p:cNvSpPr>
            <a:spLocks noChangeAspect="1"/>
          </p:cNvSpPr>
          <p:nvPr/>
        </p:nvSpPr>
        <p:spPr>
          <a:xfrm>
            <a:off x="8086564" y="2374778"/>
            <a:ext cx="338455" cy="338455"/>
          </a:xfrm>
          <a:prstGeom prst="ellipse">
            <a:avLst/>
          </a:prstGeom>
          <a:solidFill>
            <a:srgbClr val="FF6A2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bIns="0" rtlCol="0" anchor="b" anchorCtr="0"/>
          <a:lstStyle/>
          <a:p>
            <a:pPr algn="ctr"/>
            <a:r>
              <a:rPr lang="en-US" altLang="ja-JP" sz="2100" b="1">
                <a:latin typeface="BIZ UDPゴシック" panose="020B0400000000000000" pitchFamily="50" charset="-128"/>
                <a:ea typeface="BIZ UDPゴシック" panose="020B0400000000000000" pitchFamily="50" charset="-128"/>
              </a:rPr>
              <a:t>3</a:t>
            </a:r>
            <a:endParaRPr kumimoji="1" lang="ja-JP" altLang="en-US" sz="2100" b="1">
              <a:latin typeface="BIZ UDPゴシック" panose="020B0400000000000000" pitchFamily="50" charset="-128"/>
              <a:ea typeface="BIZ UDPゴシック" panose="020B0400000000000000" pitchFamily="50" charset="-128"/>
            </a:endParaRPr>
          </a:p>
        </p:txBody>
      </p:sp>
      <p:sp>
        <p:nvSpPr>
          <p:cNvPr id="15" name="タイトル 1">
            <a:extLst>
              <a:ext uri="{FF2B5EF4-FFF2-40B4-BE49-F238E27FC236}">
                <a16:creationId xmlns:a16="http://schemas.microsoft.com/office/drawing/2014/main" id="{49428D10-1BDC-05FF-9A2B-94D6AE8719E0}"/>
              </a:ext>
            </a:extLst>
          </p:cNvPr>
          <p:cNvSpPr>
            <a:spLocks noGrp="1"/>
          </p:cNvSpPr>
          <p:nvPr>
            <p:ph type="title"/>
          </p:nvPr>
        </p:nvSpPr>
        <p:spPr>
          <a:xfrm>
            <a:off x="612843" y="432000"/>
            <a:ext cx="2889114" cy="383182"/>
          </a:xfrm>
        </p:spPr>
        <p:txBody>
          <a:bodyPr vert="horz" wrap="square" lIns="91440" tIns="45720" rIns="91440" bIns="45720" rtlCol="0" anchor="b">
            <a:spAutoFit/>
          </a:bodyPr>
          <a:lstStyle/>
          <a:p>
            <a:pPr algn="dist"/>
            <a:r>
              <a:rPr lang="ja-JP" altLang="en-US">
                <a:latin typeface="BIZ UDPゴシック" panose="020B0400000000000000" pitchFamily="50" charset="-128"/>
                <a:ea typeface="BIZ UDPゴシック" panose="020B0400000000000000" pitchFamily="50" charset="-128"/>
              </a:rPr>
              <a:t>設問</a:t>
            </a:r>
            <a:r>
              <a:rPr lang="en-US" altLang="ja-JP">
                <a:latin typeface="BIZ UDPゴシック" panose="020B0400000000000000" pitchFamily="50" charset="-128"/>
                <a:ea typeface="BIZ UDPゴシック" panose="020B0400000000000000" pitchFamily="50" charset="-128"/>
              </a:rPr>
              <a:t>1-1 </a:t>
            </a:r>
            <a:r>
              <a:rPr lang="ja-JP" altLang="en-US">
                <a:latin typeface="BIZ UDPゴシック" panose="020B0400000000000000" pitchFamily="50" charset="-128"/>
                <a:ea typeface="BIZ UDPゴシック" panose="020B0400000000000000" pitchFamily="50" charset="-128"/>
              </a:rPr>
              <a:t>回答例</a:t>
            </a:r>
          </a:p>
        </p:txBody>
      </p:sp>
      <p:sp>
        <p:nvSpPr>
          <p:cNvPr id="8" name="スライド番号プレースホルダー 7">
            <a:extLst>
              <a:ext uri="{FF2B5EF4-FFF2-40B4-BE49-F238E27FC236}">
                <a16:creationId xmlns:a16="http://schemas.microsoft.com/office/drawing/2014/main" id="{761B68EB-2A90-758A-88FB-89254B5A57FA}"/>
              </a:ext>
            </a:extLst>
          </p:cNvPr>
          <p:cNvSpPr>
            <a:spLocks noGrp="1"/>
          </p:cNvSpPr>
          <p:nvPr>
            <p:ph type="sldNum" sz="quarter" idx="4"/>
          </p:nvPr>
        </p:nvSpPr>
        <p:spPr/>
        <p:txBody>
          <a:bodyPr/>
          <a:lstStyle/>
          <a:p>
            <a:fld id="{2336B528-F940-46AA-A4AB-D4751FB27E02}" type="slidenum">
              <a:rPr kumimoji="1" lang="ja-JP" altLang="en-US" smtClean="0"/>
              <a:t>24</a:t>
            </a:fld>
            <a:endParaRPr kumimoji="1" lang="ja-JP" altLang="en-US"/>
          </a:p>
        </p:txBody>
      </p:sp>
    </p:spTree>
    <p:extLst>
      <p:ext uri="{BB962C8B-B14F-4D97-AF65-F5344CB8AC3E}">
        <p14:creationId xmlns:p14="http://schemas.microsoft.com/office/powerpoint/2010/main" val="20675324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CE5538-D9B8-FED2-9CA4-9A1DE12B79D8}"/>
            </a:ext>
          </a:extLst>
        </p:cNvPr>
        <p:cNvGrpSpPr/>
        <p:nvPr/>
      </p:nvGrpSpPr>
      <p:grpSpPr>
        <a:xfrm>
          <a:off x="0" y="0"/>
          <a:ext cx="0" cy="0"/>
          <a:chOff x="0" y="0"/>
          <a:chExt cx="0" cy="0"/>
        </a:xfrm>
      </p:grpSpPr>
      <p:sp>
        <p:nvSpPr>
          <p:cNvPr id="28" name="四角形: 角を丸くする 27">
            <a:extLst>
              <a:ext uri="{FF2B5EF4-FFF2-40B4-BE49-F238E27FC236}">
                <a16:creationId xmlns:a16="http://schemas.microsoft.com/office/drawing/2014/main" id="{1EDA36B0-4B63-8DDD-2DF6-BD5955772B68}"/>
              </a:ext>
            </a:extLst>
          </p:cNvPr>
          <p:cNvSpPr/>
          <p:nvPr/>
        </p:nvSpPr>
        <p:spPr>
          <a:xfrm>
            <a:off x="561009" y="2286001"/>
            <a:ext cx="11107737" cy="4217186"/>
          </a:xfrm>
          <a:prstGeom prst="roundRect">
            <a:avLst>
              <a:gd name="adj" fmla="val 2435"/>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23" name="四角形: 角を丸くする 22">
            <a:extLst>
              <a:ext uri="{FF2B5EF4-FFF2-40B4-BE49-F238E27FC236}">
                <a16:creationId xmlns:a16="http://schemas.microsoft.com/office/drawing/2014/main" id="{22731396-15E2-5C82-8E4B-95DAACA01D8A}"/>
              </a:ext>
            </a:extLst>
          </p:cNvPr>
          <p:cNvSpPr/>
          <p:nvPr/>
        </p:nvSpPr>
        <p:spPr>
          <a:xfrm>
            <a:off x="560996" y="1311960"/>
            <a:ext cx="11107737" cy="900000"/>
          </a:xfrm>
          <a:prstGeom prst="roundRect">
            <a:avLst>
              <a:gd name="adj" fmla="val 6290"/>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四角形: 角を丸くする 6">
            <a:extLst>
              <a:ext uri="{FF2B5EF4-FFF2-40B4-BE49-F238E27FC236}">
                <a16:creationId xmlns:a16="http://schemas.microsoft.com/office/drawing/2014/main" id="{9D1CBD4C-B6BB-99FC-E284-C43E900A3236}"/>
              </a:ext>
            </a:extLst>
          </p:cNvPr>
          <p:cNvSpPr/>
          <p:nvPr/>
        </p:nvSpPr>
        <p:spPr>
          <a:xfrm>
            <a:off x="612000" y="396000"/>
            <a:ext cx="2880000" cy="443552"/>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46067642-0788-DE20-773A-5B445EB15965}"/>
              </a:ext>
            </a:extLst>
          </p:cNvPr>
          <p:cNvSpPr>
            <a:spLocks noGrp="1"/>
          </p:cNvSpPr>
          <p:nvPr>
            <p:ph type="title"/>
          </p:nvPr>
        </p:nvSpPr>
        <p:spPr>
          <a:xfrm>
            <a:off x="612843" y="432000"/>
            <a:ext cx="2889114" cy="383182"/>
          </a:xfrm>
        </p:spPr>
        <p:txBody>
          <a:bodyPr vert="horz" wrap="square" lIns="91440" tIns="45720" rIns="91440" bIns="45720" rtlCol="0" anchor="b">
            <a:spAutoFit/>
          </a:bodyPr>
          <a:lstStyle/>
          <a:p>
            <a:pPr algn="dist"/>
            <a:r>
              <a:rPr lang="ja-JP" altLang="en-US">
                <a:latin typeface="BIZ UDPゴシック" panose="020B0400000000000000" pitchFamily="50" charset="-128"/>
                <a:ea typeface="BIZ UDPゴシック" panose="020B0400000000000000" pitchFamily="50" charset="-128"/>
              </a:rPr>
              <a:t>設問</a:t>
            </a:r>
            <a:r>
              <a:rPr lang="en-US" altLang="ja-JP">
                <a:latin typeface="BIZ UDPゴシック" panose="020B0400000000000000" pitchFamily="50" charset="-128"/>
                <a:ea typeface="BIZ UDPゴシック" panose="020B0400000000000000" pitchFamily="50" charset="-128"/>
              </a:rPr>
              <a:t>1-2 </a:t>
            </a:r>
            <a:r>
              <a:rPr lang="ja-JP" altLang="en-US">
                <a:latin typeface="BIZ UDPゴシック" panose="020B0400000000000000" pitchFamily="50" charset="-128"/>
                <a:ea typeface="BIZ UDPゴシック" panose="020B0400000000000000" pitchFamily="50" charset="-128"/>
              </a:rPr>
              <a:t>考えるヒント</a:t>
            </a:r>
          </a:p>
        </p:txBody>
      </p:sp>
      <p:sp>
        <p:nvSpPr>
          <p:cNvPr id="4" name="テキスト ボックス 3">
            <a:extLst>
              <a:ext uri="{FF2B5EF4-FFF2-40B4-BE49-F238E27FC236}">
                <a16:creationId xmlns:a16="http://schemas.microsoft.com/office/drawing/2014/main" id="{2DCD6E2F-E35E-0292-CF0F-728902B22179}"/>
              </a:ext>
            </a:extLst>
          </p:cNvPr>
          <p:cNvSpPr txBox="1"/>
          <p:nvPr/>
        </p:nvSpPr>
        <p:spPr>
          <a:xfrm>
            <a:off x="792163" y="1388072"/>
            <a:ext cx="10752138" cy="707245"/>
          </a:xfrm>
          <a:prstGeom prst="rect">
            <a:avLst/>
          </a:prstGeom>
          <a:noFill/>
        </p:spPr>
        <p:txBody>
          <a:bodyPr wrap="square" rtlCol="0">
            <a:spAutoFit/>
          </a:bodyPr>
          <a:lstStyle/>
          <a:p>
            <a:pPr defTabSz="714375">
              <a:lnSpc>
                <a:spcPct val="120000"/>
              </a:lnSpc>
            </a:pPr>
            <a:r>
              <a:rPr kumimoji="1" lang="ja-JP" altLang="en-US" spc="50">
                <a:latin typeface="BIZ UDPゴシック" panose="020B0400000000000000" pitchFamily="50" charset="-128"/>
                <a:ea typeface="BIZ UDPゴシック" panose="020B0400000000000000" pitchFamily="50" charset="-128"/>
              </a:rPr>
              <a:t>設問</a:t>
            </a:r>
            <a:r>
              <a:rPr kumimoji="1" lang="en-US" altLang="ja-JP" spc="50">
                <a:latin typeface="BIZ UDPゴシック" panose="020B0400000000000000" pitchFamily="50" charset="-128"/>
                <a:ea typeface="BIZ UDPゴシック" panose="020B0400000000000000" pitchFamily="50" charset="-128"/>
              </a:rPr>
              <a:t>1</a:t>
            </a:r>
            <a:r>
              <a:rPr lang="ja-JP" altLang="en-US" spc="50">
                <a:latin typeface="BIZ UDPゴシック" panose="020B0400000000000000" pitchFamily="50" charset="-128"/>
                <a:ea typeface="BIZ UDPゴシック" panose="020B0400000000000000" pitchFamily="50" charset="-128"/>
              </a:rPr>
              <a:t>－２</a:t>
            </a:r>
            <a:endParaRPr lang="en-US" altLang="ja-JP" spc="50">
              <a:latin typeface="BIZ UDPゴシック" panose="020B0400000000000000" pitchFamily="50" charset="-128"/>
              <a:ea typeface="BIZ UDPゴシック" panose="020B0400000000000000" pitchFamily="50" charset="-128"/>
            </a:endParaRPr>
          </a:p>
          <a:p>
            <a:pPr defTabSz="714375">
              <a:lnSpc>
                <a:spcPct val="120000"/>
              </a:lnSpc>
            </a:pPr>
            <a:r>
              <a:rPr lang="ja-JP" altLang="en-US" spc="100">
                <a:latin typeface="BIZ UDPゴシック" panose="020B0400000000000000" pitchFamily="50" charset="-128"/>
                <a:ea typeface="BIZ UDPゴシック" panose="020B0400000000000000" pitchFamily="50" charset="-128"/>
              </a:rPr>
              <a:t>変化を発見するためにはどのような日常的な観察を行うべきでしょうか。</a:t>
            </a:r>
            <a:r>
              <a:rPr kumimoji="1" lang="en-US" altLang="ja-JP" spc="50">
                <a:latin typeface="BIZ UDPゴシック" panose="020B0400000000000000" pitchFamily="50" charset="-128"/>
                <a:ea typeface="BIZ UDPゴシック" panose="020B0400000000000000" pitchFamily="50" charset="-128"/>
              </a:rPr>
              <a:t>	</a:t>
            </a:r>
            <a:endParaRPr lang="ja-JP" altLang="en-US" spc="50">
              <a:latin typeface="BIZ UDPゴシック" panose="020B0400000000000000" pitchFamily="50" charset="-128"/>
              <a:ea typeface="BIZ UDPゴシック" panose="020B0400000000000000" pitchFamily="50" charset="-128"/>
            </a:endParaRPr>
          </a:p>
        </p:txBody>
      </p:sp>
      <p:sp>
        <p:nvSpPr>
          <p:cNvPr id="14" name="テキスト ボックス 13">
            <a:extLst>
              <a:ext uri="{FF2B5EF4-FFF2-40B4-BE49-F238E27FC236}">
                <a16:creationId xmlns:a16="http://schemas.microsoft.com/office/drawing/2014/main" id="{C54E32AD-5993-E181-7097-A025F77D54B0}"/>
              </a:ext>
            </a:extLst>
          </p:cNvPr>
          <p:cNvSpPr txBox="1"/>
          <p:nvPr/>
        </p:nvSpPr>
        <p:spPr>
          <a:xfrm>
            <a:off x="558799" y="2396989"/>
            <a:ext cx="10942321" cy="3747501"/>
          </a:xfrm>
          <a:prstGeom prst="rect">
            <a:avLst/>
          </a:prstGeom>
          <a:noFill/>
        </p:spPr>
        <p:txBody>
          <a:bodyPr wrap="square" rtlCol="0">
            <a:spAutoFit/>
          </a:bodyPr>
          <a:lstStyle/>
          <a:p>
            <a:pPr marL="570150" indent="-285750">
              <a:lnSpc>
                <a:spcPct val="120000"/>
              </a:lnSpc>
              <a:buClr>
                <a:srgbClr val="FF6A29"/>
              </a:buClr>
              <a:buFont typeface="Wingdings" panose="05000000000000000000" pitchFamily="2" charset="2"/>
              <a:buChar char="ü"/>
            </a:pPr>
            <a:r>
              <a:rPr lang="ja-JP" altLang="en-US" sz="1600" spc="100">
                <a:latin typeface="BIZ UDPゴシック" panose="020B0400000000000000" pitchFamily="50" charset="-128"/>
                <a:ea typeface="BIZ UDPゴシック" panose="020B0400000000000000" pitchFamily="50" charset="-128"/>
              </a:rPr>
              <a:t>以下のような点も考慮して、日常的な観察の体制、日頃からのこどもとのコミュニケーションの方法、違和感を覚えた場合のコミュニケーションの方法等の観点から、どのように日常的な観察を実施すべきか検討して</a:t>
            </a:r>
            <a:endParaRPr lang="en-US" altLang="ja-JP" sz="1600" spc="100">
              <a:latin typeface="BIZ UDPゴシック" panose="020B0400000000000000" pitchFamily="50" charset="-128"/>
              <a:ea typeface="BIZ UDPゴシック" panose="020B0400000000000000" pitchFamily="50" charset="-128"/>
            </a:endParaRPr>
          </a:p>
          <a:p>
            <a:pPr marL="284163" indent="254000">
              <a:lnSpc>
                <a:spcPct val="120000"/>
              </a:lnSpc>
              <a:buClr>
                <a:srgbClr val="FF6A29"/>
              </a:buClr>
            </a:pPr>
            <a:r>
              <a:rPr lang="ja-JP" altLang="en-US" sz="1600" spc="100">
                <a:latin typeface="BIZ UDPゴシック" panose="020B0400000000000000" pitchFamily="50" charset="-128"/>
                <a:ea typeface="BIZ UDPゴシック" panose="020B0400000000000000" pitchFamily="50" charset="-128"/>
              </a:rPr>
              <a:t>みましょう。</a:t>
            </a:r>
          </a:p>
          <a:p>
            <a:pPr marL="1027350" lvl="1" indent="-285750">
              <a:lnSpc>
                <a:spcPct val="120000"/>
              </a:lnSpc>
              <a:buClr>
                <a:srgbClr val="FF6A29"/>
              </a:buClr>
              <a:buFont typeface="Wingdings" panose="05000000000000000000" pitchFamily="2" charset="2"/>
              <a:buChar char="Ø"/>
            </a:pPr>
            <a:r>
              <a:rPr lang="ja-JP" altLang="en-US" sz="1600" spc="100">
                <a:latin typeface="BIZ UDPゴシック" panose="020B0400000000000000" pitchFamily="50" charset="-128"/>
                <a:ea typeface="BIZ UDPゴシック" panose="020B0400000000000000" pitchFamily="50" charset="-128"/>
              </a:rPr>
              <a:t>こどもにとって最も身近な者（担任、コーチなど）が性暴力等を行っている可能性も考えられる。</a:t>
            </a:r>
          </a:p>
          <a:p>
            <a:pPr marL="1027350" lvl="1" indent="-285750">
              <a:lnSpc>
                <a:spcPct val="120000"/>
              </a:lnSpc>
              <a:buClr>
                <a:srgbClr val="FF6A29"/>
              </a:buClr>
              <a:buFont typeface="Wingdings" panose="05000000000000000000" pitchFamily="2" charset="2"/>
              <a:buChar char="Ø"/>
            </a:pPr>
            <a:r>
              <a:rPr lang="ja-JP" altLang="en-US" sz="1600" spc="100">
                <a:latin typeface="BIZ UDPゴシック" panose="020B0400000000000000" pitchFamily="50" charset="-128"/>
                <a:ea typeface="BIZ UDPゴシック" panose="020B0400000000000000" pitchFamily="50" charset="-128"/>
              </a:rPr>
              <a:t>こどもからすぐに被害を打ち明けられない場合もある。</a:t>
            </a:r>
          </a:p>
          <a:p>
            <a:pPr marL="1027350" lvl="1" indent="-285750">
              <a:lnSpc>
                <a:spcPct val="120000"/>
              </a:lnSpc>
              <a:spcAft>
                <a:spcPts val="600"/>
              </a:spcAft>
              <a:buClr>
                <a:srgbClr val="FF6A29"/>
              </a:buClr>
              <a:buFont typeface="Wingdings" panose="05000000000000000000" pitchFamily="2" charset="2"/>
              <a:buChar char="Ø"/>
            </a:pPr>
            <a:r>
              <a:rPr lang="ja-JP" altLang="en-US" sz="1600" spc="100">
                <a:latin typeface="BIZ UDPゴシック" panose="020B0400000000000000" pitchFamily="50" charset="-128"/>
                <a:ea typeface="BIZ UDPゴシック" panose="020B0400000000000000" pitchFamily="50" charset="-128"/>
              </a:rPr>
              <a:t>発達段階や特性によっては、性暴力を受けていると認識できておらず、明確に</a:t>
            </a:r>
            <a:r>
              <a:rPr lang="en-US" altLang="ja-JP" sz="1600" spc="100">
                <a:latin typeface="BIZ UDPゴシック" panose="020B0400000000000000" pitchFamily="50" charset="-128"/>
                <a:ea typeface="BIZ UDPゴシック" panose="020B0400000000000000" pitchFamily="50" charset="-128"/>
              </a:rPr>
              <a:t>SOS</a:t>
            </a:r>
            <a:r>
              <a:rPr lang="ja-JP" altLang="en-US" sz="1600" spc="100">
                <a:latin typeface="BIZ UDPゴシック" panose="020B0400000000000000" pitchFamily="50" charset="-128"/>
                <a:ea typeface="BIZ UDPゴシック" panose="020B0400000000000000" pitchFamily="50" charset="-128"/>
              </a:rPr>
              <a:t>を出すことが難しい場合がある。</a:t>
            </a:r>
          </a:p>
          <a:p>
            <a:pPr marL="570150" indent="-285750">
              <a:lnSpc>
                <a:spcPct val="120000"/>
              </a:lnSpc>
              <a:spcAft>
                <a:spcPts val="600"/>
              </a:spcAft>
              <a:buClr>
                <a:srgbClr val="FF6A29"/>
              </a:buClr>
              <a:buFont typeface="Wingdings" panose="05000000000000000000" pitchFamily="2" charset="2"/>
              <a:buChar char="ü"/>
            </a:pPr>
            <a:r>
              <a:rPr lang="ja-JP" altLang="en-US" sz="1600" spc="100">
                <a:latin typeface="BIZ UDPゴシック" panose="020B0400000000000000" pitchFamily="50" charset="-128"/>
                <a:ea typeface="BIZ UDPゴシック" panose="020B0400000000000000" pitchFamily="50" charset="-128"/>
              </a:rPr>
              <a:t>（未就学児の場合）未就学児の日常的な観察において留意すべき点を考えてみましょう。</a:t>
            </a:r>
          </a:p>
          <a:p>
            <a:pPr marL="570150" indent="-285750">
              <a:lnSpc>
                <a:spcPct val="120000"/>
              </a:lnSpc>
              <a:buClr>
                <a:srgbClr val="FF6A29"/>
              </a:buClr>
              <a:buFont typeface="Wingdings" panose="05000000000000000000" pitchFamily="2" charset="2"/>
              <a:buChar char="ü"/>
            </a:pPr>
            <a:r>
              <a:rPr lang="ja-JP" altLang="en-US" sz="1600" spc="100">
                <a:latin typeface="BIZ UDPゴシック" panose="020B0400000000000000" pitchFamily="50" charset="-128"/>
                <a:ea typeface="BIZ UDPゴシック" panose="020B0400000000000000" pitchFamily="50" charset="-128"/>
              </a:rPr>
              <a:t>（障害のあるこどもの場合）特に知的障害のあるこどもや重症心身障害児等の場合は、年齢が上がっても意思疎通が円滑にできないことがあり、こどもの様子に普段と変わりはないか、特に気を配り、小さな変化・言動を見落とさないことが早期発見のポイントとなります。 障害のあるこどもの日常的な観察において留意すべき点を考えてみましょう。</a:t>
            </a:r>
          </a:p>
        </p:txBody>
      </p:sp>
      <p:sp>
        <p:nvSpPr>
          <p:cNvPr id="3" name="スライド番号プレースホルダー 2">
            <a:extLst>
              <a:ext uri="{FF2B5EF4-FFF2-40B4-BE49-F238E27FC236}">
                <a16:creationId xmlns:a16="http://schemas.microsoft.com/office/drawing/2014/main" id="{D1FF80F3-438C-EE6A-05D2-68481DF90B81}"/>
              </a:ext>
            </a:extLst>
          </p:cNvPr>
          <p:cNvSpPr>
            <a:spLocks noGrp="1"/>
          </p:cNvSpPr>
          <p:nvPr>
            <p:ph type="sldNum" sz="quarter" idx="4"/>
          </p:nvPr>
        </p:nvSpPr>
        <p:spPr/>
        <p:txBody>
          <a:bodyPr/>
          <a:lstStyle/>
          <a:p>
            <a:fld id="{2336B528-F940-46AA-A4AB-D4751FB27E02}" type="slidenum">
              <a:rPr kumimoji="1" lang="ja-JP" altLang="en-US" smtClean="0"/>
              <a:t>25</a:t>
            </a:fld>
            <a:endParaRPr kumimoji="1" lang="ja-JP" altLang="en-US"/>
          </a:p>
        </p:txBody>
      </p:sp>
    </p:spTree>
    <p:extLst>
      <p:ext uri="{BB962C8B-B14F-4D97-AF65-F5344CB8AC3E}">
        <p14:creationId xmlns:p14="http://schemas.microsoft.com/office/powerpoint/2010/main" val="233332560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8408FF-2EE5-1479-FBC2-F4633C8A5190}"/>
            </a:ext>
          </a:extLst>
        </p:cNvPr>
        <p:cNvGrpSpPr/>
        <p:nvPr/>
      </p:nvGrpSpPr>
      <p:grpSpPr>
        <a:xfrm>
          <a:off x="0" y="0"/>
          <a:ext cx="0" cy="0"/>
          <a:chOff x="0" y="0"/>
          <a:chExt cx="0" cy="0"/>
        </a:xfrm>
      </p:grpSpPr>
      <p:sp>
        <p:nvSpPr>
          <p:cNvPr id="12" name="四角形: 角を丸くする 11">
            <a:extLst>
              <a:ext uri="{FF2B5EF4-FFF2-40B4-BE49-F238E27FC236}">
                <a16:creationId xmlns:a16="http://schemas.microsoft.com/office/drawing/2014/main" id="{CEE39D4F-5A76-2113-EF51-64D8F1E07F56}"/>
              </a:ext>
            </a:extLst>
          </p:cNvPr>
          <p:cNvSpPr/>
          <p:nvPr/>
        </p:nvSpPr>
        <p:spPr>
          <a:xfrm>
            <a:off x="531813" y="2251588"/>
            <a:ext cx="11107737" cy="4222824"/>
          </a:xfrm>
          <a:prstGeom prst="roundRect">
            <a:avLst>
              <a:gd name="adj" fmla="val 5326"/>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Pゴシック" panose="020B0400000000000000" pitchFamily="50" charset="-128"/>
              <a:ea typeface="BIZ UDPゴシック" panose="020B0400000000000000" pitchFamily="50" charset="-128"/>
            </a:endParaRPr>
          </a:p>
        </p:txBody>
      </p:sp>
      <p:sp>
        <p:nvSpPr>
          <p:cNvPr id="13" name="四角形: 角を丸くする 12">
            <a:extLst>
              <a:ext uri="{FF2B5EF4-FFF2-40B4-BE49-F238E27FC236}">
                <a16:creationId xmlns:a16="http://schemas.microsoft.com/office/drawing/2014/main" id="{EAE068ED-5847-51FE-ECA3-BCE941F8DD3F}"/>
              </a:ext>
            </a:extLst>
          </p:cNvPr>
          <p:cNvSpPr/>
          <p:nvPr/>
        </p:nvSpPr>
        <p:spPr>
          <a:xfrm>
            <a:off x="540000" y="396000"/>
            <a:ext cx="2880000" cy="442800"/>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Pゴシック" panose="020B0400000000000000" pitchFamily="50" charset="-128"/>
              <a:ea typeface="BIZ UDPゴシック" panose="020B0400000000000000" pitchFamily="50" charset="-128"/>
            </a:endParaRPr>
          </a:p>
        </p:txBody>
      </p:sp>
      <p:sp>
        <p:nvSpPr>
          <p:cNvPr id="14" name="タイトル 13">
            <a:extLst>
              <a:ext uri="{FF2B5EF4-FFF2-40B4-BE49-F238E27FC236}">
                <a16:creationId xmlns:a16="http://schemas.microsoft.com/office/drawing/2014/main" id="{551D9F9C-5478-FF74-C089-E3DE6D0B0E65}"/>
              </a:ext>
            </a:extLst>
          </p:cNvPr>
          <p:cNvSpPr>
            <a:spLocks noGrp="1"/>
          </p:cNvSpPr>
          <p:nvPr>
            <p:ph type="title"/>
          </p:nvPr>
        </p:nvSpPr>
        <p:spPr>
          <a:xfrm>
            <a:off x="723900" y="444818"/>
            <a:ext cx="2514600" cy="383182"/>
          </a:xfrm>
        </p:spPr>
        <p:txBody>
          <a:bodyPr wrap="square"/>
          <a:lstStyle/>
          <a:p>
            <a:pPr algn="dist"/>
            <a:r>
              <a:rPr lang="ja-JP" altLang="en-US">
                <a:latin typeface="BIZ UDPゴシック" panose="020B0400000000000000" pitchFamily="50" charset="-128"/>
                <a:ea typeface="BIZ UDPゴシック" panose="020B0400000000000000" pitchFamily="50" charset="-128"/>
              </a:rPr>
              <a:t>設問</a:t>
            </a:r>
            <a:r>
              <a:rPr lang="en-US" altLang="ja-JP">
                <a:latin typeface="BIZ UDPゴシック" panose="020B0400000000000000" pitchFamily="50" charset="-128"/>
                <a:ea typeface="BIZ UDPゴシック" panose="020B0400000000000000" pitchFamily="50" charset="-128"/>
              </a:rPr>
              <a:t>1-2</a:t>
            </a:r>
            <a:r>
              <a:rPr lang="ja-JP" altLang="en-US">
                <a:latin typeface="BIZ UDPゴシック" panose="020B0400000000000000" pitchFamily="50" charset="-128"/>
                <a:ea typeface="BIZ UDPゴシック" panose="020B0400000000000000" pitchFamily="50" charset="-128"/>
              </a:rPr>
              <a:t>　回答例</a:t>
            </a:r>
          </a:p>
        </p:txBody>
      </p:sp>
      <p:sp>
        <p:nvSpPr>
          <p:cNvPr id="9" name="四角形: 角を丸くする 8">
            <a:extLst>
              <a:ext uri="{FF2B5EF4-FFF2-40B4-BE49-F238E27FC236}">
                <a16:creationId xmlns:a16="http://schemas.microsoft.com/office/drawing/2014/main" id="{2A42A5F1-BF83-A3A3-B14E-C43435A37F9C}"/>
              </a:ext>
            </a:extLst>
          </p:cNvPr>
          <p:cNvSpPr/>
          <p:nvPr/>
        </p:nvSpPr>
        <p:spPr>
          <a:xfrm>
            <a:off x="531813" y="1292502"/>
            <a:ext cx="11107737" cy="900000"/>
          </a:xfrm>
          <a:prstGeom prst="roundRect">
            <a:avLst>
              <a:gd name="adj" fmla="val 6290"/>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Pゴシック" panose="020B0400000000000000" pitchFamily="50" charset="-128"/>
              <a:ea typeface="BIZ UDPゴシック" panose="020B0400000000000000" pitchFamily="50" charset="-128"/>
            </a:endParaRPr>
          </a:p>
        </p:txBody>
      </p:sp>
      <p:sp>
        <p:nvSpPr>
          <p:cNvPr id="2" name="テキスト ボックス 1">
            <a:extLst>
              <a:ext uri="{FF2B5EF4-FFF2-40B4-BE49-F238E27FC236}">
                <a16:creationId xmlns:a16="http://schemas.microsoft.com/office/drawing/2014/main" id="{DC992DFC-4FFF-2F61-85D1-7C0616DB4E89}"/>
              </a:ext>
            </a:extLst>
          </p:cNvPr>
          <p:cNvSpPr txBox="1"/>
          <p:nvPr/>
        </p:nvSpPr>
        <p:spPr>
          <a:xfrm>
            <a:off x="792163" y="1388072"/>
            <a:ext cx="10752138" cy="707245"/>
          </a:xfrm>
          <a:prstGeom prst="rect">
            <a:avLst/>
          </a:prstGeom>
          <a:noFill/>
        </p:spPr>
        <p:txBody>
          <a:bodyPr wrap="square" rtlCol="0">
            <a:spAutoFit/>
          </a:bodyPr>
          <a:lstStyle/>
          <a:p>
            <a:pPr defTabSz="714375">
              <a:lnSpc>
                <a:spcPct val="120000"/>
              </a:lnSpc>
            </a:pPr>
            <a:r>
              <a:rPr kumimoji="1" lang="ja-JP" altLang="en-US" spc="50">
                <a:latin typeface="BIZ UDPゴシック" panose="020B0400000000000000" pitchFamily="50" charset="-128"/>
                <a:ea typeface="BIZ UDPゴシック" panose="020B0400000000000000" pitchFamily="50" charset="-128"/>
              </a:rPr>
              <a:t>設問</a:t>
            </a:r>
            <a:r>
              <a:rPr kumimoji="1" lang="en-US" altLang="ja-JP" spc="50">
                <a:latin typeface="BIZ UDPゴシック" panose="020B0400000000000000" pitchFamily="50" charset="-128"/>
                <a:ea typeface="BIZ UDPゴシック" panose="020B0400000000000000" pitchFamily="50" charset="-128"/>
              </a:rPr>
              <a:t>1</a:t>
            </a:r>
            <a:r>
              <a:rPr lang="ja-JP" altLang="en-US" spc="50">
                <a:latin typeface="BIZ UDPゴシック" panose="020B0400000000000000" pitchFamily="50" charset="-128"/>
                <a:ea typeface="BIZ UDPゴシック" panose="020B0400000000000000" pitchFamily="50" charset="-128"/>
              </a:rPr>
              <a:t>－２</a:t>
            </a:r>
            <a:endParaRPr lang="en-US" altLang="ja-JP" spc="50">
              <a:latin typeface="BIZ UDPゴシック" panose="020B0400000000000000" pitchFamily="50" charset="-128"/>
              <a:ea typeface="BIZ UDPゴシック" panose="020B0400000000000000" pitchFamily="50" charset="-128"/>
            </a:endParaRPr>
          </a:p>
          <a:p>
            <a:pPr defTabSz="714375">
              <a:lnSpc>
                <a:spcPct val="120000"/>
              </a:lnSpc>
            </a:pPr>
            <a:r>
              <a:rPr lang="ja-JP" altLang="en-US" spc="100">
                <a:latin typeface="BIZ UDPゴシック" panose="020B0400000000000000" pitchFamily="50" charset="-128"/>
                <a:ea typeface="BIZ UDPゴシック" panose="020B0400000000000000" pitchFamily="50" charset="-128"/>
              </a:rPr>
              <a:t>変化を発見するためにはどのような日常的な観察を行うべきでしょうか。</a:t>
            </a:r>
            <a:r>
              <a:rPr kumimoji="1" lang="en-US" altLang="ja-JP" spc="50">
                <a:latin typeface="BIZ UDPゴシック" panose="020B0400000000000000" pitchFamily="50" charset="-128"/>
                <a:ea typeface="BIZ UDPゴシック" panose="020B0400000000000000" pitchFamily="50" charset="-128"/>
              </a:rPr>
              <a:t>	</a:t>
            </a:r>
            <a:endParaRPr lang="ja-JP" altLang="en-US" spc="50">
              <a:latin typeface="BIZ UDPゴシック" panose="020B0400000000000000" pitchFamily="50" charset="-128"/>
              <a:ea typeface="BIZ UDPゴシック" panose="020B0400000000000000" pitchFamily="50" charset="-128"/>
            </a:endParaRPr>
          </a:p>
        </p:txBody>
      </p:sp>
      <p:sp>
        <p:nvSpPr>
          <p:cNvPr id="4" name="テキスト ボックス 3">
            <a:extLst>
              <a:ext uri="{FF2B5EF4-FFF2-40B4-BE49-F238E27FC236}">
                <a16:creationId xmlns:a16="http://schemas.microsoft.com/office/drawing/2014/main" id="{74B6CE68-41CB-EC04-3253-A673BD56CCB9}"/>
              </a:ext>
            </a:extLst>
          </p:cNvPr>
          <p:cNvSpPr txBox="1"/>
          <p:nvPr/>
        </p:nvSpPr>
        <p:spPr>
          <a:xfrm>
            <a:off x="477785" y="2293750"/>
            <a:ext cx="10937466" cy="4450449"/>
          </a:xfrm>
          <a:prstGeom prst="rect">
            <a:avLst/>
          </a:prstGeom>
          <a:noFill/>
        </p:spPr>
        <p:txBody>
          <a:bodyPr wrap="square" rtlCol="0">
            <a:spAutoFit/>
          </a:bodyPr>
          <a:lstStyle/>
          <a:p>
            <a:pPr marL="570150" indent="-285750">
              <a:spcAft>
                <a:spcPts val="600"/>
              </a:spcAft>
              <a:buClr>
                <a:srgbClr val="FF6A29"/>
              </a:buClr>
              <a:buFont typeface="Wingdings" panose="05000000000000000000" pitchFamily="2" charset="2"/>
              <a:buChar char="ü"/>
            </a:pPr>
            <a:r>
              <a:rPr lang="ja-JP" altLang="en-US" sz="1600" spc="100">
                <a:latin typeface="BIZ UDPゴシック" panose="020B0400000000000000" pitchFamily="50" charset="-128"/>
                <a:ea typeface="BIZ UDPゴシック" panose="020B0400000000000000" pitchFamily="50" charset="-128"/>
              </a:rPr>
              <a:t>こどものからだ・こころ・行動に変化や違和感を覚えた場合は、積極的に声を掛け、話を聞いてみる。</a:t>
            </a:r>
          </a:p>
          <a:p>
            <a:pPr marL="570150" indent="-285750">
              <a:spcAft>
                <a:spcPts val="600"/>
              </a:spcAft>
              <a:buClr>
                <a:srgbClr val="FF6A29"/>
              </a:buClr>
              <a:buFont typeface="Wingdings" panose="05000000000000000000" pitchFamily="2" charset="2"/>
              <a:buChar char="ü"/>
            </a:pPr>
            <a:r>
              <a:rPr lang="ja-JP" altLang="en-US" sz="1600" spc="100">
                <a:latin typeface="BIZ UDPゴシック" panose="020B0400000000000000" pitchFamily="50" charset="-128"/>
                <a:ea typeface="BIZ UDPゴシック" panose="020B0400000000000000" pitchFamily="50" charset="-128"/>
              </a:rPr>
              <a:t>こどもからすぐに被害を打ち明けられない可能性も考慮し、必要に応じて、声掛けを継続する。</a:t>
            </a:r>
          </a:p>
          <a:p>
            <a:pPr marL="570150" indent="-285750">
              <a:spcAft>
                <a:spcPts val="600"/>
              </a:spcAft>
              <a:buClr>
                <a:srgbClr val="FF6A29"/>
              </a:buClr>
              <a:buFont typeface="Wingdings" panose="05000000000000000000" pitchFamily="2" charset="2"/>
              <a:buChar char="ü"/>
            </a:pPr>
            <a:r>
              <a:rPr lang="ja-JP" altLang="en-US" sz="1600" spc="100">
                <a:latin typeface="BIZ UDPゴシック" panose="020B0400000000000000" pitchFamily="50" charset="-128"/>
                <a:ea typeface="BIZ UDPゴシック" panose="020B0400000000000000" pitchFamily="50" charset="-128"/>
              </a:rPr>
              <a:t>複数の職員でこどもを観察し状況を報告し合う。</a:t>
            </a:r>
          </a:p>
          <a:p>
            <a:pPr marL="570150" indent="-285750">
              <a:spcAft>
                <a:spcPts val="600"/>
              </a:spcAft>
              <a:buClr>
                <a:srgbClr val="FF6A29"/>
              </a:buClr>
              <a:buFont typeface="Wingdings" panose="05000000000000000000" pitchFamily="2" charset="2"/>
              <a:buChar char="ü"/>
            </a:pPr>
            <a:r>
              <a:rPr lang="ja-JP" altLang="en-US" sz="1600" spc="100">
                <a:latin typeface="BIZ UDPゴシック" panose="020B0400000000000000" pitchFamily="50" charset="-128"/>
                <a:ea typeface="BIZ UDPゴシック" panose="020B0400000000000000" pitchFamily="50" charset="-128"/>
              </a:rPr>
              <a:t>性暴力との確証がなくとも、必要に応じて面談・アンケートを実施したり、管理者の○○さんに報告・相談する。</a:t>
            </a:r>
          </a:p>
          <a:p>
            <a:pPr marL="570150" indent="-285750">
              <a:lnSpc>
                <a:spcPct val="110000"/>
              </a:lnSpc>
              <a:spcAft>
                <a:spcPts val="600"/>
              </a:spcAft>
              <a:buClr>
                <a:srgbClr val="FF6A29"/>
              </a:buClr>
              <a:buFont typeface="Wingdings" panose="05000000000000000000" pitchFamily="2" charset="2"/>
              <a:buChar char="ü"/>
            </a:pPr>
            <a:r>
              <a:rPr lang="ja-JP" altLang="en-US" sz="1600" spc="100">
                <a:latin typeface="BIZ UDPゴシック" panose="020B0400000000000000" pitchFamily="50" charset="-128"/>
                <a:ea typeface="BIZ UDPゴシック" panose="020B0400000000000000" pitchFamily="50" charset="-128"/>
              </a:rPr>
              <a:t>未就学児の場合、性暴力を受けていると認識できておらず、明確に</a:t>
            </a:r>
            <a:r>
              <a:rPr lang="en-US" altLang="ja-JP" sz="1600" spc="100">
                <a:latin typeface="BIZ UDPゴシック" panose="020B0400000000000000" pitchFamily="50" charset="-128"/>
                <a:ea typeface="BIZ UDPゴシック" panose="020B0400000000000000" pitchFamily="50" charset="-128"/>
              </a:rPr>
              <a:t>SOS</a:t>
            </a:r>
            <a:r>
              <a:rPr lang="ja-JP" altLang="en-US" sz="1600" spc="100">
                <a:latin typeface="BIZ UDPゴシック" panose="020B0400000000000000" pitchFamily="50" charset="-128"/>
                <a:ea typeface="BIZ UDPゴシック" panose="020B0400000000000000" pitchFamily="50" charset="-128"/>
              </a:rPr>
              <a:t>を出すことが難しい場合があるため、職員間で気づきを共有しながら定期的に日常会話を行い、些細な異変やシグナルがないかを確認する。</a:t>
            </a:r>
          </a:p>
          <a:p>
            <a:pPr marL="570150" indent="-285750">
              <a:spcAft>
                <a:spcPts val="300"/>
              </a:spcAft>
              <a:buClr>
                <a:srgbClr val="FF6A29"/>
              </a:buClr>
              <a:buFont typeface="Wingdings" panose="05000000000000000000" pitchFamily="2" charset="2"/>
              <a:buChar char="ü"/>
            </a:pPr>
            <a:r>
              <a:rPr lang="ja-JP" altLang="en-US" sz="1600" spc="100">
                <a:latin typeface="BIZ UDPゴシック" panose="020B0400000000000000" pitchFamily="50" charset="-128"/>
                <a:ea typeface="BIZ UDPゴシック" panose="020B0400000000000000" pitchFamily="50" charset="-128"/>
              </a:rPr>
              <a:t>障害のあるこども、特に知的障害のあるこども、重症心身障害児等の場合、年齢が上がっても意思疎通が円滑にできないこどもがいるため、こどもの様子に普段と変わりはないか、特に気を配り、小さな変化を確認する。特に以下のような兆候に留意する。</a:t>
            </a:r>
          </a:p>
          <a:p>
            <a:pPr marL="1027350" lvl="1" indent="-285750">
              <a:spcAft>
                <a:spcPts val="300"/>
              </a:spcAft>
              <a:buClr>
                <a:srgbClr val="FF6A29"/>
              </a:buClr>
              <a:buFont typeface="Wingdings" panose="05000000000000000000" pitchFamily="2" charset="2"/>
              <a:buChar char="Ø"/>
            </a:pPr>
            <a:r>
              <a:rPr lang="ja-JP" altLang="en-US" sz="1600" spc="100">
                <a:latin typeface="BIZ UDPゴシック" panose="020B0400000000000000" pitchFamily="50" charset="-128"/>
                <a:ea typeface="BIZ UDPゴシック" panose="020B0400000000000000" pitchFamily="50" charset="-128"/>
              </a:rPr>
              <a:t>怒り・攻撃性が強くなる</a:t>
            </a:r>
            <a:endParaRPr lang="en-US" altLang="ja-JP" sz="1600" spc="100">
              <a:latin typeface="BIZ UDPゴシック" panose="020B0400000000000000" pitchFamily="50" charset="-128"/>
              <a:ea typeface="BIZ UDPゴシック" panose="020B0400000000000000" pitchFamily="50" charset="-128"/>
            </a:endParaRPr>
          </a:p>
          <a:p>
            <a:pPr marL="1027350" lvl="1" indent="-285750">
              <a:spcAft>
                <a:spcPts val="300"/>
              </a:spcAft>
              <a:buClr>
                <a:srgbClr val="FF6A29"/>
              </a:buClr>
              <a:buFont typeface="Wingdings" panose="05000000000000000000" pitchFamily="2" charset="2"/>
              <a:buChar char="Ø"/>
            </a:pPr>
            <a:r>
              <a:rPr lang="ja-JP" altLang="en-US" sz="1600" spc="100">
                <a:latin typeface="BIZ UDPゴシック" panose="020B0400000000000000" pitchFamily="50" charset="-128"/>
                <a:ea typeface="BIZ UDPゴシック" panose="020B0400000000000000" pitchFamily="50" charset="-128"/>
              </a:rPr>
              <a:t>挑発的な行動が増える</a:t>
            </a:r>
          </a:p>
          <a:p>
            <a:pPr marL="1027350" lvl="1" indent="-285750">
              <a:spcAft>
                <a:spcPts val="300"/>
              </a:spcAft>
              <a:buClr>
                <a:srgbClr val="FF6A29"/>
              </a:buClr>
              <a:buFont typeface="Wingdings" panose="05000000000000000000" pitchFamily="2" charset="2"/>
              <a:buChar char="Ø"/>
            </a:pPr>
            <a:r>
              <a:rPr lang="ja-JP" altLang="en-US" sz="1600" spc="100">
                <a:latin typeface="BIZ UDPゴシック" panose="020B0400000000000000" pitchFamily="50" charset="-128"/>
                <a:ea typeface="BIZ UDPゴシック" panose="020B0400000000000000" pitchFamily="50" charset="-128"/>
              </a:rPr>
              <a:t>性的な言動が増える</a:t>
            </a:r>
          </a:p>
          <a:p>
            <a:pPr marL="1027350" lvl="1" indent="-285750">
              <a:spcAft>
                <a:spcPts val="300"/>
              </a:spcAft>
              <a:buClr>
                <a:srgbClr val="FF6A29"/>
              </a:buClr>
              <a:buFont typeface="Wingdings" panose="05000000000000000000" pitchFamily="2" charset="2"/>
              <a:buChar char="Ø"/>
            </a:pPr>
            <a:r>
              <a:rPr lang="ja-JP" altLang="en-US" sz="1600" spc="100">
                <a:latin typeface="BIZ UDPゴシック" panose="020B0400000000000000" pitchFamily="50" charset="-128"/>
                <a:ea typeface="BIZ UDPゴシック" panose="020B0400000000000000" pitchFamily="50" charset="-128"/>
              </a:rPr>
              <a:t>話さなくなる、考え込む、元気がなくなる、気分が落ち込む、引きこもる</a:t>
            </a:r>
          </a:p>
          <a:p>
            <a:pPr marL="1027350" lvl="1" indent="-285750">
              <a:spcAft>
                <a:spcPts val="300"/>
              </a:spcAft>
              <a:buClr>
                <a:srgbClr val="FF6A29"/>
              </a:buClr>
              <a:buFont typeface="Wingdings" panose="05000000000000000000" pitchFamily="2" charset="2"/>
              <a:buChar char="Ø"/>
            </a:pPr>
            <a:r>
              <a:rPr lang="ja-JP" altLang="en-US" sz="1600" spc="100">
                <a:latin typeface="BIZ UDPゴシック" panose="020B0400000000000000" pitchFamily="50" charset="-128"/>
                <a:ea typeface="BIZ UDPゴシック" panose="020B0400000000000000" pitchFamily="50" charset="-128"/>
              </a:rPr>
              <a:t>以前習得した技能・コミュニケーションが失われる 等</a:t>
            </a:r>
          </a:p>
          <a:p>
            <a:pPr marL="570150" indent="-285750">
              <a:spcAft>
                <a:spcPts val="600"/>
              </a:spcAft>
              <a:buClr>
                <a:srgbClr val="FF6A29"/>
              </a:buClr>
              <a:buFont typeface="Wingdings" panose="05000000000000000000" pitchFamily="2" charset="2"/>
              <a:buChar char="Ø"/>
            </a:pPr>
            <a:endParaRPr lang="ja-JP" altLang="en-US" sz="1600" spc="100">
              <a:latin typeface="BIZ UDPゴシック" panose="020B0400000000000000" pitchFamily="50" charset="-128"/>
              <a:ea typeface="BIZ UDPゴシック" panose="020B0400000000000000" pitchFamily="50" charset="-128"/>
            </a:endParaRPr>
          </a:p>
        </p:txBody>
      </p:sp>
      <p:sp>
        <p:nvSpPr>
          <p:cNvPr id="3" name="スライド番号プレースホルダー 2">
            <a:extLst>
              <a:ext uri="{FF2B5EF4-FFF2-40B4-BE49-F238E27FC236}">
                <a16:creationId xmlns:a16="http://schemas.microsoft.com/office/drawing/2014/main" id="{51334FC5-310C-0F7D-6FE7-0FCF832D71F7}"/>
              </a:ext>
            </a:extLst>
          </p:cNvPr>
          <p:cNvSpPr>
            <a:spLocks noGrp="1"/>
          </p:cNvSpPr>
          <p:nvPr>
            <p:ph type="sldNum" sz="quarter" idx="4"/>
          </p:nvPr>
        </p:nvSpPr>
        <p:spPr/>
        <p:txBody>
          <a:bodyPr/>
          <a:lstStyle/>
          <a:p>
            <a:fld id="{2336B528-F940-46AA-A4AB-D4751FB27E02}" type="slidenum">
              <a:rPr kumimoji="1" lang="ja-JP" altLang="en-US" smtClean="0"/>
              <a:t>26</a:t>
            </a:fld>
            <a:endParaRPr kumimoji="1" lang="ja-JP" altLang="en-US"/>
          </a:p>
        </p:txBody>
      </p:sp>
    </p:spTree>
    <p:extLst>
      <p:ext uri="{BB962C8B-B14F-4D97-AF65-F5344CB8AC3E}">
        <p14:creationId xmlns:p14="http://schemas.microsoft.com/office/powerpoint/2010/main" val="214898483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7E4EC9-A38C-BB44-B301-38C9C7A12F2A}"/>
            </a:ext>
          </a:extLst>
        </p:cNvPr>
        <p:cNvGrpSpPr/>
        <p:nvPr/>
      </p:nvGrpSpPr>
      <p:grpSpPr>
        <a:xfrm>
          <a:off x="0" y="0"/>
          <a:ext cx="0" cy="0"/>
          <a:chOff x="0" y="0"/>
          <a:chExt cx="0" cy="0"/>
        </a:xfrm>
      </p:grpSpPr>
      <p:sp>
        <p:nvSpPr>
          <p:cNvPr id="3" name="四角形: 角を丸くする 2">
            <a:extLst>
              <a:ext uri="{FF2B5EF4-FFF2-40B4-BE49-F238E27FC236}">
                <a16:creationId xmlns:a16="http://schemas.microsoft.com/office/drawing/2014/main" id="{A01F82C5-FD82-5BF2-97B1-181589537837}"/>
              </a:ext>
            </a:extLst>
          </p:cNvPr>
          <p:cNvSpPr/>
          <p:nvPr/>
        </p:nvSpPr>
        <p:spPr>
          <a:xfrm>
            <a:off x="531813" y="1285691"/>
            <a:ext cx="11107737" cy="5161940"/>
          </a:xfrm>
          <a:prstGeom prst="roundRect">
            <a:avLst>
              <a:gd name="adj" fmla="val 4218"/>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四角形: 角を丸くする 25">
            <a:extLst>
              <a:ext uri="{FF2B5EF4-FFF2-40B4-BE49-F238E27FC236}">
                <a16:creationId xmlns:a16="http://schemas.microsoft.com/office/drawing/2014/main" id="{5F01AF82-6AC8-8ACC-83B2-011B18293294}"/>
              </a:ext>
            </a:extLst>
          </p:cNvPr>
          <p:cNvSpPr/>
          <p:nvPr/>
        </p:nvSpPr>
        <p:spPr>
          <a:xfrm>
            <a:off x="887570" y="2762865"/>
            <a:ext cx="10466229" cy="3269635"/>
          </a:xfrm>
          <a:prstGeom prst="roundRect">
            <a:avLst>
              <a:gd name="adj" fmla="val 7971"/>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テキスト ボックス 3">
            <a:extLst>
              <a:ext uri="{FF2B5EF4-FFF2-40B4-BE49-F238E27FC236}">
                <a16:creationId xmlns:a16="http://schemas.microsoft.com/office/drawing/2014/main" id="{1AAE3993-8C7C-E5DD-7662-424E488EEFC4}"/>
              </a:ext>
            </a:extLst>
          </p:cNvPr>
          <p:cNvSpPr txBox="1"/>
          <p:nvPr/>
        </p:nvSpPr>
        <p:spPr>
          <a:xfrm>
            <a:off x="782330" y="1435734"/>
            <a:ext cx="10667990" cy="1039644"/>
          </a:xfrm>
          <a:prstGeom prst="rect">
            <a:avLst/>
          </a:prstGeom>
          <a:noFill/>
        </p:spPr>
        <p:txBody>
          <a:bodyPr wrap="square" rtlCol="0">
            <a:spAutoFit/>
          </a:bodyPr>
          <a:lstStyle/>
          <a:p>
            <a:pPr>
              <a:lnSpc>
                <a:spcPct val="120000"/>
              </a:lnSpc>
            </a:pPr>
            <a:r>
              <a:rPr kumimoji="1" lang="ja-JP" altLang="en-US" spc="50">
                <a:latin typeface="BIZ UDPゴシック" panose="020B0400000000000000" pitchFamily="50" charset="-128"/>
                <a:ea typeface="BIZ UDPゴシック" panose="020B0400000000000000" pitchFamily="50" charset="-128"/>
              </a:rPr>
              <a:t>設問</a:t>
            </a:r>
            <a:r>
              <a:rPr kumimoji="1" lang="en-US" altLang="ja-JP" spc="50">
                <a:latin typeface="BIZ UDPゴシック" panose="020B0400000000000000" pitchFamily="50" charset="-128"/>
                <a:ea typeface="BIZ UDPゴシック" panose="020B0400000000000000" pitchFamily="50" charset="-128"/>
              </a:rPr>
              <a:t>2</a:t>
            </a:r>
          </a:p>
          <a:p>
            <a:pPr>
              <a:lnSpc>
                <a:spcPct val="120000"/>
              </a:lnSpc>
            </a:pPr>
            <a:endParaRPr lang="en-US" altLang="ja-JP" spc="100">
              <a:latin typeface="BIZ UDPゴシック" panose="020B0400000000000000" pitchFamily="50" charset="-128"/>
              <a:ea typeface="BIZ UDPゴシック" panose="020B0400000000000000" pitchFamily="50" charset="-128"/>
            </a:endParaRPr>
          </a:p>
          <a:p>
            <a:pPr>
              <a:lnSpc>
                <a:spcPct val="120000"/>
              </a:lnSpc>
            </a:pPr>
            <a:r>
              <a:rPr lang="ja-JP" altLang="en-US" spc="100">
                <a:latin typeface="BIZ UDPゴシック" panose="020B0400000000000000" pitchFamily="50" charset="-128"/>
                <a:ea typeface="BIZ UDPゴシック" panose="020B0400000000000000" pitchFamily="50" charset="-128"/>
              </a:rPr>
              <a:t>　　こどもの変化を発見したとき、どのような対応を取るべきでしょうか。</a:t>
            </a:r>
            <a:endParaRPr kumimoji="1" lang="ja-JP" altLang="en-US" spc="50">
              <a:latin typeface="BIZ UDPゴシック" panose="020B0400000000000000" pitchFamily="50" charset="-128"/>
              <a:ea typeface="BIZ UDPゴシック" panose="020B0400000000000000" pitchFamily="50" charset="-128"/>
            </a:endParaRPr>
          </a:p>
        </p:txBody>
      </p:sp>
      <p:sp>
        <p:nvSpPr>
          <p:cNvPr id="9" name="四角形: 角を丸くする 8">
            <a:extLst>
              <a:ext uri="{FF2B5EF4-FFF2-40B4-BE49-F238E27FC236}">
                <a16:creationId xmlns:a16="http://schemas.microsoft.com/office/drawing/2014/main" id="{6220E93A-F7F7-1DDB-AEFB-E4F2DAAD0FF3}"/>
              </a:ext>
            </a:extLst>
          </p:cNvPr>
          <p:cNvSpPr/>
          <p:nvPr/>
        </p:nvSpPr>
        <p:spPr>
          <a:xfrm>
            <a:off x="612000" y="396000"/>
            <a:ext cx="2880000" cy="442800"/>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テキスト ボックス 12">
            <a:extLst>
              <a:ext uri="{FF2B5EF4-FFF2-40B4-BE49-F238E27FC236}">
                <a16:creationId xmlns:a16="http://schemas.microsoft.com/office/drawing/2014/main" id="{CFE37116-FA55-F5AE-F114-E98F7B973E9D}"/>
              </a:ext>
            </a:extLst>
          </p:cNvPr>
          <p:cNvSpPr txBox="1"/>
          <p:nvPr/>
        </p:nvSpPr>
        <p:spPr>
          <a:xfrm>
            <a:off x="1212897" y="3286084"/>
            <a:ext cx="9837741" cy="2153218"/>
          </a:xfrm>
          <a:prstGeom prst="rect">
            <a:avLst/>
          </a:prstGeom>
          <a:noFill/>
        </p:spPr>
        <p:txBody>
          <a:bodyPr wrap="square" rtlCol="0">
            <a:spAutoFit/>
          </a:bodyPr>
          <a:lstStyle/>
          <a:p>
            <a:pPr marL="342900" indent="-342900">
              <a:lnSpc>
                <a:spcPct val="120000"/>
              </a:lnSpc>
              <a:spcAft>
                <a:spcPts val="3600"/>
              </a:spcAft>
              <a:buClr>
                <a:srgbClr val="FF6A29"/>
              </a:buClr>
              <a:buFont typeface="Wingdings" panose="05000000000000000000" pitchFamily="2" charset="2"/>
              <a:buChar char="l"/>
            </a:pPr>
            <a:r>
              <a:rPr lang="ja-JP" altLang="en-US" sz="1600" spc="100">
                <a:latin typeface="BIZ UDPゴシック" panose="020B0400000000000000" pitchFamily="50" charset="-128"/>
                <a:ea typeface="BIZ UDPゴシック" panose="020B0400000000000000" pitchFamily="50" charset="-128"/>
              </a:rPr>
              <a:t>こどもの変化の内容やその状況によって職員が取るべき対応は変わります。</a:t>
            </a:r>
            <a:endParaRPr lang="en-US" altLang="ja-JP" sz="1600" spc="100">
              <a:latin typeface="BIZ UDPゴシック" panose="020B0400000000000000" pitchFamily="50" charset="-128"/>
              <a:ea typeface="BIZ UDPゴシック" panose="020B0400000000000000" pitchFamily="50" charset="-128"/>
            </a:endParaRPr>
          </a:p>
          <a:p>
            <a:pPr marL="342900" indent="-342900">
              <a:lnSpc>
                <a:spcPct val="120000"/>
              </a:lnSpc>
              <a:spcAft>
                <a:spcPts val="3600"/>
              </a:spcAft>
              <a:buClr>
                <a:srgbClr val="FF6A29"/>
              </a:buClr>
              <a:buFont typeface="Wingdings" panose="05000000000000000000" pitchFamily="2" charset="2"/>
              <a:buChar char="l"/>
            </a:pPr>
            <a:r>
              <a:rPr lang="ja-JP" altLang="en-US" sz="1600" spc="100">
                <a:latin typeface="BIZ UDPゴシック" panose="020B0400000000000000" pitchFamily="50" charset="-128"/>
                <a:ea typeface="BIZ UDPゴシック" panose="020B0400000000000000" pitchFamily="50" charset="-128"/>
              </a:rPr>
              <a:t>また、こどもの変化の内容は、被害の状況、それに対するこどもの認識、被害後の周囲の対応等によって異なり、個人差があります。</a:t>
            </a:r>
          </a:p>
          <a:p>
            <a:pPr>
              <a:lnSpc>
                <a:spcPct val="120000"/>
              </a:lnSpc>
              <a:spcAft>
                <a:spcPts val="3600"/>
              </a:spcAft>
              <a:buClr>
                <a:srgbClr val="FF6A29"/>
              </a:buClr>
            </a:pPr>
            <a:r>
              <a:rPr lang="en-US" altLang="ja-JP" sz="1600" spc="100">
                <a:latin typeface="BIZ UDPゴシック" panose="020B0400000000000000" pitchFamily="50" charset="-128"/>
                <a:ea typeface="BIZ UDPゴシック" panose="020B0400000000000000" pitchFamily="50" charset="-128"/>
              </a:rPr>
              <a:t>※</a:t>
            </a:r>
            <a:r>
              <a:rPr lang="ja-JP" altLang="en-US" sz="1600" spc="100">
                <a:latin typeface="BIZ UDPゴシック" panose="020B0400000000000000" pitchFamily="50" charset="-128"/>
                <a:ea typeface="BIZ UDPゴシック" panose="020B0400000000000000" pitchFamily="50" charset="-128"/>
              </a:rPr>
              <a:t>日常的な観察で感じた違和感は、必ずしも性被害に起因するものとは限りません。</a:t>
            </a:r>
          </a:p>
        </p:txBody>
      </p:sp>
      <p:sp>
        <p:nvSpPr>
          <p:cNvPr id="6" name="タイトル 1">
            <a:extLst>
              <a:ext uri="{FF2B5EF4-FFF2-40B4-BE49-F238E27FC236}">
                <a16:creationId xmlns:a16="http://schemas.microsoft.com/office/drawing/2014/main" id="{50BDB142-D8A1-E9DA-8E06-1C7997FBF431}"/>
              </a:ext>
            </a:extLst>
          </p:cNvPr>
          <p:cNvSpPr>
            <a:spLocks noGrp="1"/>
          </p:cNvSpPr>
          <p:nvPr>
            <p:ph type="title"/>
          </p:nvPr>
        </p:nvSpPr>
        <p:spPr>
          <a:xfrm>
            <a:off x="1109709" y="432000"/>
            <a:ext cx="1784411" cy="383182"/>
          </a:xfrm>
        </p:spPr>
        <p:txBody>
          <a:bodyPr vert="horz" wrap="square" lIns="91440" tIns="45720" rIns="91440" bIns="45720" rtlCol="0" anchor="b">
            <a:spAutoFit/>
          </a:bodyPr>
          <a:lstStyle/>
          <a:p>
            <a:pPr algn="dist"/>
            <a:r>
              <a:rPr lang="ja-JP" altLang="en-US">
                <a:latin typeface="BIZ UDPゴシック" panose="020B0400000000000000" pitchFamily="50" charset="-128"/>
                <a:ea typeface="BIZ UDPゴシック" panose="020B0400000000000000" pitchFamily="50" charset="-128"/>
              </a:rPr>
              <a:t>設問</a:t>
            </a:r>
            <a:r>
              <a:rPr lang="en-US" altLang="ja-JP">
                <a:latin typeface="BIZ UDPゴシック" panose="020B0400000000000000" pitchFamily="50" charset="-128"/>
                <a:ea typeface="BIZ UDPゴシック" panose="020B0400000000000000" pitchFamily="50" charset="-128"/>
              </a:rPr>
              <a:t>2</a:t>
            </a:r>
            <a:endParaRPr lang="ja-JP" altLang="en-US">
              <a:latin typeface="BIZ UDPゴシック" panose="020B0400000000000000" pitchFamily="50" charset="-128"/>
              <a:ea typeface="BIZ UDPゴシック" panose="020B0400000000000000" pitchFamily="50" charset="-128"/>
            </a:endParaRPr>
          </a:p>
        </p:txBody>
      </p:sp>
      <p:sp>
        <p:nvSpPr>
          <p:cNvPr id="2" name="スライド番号プレースホルダー 1">
            <a:extLst>
              <a:ext uri="{FF2B5EF4-FFF2-40B4-BE49-F238E27FC236}">
                <a16:creationId xmlns:a16="http://schemas.microsoft.com/office/drawing/2014/main" id="{6620DAF4-C728-03E8-2A4E-94A4B86EE1A1}"/>
              </a:ext>
            </a:extLst>
          </p:cNvPr>
          <p:cNvSpPr>
            <a:spLocks noGrp="1"/>
          </p:cNvSpPr>
          <p:nvPr>
            <p:ph type="sldNum" sz="quarter" idx="4"/>
          </p:nvPr>
        </p:nvSpPr>
        <p:spPr/>
        <p:txBody>
          <a:bodyPr/>
          <a:lstStyle/>
          <a:p>
            <a:fld id="{2336B528-F940-46AA-A4AB-D4751FB27E02}" type="slidenum">
              <a:rPr kumimoji="1" lang="ja-JP" altLang="en-US" smtClean="0"/>
              <a:t>27</a:t>
            </a:fld>
            <a:endParaRPr kumimoji="1" lang="ja-JP" altLang="en-US"/>
          </a:p>
        </p:txBody>
      </p:sp>
    </p:spTree>
    <p:extLst>
      <p:ext uri="{BB962C8B-B14F-4D97-AF65-F5344CB8AC3E}">
        <p14:creationId xmlns:p14="http://schemas.microsoft.com/office/powerpoint/2010/main" val="151734025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081959-CF2B-E1B4-6803-D63FA09E8290}"/>
            </a:ext>
          </a:extLst>
        </p:cNvPr>
        <p:cNvGrpSpPr/>
        <p:nvPr/>
      </p:nvGrpSpPr>
      <p:grpSpPr>
        <a:xfrm>
          <a:off x="0" y="0"/>
          <a:ext cx="0" cy="0"/>
          <a:chOff x="0" y="0"/>
          <a:chExt cx="0" cy="0"/>
        </a:xfrm>
      </p:grpSpPr>
      <p:sp>
        <p:nvSpPr>
          <p:cNvPr id="28" name="四角形: 角を丸くする 27">
            <a:extLst>
              <a:ext uri="{FF2B5EF4-FFF2-40B4-BE49-F238E27FC236}">
                <a16:creationId xmlns:a16="http://schemas.microsoft.com/office/drawing/2014/main" id="{316E6070-6D51-C81A-945B-BA7420BB0DAA}"/>
              </a:ext>
            </a:extLst>
          </p:cNvPr>
          <p:cNvSpPr/>
          <p:nvPr/>
        </p:nvSpPr>
        <p:spPr>
          <a:xfrm>
            <a:off x="619432" y="2428240"/>
            <a:ext cx="11041625" cy="3956959"/>
          </a:xfrm>
          <a:prstGeom prst="roundRect">
            <a:avLst>
              <a:gd name="adj" fmla="val 5326"/>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四角形: 角を丸くする 22">
            <a:extLst>
              <a:ext uri="{FF2B5EF4-FFF2-40B4-BE49-F238E27FC236}">
                <a16:creationId xmlns:a16="http://schemas.microsoft.com/office/drawing/2014/main" id="{E6B90786-6B88-8170-B177-795A9A2E3790}"/>
              </a:ext>
            </a:extLst>
          </p:cNvPr>
          <p:cNvSpPr/>
          <p:nvPr/>
        </p:nvSpPr>
        <p:spPr>
          <a:xfrm>
            <a:off x="560996" y="1311960"/>
            <a:ext cx="11107737" cy="900000"/>
          </a:xfrm>
          <a:prstGeom prst="roundRect">
            <a:avLst>
              <a:gd name="adj" fmla="val 6290"/>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テキスト ボックス 3">
            <a:extLst>
              <a:ext uri="{FF2B5EF4-FFF2-40B4-BE49-F238E27FC236}">
                <a16:creationId xmlns:a16="http://schemas.microsoft.com/office/drawing/2014/main" id="{7CD67A13-E387-54D6-D658-42981E442B38}"/>
              </a:ext>
            </a:extLst>
          </p:cNvPr>
          <p:cNvSpPr txBox="1"/>
          <p:nvPr/>
        </p:nvSpPr>
        <p:spPr>
          <a:xfrm>
            <a:off x="772499" y="1397904"/>
            <a:ext cx="10752138" cy="707245"/>
          </a:xfrm>
          <a:prstGeom prst="rect">
            <a:avLst/>
          </a:prstGeom>
          <a:noFill/>
        </p:spPr>
        <p:txBody>
          <a:bodyPr wrap="square" rtlCol="0">
            <a:spAutoFit/>
          </a:bodyPr>
          <a:lstStyle/>
          <a:p>
            <a:pPr defTabSz="714375">
              <a:lnSpc>
                <a:spcPct val="120000"/>
              </a:lnSpc>
            </a:pPr>
            <a:r>
              <a:rPr kumimoji="1" lang="ja-JP" altLang="en-US" spc="50">
                <a:latin typeface="BIZ UDPゴシック" panose="020B0400000000000000" pitchFamily="50" charset="-128"/>
                <a:ea typeface="BIZ UDPゴシック" panose="020B0400000000000000" pitchFamily="50" charset="-128"/>
              </a:rPr>
              <a:t>設問</a:t>
            </a:r>
            <a:r>
              <a:rPr kumimoji="1" lang="en-US" altLang="ja-JP" spc="50">
                <a:latin typeface="BIZ UDPゴシック" panose="020B0400000000000000" pitchFamily="50" charset="-128"/>
                <a:ea typeface="BIZ UDPゴシック" panose="020B0400000000000000" pitchFamily="50" charset="-128"/>
              </a:rPr>
              <a:t>2</a:t>
            </a:r>
            <a:endParaRPr lang="en-US" altLang="ja-JP" spc="50">
              <a:latin typeface="BIZ UDPゴシック" panose="020B0400000000000000" pitchFamily="50" charset="-128"/>
              <a:ea typeface="BIZ UDPゴシック" panose="020B0400000000000000" pitchFamily="50" charset="-128"/>
            </a:endParaRPr>
          </a:p>
          <a:p>
            <a:pPr>
              <a:lnSpc>
                <a:spcPct val="120000"/>
              </a:lnSpc>
              <a:spcAft>
                <a:spcPts val="1200"/>
              </a:spcAft>
              <a:buClr>
                <a:srgbClr val="FF6A29"/>
              </a:buClr>
            </a:pPr>
            <a:r>
              <a:rPr lang="ja-JP" altLang="en-US" spc="100">
                <a:latin typeface="BIZ UDPゴシック" panose="020B0400000000000000" pitchFamily="50" charset="-128"/>
                <a:ea typeface="BIZ UDPゴシック" panose="020B0400000000000000" pitchFamily="50" charset="-128"/>
              </a:rPr>
              <a:t>こどもの変化を発見したとき、どのような対応を取るべきでしょうか。</a:t>
            </a:r>
          </a:p>
        </p:txBody>
      </p:sp>
      <p:sp>
        <p:nvSpPr>
          <p:cNvPr id="14" name="テキスト ボックス 13">
            <a:extLst>
              <a:ext uri="{FF2B5EF4-FFF2-40B4-BE49-F238E27FC236}">
                <a16:creationId xmlns:a16="http://schemas.microsoft.com/office/drawing/2014/main" id="{23098AD6-6C46-0571-7173-BE8DD8557C14}"/>
              </a:ext>
            </a:extLst>
          </p:cNvPr>
          <p:cNvSpPr txBox="1"/>
          <p:nvPr/>
        </p:nvSpPr>
        <p:spPr>
          <a:xfrm>
            <a:off x="855732" y="2961601"/>
            <a:ext cx="10333705" cy="1820819"/>
          </a:xfrm>
          <a:prstGeom prst="rect">
            <a:avLst/>
          </a:prstGeom>
          <a:noFill/>
        </p:spPr>
        <p:txBody>
          <a:bodyPr wrap="square" rtlCol="0">
            <a:spAutoFit/>
          </a:bodyPr>
          <a:lstStyle/>
          <a:p>
            <a:pPr marL="570150" indent="-285750">
              <a:lnSpc>
                <a:spcPct val="120000"/>
              </a:lnSpc>
              <a:buClr>
                <a:srgbClr val="FF6A29"/>
              </a:buClr>
              <a:buFont typeface="Wingdings" panose="05000000000000000000" pitchFamily="2" charset="2"/>
              <a:buChar char="ü"/>
            </a:pPr>
            <a:r>
              <a:rPr lang="ja-JP" altLang="en-US" sz="1600" spc="100">
                <a:latin typeface="BIZ UDPゴシック" panose="020B0400000000000000" pitchFamily="50" charset="-128"/>
                <a:ea typeface="BIZ UDPゴシック" panose="020B0400000000000000" pitchFamily="50" charset="-128"/>
              </a:rPr>
              <a:t>変化に気づいたときには、背景に性暴力被害の可能性があることを念頭に入れて対応することが重要です（ただし、日常的な観察で感じた違和感は、必ずしも性被害に起因するものとは限りません）。日常的な観察をどのように実施すべきか検討してみましょう。</a:t>
            </a:r>
            <a:endParaRPr lang="en-US" altLang="ja-JP" sz="1600" spc="100">
              <a:latin typeface="BIZ UDPゴシック" panose="020B0400000000000000" pitchFamily="50" charset="-128"/>
              <a:ea typeface="BIZ UDPゴシック" panose="020B0400000000000000" pitchFamily="50" charset="-128"/>
            </a:endParaRPr>
          </a:p>
          <a:p>
            <a:pPr marL="570150" indent="-285750">
              <a:lnSpc>
                <a:spcPct val="120000"/>
              </a:lnSpc>
              <a:buClr>
                <a:srgbClr val="FF6A29"/>
              </a:buClr>
              <a:buFont typeface="Wingdings" panose="05000000000000000000" pitchFamily="2" charset="2"/>
              <a:buChar char="ü"/>
            </a:pPr>
            <a:endParaRPr lang="ja-JP" altLang="en-US" sz="1600" spc="100">
              <a:latin typeface="BIZ UDPゴシック" panose="020B0400000000000000" pitchFamily="50" charset="-128"/>
              <a:ea typeface="BIZ UDPゴシック" panose="020B0400000000000000" pitchFamily="50" charset="-128"/>
            </a:endParaRPr>
          </a:p>
          <a:p>
            <a:pPr marL="570150" indent="-285750">
              <a:lnSpc>
                <a:spcPct val="120000"/>
              </a:lnSpc>
              <a:buClr>
                <a:srgbClr val="FF6A29"/>
              </a:buClr>
              <a:buFont typeface="Wingdings" panose="05000000000000000000" pitchFamily="2" charset="2"/>
              <a:buChar char="ü"/>
            </a:pPr>
            <a:r>
              <a:rPr lang="ja-JP" altLang="en-US" sz="1600" spc="100">
                <a:latin typeface="BIZ UDPゴシック" panose="020B0400000000000000" pitchFamily="50" charset="-128"/>
                <a:ea typeface="BIZ UDPゴシック" panose="020B0400000000000000" pitchFamily="50" charset="-128"/>
              </a:rPr>
              <a:t>また、声掛けしても、こどもはすぐには被害を打ち明けない場合も考えられます。このような場合は</a:t>
            </a:r>
            <a:endParaRPr lang="en-US" altLang="ja-JP" sz="1600" spc="100">
              <a:latin typeface="BIZ UDPゴシック" panose="020B0400000000000000" pitchFamily="50" charset="-128"/>
              <a:ea typeface="BIZ UDPゴシック" panose="020B0400000000000000" pitchFamily="50" charset="-128"/>
            </a:endParaRPr>
          </a:p>
          <a:p>
            <a:pPr marL="284163" indent="254000">
              <a:lnSpc>
                <a:spcPct val="120000"/>
              </a:lnSpc>
              <a:spcAft>
                <a:spcPts val="1800"/>
              </a:spcAft>
              <a:buClr>
                <a:srgbClr val="FF6A29"/>
              </a:buClr>
            </a:pPr>
            <a:r>
              <a:rPr lang="ja-JP" altLang="en-US" sz="1600" spc="100">
                <a:latin typeface="BIZ UDPゴシック" panose="020B0400000000000000" pitchFamily="50" charset="-128"/>
                <a:ea typeface="BIZ UDPゴシック" panose="020B0400000000000000" pitchFamily="50" charset="-128"/>
              </a:rPr>
              <a:t>どのように対応すべきか検討してみましょう。</a:t>
            </a:r>
          </a:p>
        </p:txBody>
      </p:sp>
      <p:sp>
        <p:nvSpPr>
          <p:cNvPr id="6" name="四角形: 角を丸くする 5">
            <a:extLst>
              <a:ext uri="{FF2B5EF4-FFF2-40B4-BE49-F238E27FC236}">
                <a16:creationId xmlns:a16="http://schemas.microsoft.com/office/drawing/2014/main" id="{D4F89112-292F-83C6-65AA-BB4F1C90C610}"/>
              </a:ext>
            </a:extLst>
          </p:cNvPr>
          <p:cNvSpPr/>
          <p:nvPr/>
        </p:nvSpPr>
        <p:spPr>
          <a:xfrm>
            <a:off x="612000" y="396000"/>
            <a:ext cx="2880000" cy="443552"/>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タイトル 1">
            <a:extLst>
              <a:ext uri="{FF2B5EF4-FFF2-40B4-BE49-F238E27FC236}">
                <a16:creationId xmlns:a16="http://schemas.microsoft.com/office/drawing/2014/main" id="{97885827-5173-42D5-5BC1-C224D5F93A12}"/>
              </a:ext>
            </a:extLst>
          </p:cNvPr>
          <p:cNvSpPr>
            <a:spLocks noGrp="1"/>
          </p:cNvSpPr>
          <p:nvPr>
            <p:ph type="title"/>
          </p:nvPr>
        </p:nvSpPr>
        <p:spPr>
          <a:xfrm>
            <a:off x="612843" y="432000"/>
            <a:ext cx="2889114" cy="383182"/>
          </a:xfrm>
        </p:spPr>
        <p:txBody>
          <a:bodyPr vert="horz" wrap="square" lIns="91440" tIns="45720" rIns="91440" bIns="45720" rtlCol="0" anchor="b">
            <a:spAutoFit/>
          </a:bodyPr>
          <a:lstStyle/>
          <a:p>
            <a:pPr algn="dist"/>
            <a:r>
              <a:rPr lang="ja-JP" altLang="en-US">
                <a:latin typeface="BIZ UDPゴシック" panose="020B0400000000000000" pitchFamily="50" charset="-128"/>
                <a:ea typeface="BIZ UDPゴシック" panose="020B0400000000000000" pitchFamily="50" charset="-128"/>
              </a:rPr>
              <a:t>設問</a:t>
            </a:r>
            <a:r>
              <a:rPr lang="en-US" altLang="ja-JP">
                <a:latin typeface="BIZ UDPゴシック" panose="020B0400000000000000" pitchFamily="50" charset="-128"/>
                <a:ea typeface="BIZ UDPゴシック" panose="020B0400000000000000" pitchFamily="50" charset="-128"/>
              </a:rPr>
              <a:t>2</a:t>
            </a:r>
            <a:r>
              <a:rPr lang="ja-JP" altLang="en-US">
                <a:latin typeface="BIZ UDPゴシック" panose="020B0400000000000000" pitchFamily="50" charset="-128"/>
                <a:ea typeface="BIZ UDPゴシック" panose="020B0400000000000000" pitchFamily="50" charset="-128"/>
              </a:rPr>
              <a:t>　考えるヒント</a:t>
            </a:r>
          </a:p>
        </p:txBody>
      </p:sp>
      <p:sp>
        <p:nvSpPr>
          <p:cNvPr id="2" name="スライド番号プレースホルダー 1">
            <a:extLst>
              <a:ext uri="{FF2B5EF4-FFF2-40B4-BE49-F238E27FC236}">
                <a16:creationId xmlns:a16="http://schemas.microsoft.com/office/drawing/2014/main" id="{617EBC3C-21D2-2149-1F65-D0B4E0E4E9E8}"/>
              </a:ext>
            </a:extLst>
          </p:cNvPr>
          <p:cNvSpPr>
            <a:spLocks noGrp="1"/>
          </p:cNvSpPr>
          <p:nvPr>
            <p:ph type="sldNum" sz="quarter" idx="4"/>
          </p:nvPr>
        </p:nvSpPr>
        <p:spPr/>
        <p:txBody>
          <a:bodyPr/>
          <a:lstStyle/>
          <a:p>
            <a:fld id="{2336B528-F940-46AA-A4AB-D4751FB27E02}" type="slidenum">
              <a:rPr kumimoji="1" lang="ja-JP" altLang="en-US" smtClean="0"/>
              <a:t>28</a:t>
            </a:fld>
            <a:endParaRPr kumimoji="1" lang="ja-JP" altLang="en-US"/>
          </a:p>
        </p:txBody>
      </p:sp>
    </p:spTree>
    <p:extLst>
      <p:ext uri="{BB962C8B-B14F-4D97-AF65-F5344CB8AC3E}">
        <p14:creationId xmlns:p14="http://schemas.microsoft.com/office/powerpoint/2010/main" val="338649695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5CC521-55F3-8AB9-E725-9BFD594C189A}"/>
            </a:ext>
          </a:extLst>
        </p:cNvPr>
        <p:cNvGrpSpPr/>
        <p:nvPr/>
      </p:nvGrpSpPr>
      <p:grpSpPr>
        <a:xfrm>
          <a:off x="0" y="0"/>
          <a:ext cx="0" cy="0"/>
          <a:chOff x="0" y="0"/>
          <a:chExt cx="0" cy="0"/>
        </a:xfrm>
      </p:grpSpPr>
      <p:sp>
        <p:nvSpPr>
          <p:cNvPr id="12" name="四角形: 角を丸くする 11">
            <a:extLst>
              <a:ext uri="{FF2B5EF4-FFF2-40B4-BE49-F238E27FC236}">
                <a16:creationId xmlns:a16="http://schemas.microsoft.com/office/drawing/2014/main" id="{6431C00D-6A78-A8D3-9EE2-7519EA2BF062}"/>
              </a:ext>
            </a:extLst>
          </p:cNvPr>
          <p:cNvSpPr/>
          <p:nvPr/>
        </p:nvSpPr>
        <p:spPr>
          <a:xfrm>
            <a:off x="531813" y="2457450"/>
            <a:ext cx="11107737" cy="4016962"/>
          </a:xfrm>
          <a:prstGeom prst="roundRect">
            <a:avLst>
              <a:gd name="adj" fmla="val 3555"/>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Pゴシック" panose="020B0400000000000000" pitchFamily="50" charset="-128"/>
              <a:ea typeface="BIZ UDPゴシック" panose="020B0400000000000000" pitchFamily="50" charset="-128"/>
            </a:endParaRPr>
          </a:p>
        </p:txBody>
      </p:sp>
      <p:sp>
        <p:nvSpPr>
          <p:cNvPr id="4" name="テキスト ボックス 3">
            <a:extLst>
              <a:ext uri="{FF2B5EF4-FFF2-40B4-BE49-F238E27FC236}">
                <a16:creationId xmlns:a16="http://schemas.microsoft.com/office/drawing/2014/main" id="{34B8FEFF-7C41-7779-609C-3CF8F76EB264}"/>
              </a:ext>
            </a:extLst>
          </p:cNvPr>
          <p:cNvSpPr txBox="1"/>
          <p:nvPr/>
        </p:nvSpPr>
        <p:spPr>
          <a:xfrm>
            <a:off x="624613" y="2591554"/>
            <a:ext cx="10799815" cy="4221477"/>
          </a:xfrm>
          <a:prstGeom prst="rect">
            <a:avLst/>
          </a:prstGeom>
          <a:noFill/>
        </p:spPr>
        <p:txBody>
          <a:bodyPr wrap="square" rtlCol="0">
            <a:spAutoFit/>
          </a:bodyPr>
          <a:lstStyle/>
          <a:p>
            <a:pPr marL="570150" indent="-285750">
              <a:lnSpc>
                <a:spcPct val="120000"/>
              </a:lnSpc>
              <a:spcAft>
                <a:spcPts val="1800"/>
              </a:spcAft>
              <a:buClr>
                <a:srgbClr val="FF6A29"/>
              </a:buClr>
              <a:buFont typeface="Wingdings" panose="05000000000000000000" pitchFamily="2" charset="2"/>
              <a:buChar char="Ø"/>
            </a:pPr>
            <a:r>
              <a:rPr lang="ja-JP" altLang="en-US" sz="1600" spc="100">
                <a:latin typeface="BIZ UDPゴシック" panose="020B0400000000000000" pitchFamily="50" charset="-128"/>
                <a:ea typeface="BIZ UDPゴシック" panose="020B0400000000000000" pitchFamily="50" charset="-128"/>
              </a:rPr>
              <a:t>変化（症状・反応・行動等）に気づいたときは、背景に性暴力被害の可能性があることを念頭に入れ、こども本人に声掛けをして対話につなげるとともに、適切に記録を取り、事業者が定めている報告ルールも踏まえ、管理者の○○さんに報告・相談し、結果を記録する。</a:t>
            </a:r>
          </a:p>
          <a:p>
            <a:pPr marL="570150" indent="-285750">
              <a:lnSpc>
                <a:spcPct val="120000"/>
              </a:lnSpc>
              <a:spcAft>
                <a:spcPts val="1800"/>
              </a:spcAft>
              <a:buClr>
                <a:srgbClr val="FF6A29"/>
              </a:buClr>
              <a:buFont typeface="Wingdings" panose="05000000000000000000" pitchFamily="2" charset="2"/>
              <a:buChar char="Ø"/>
            </a:pPr>
            <a:r>
              <a:rPr lang="ja-JP" altLang="en-US" sz="1600" spc="100">
                <a:latin typeface="BIZ UDPゴシック" panose="020B0400000000000000" pitchFamily="50" charset="-128"/>
                <a:ea typeface="BIZ UDPゴシック" panose="020B0400000000000000" pitchFamily="50" charset="-128"/>
              </a:rPr>
              <a:t>「最近どう？」「元気がないみたいだけど」等と声掛けする。こどもはすぐには被害を打ち明けないことが多いため、定期的に声掛けを行い、「何かあったら話してね」と伝え、気づきを職員間で共有して、継続的に見守る。</a:t>
            </a:r>
          </a:p>
          <a:p>
            <a:pPr marL="570150" indent="-285750">
              <a:lnSpc>
                <a:spcPct val="120000"/>
              </a:lnSpc>
              <a:spcAft>
                <a:spcPts val="1800"/>
              </a:spcAft>
              <a:buClr>
                <a:srgbClr val="FF6A29"/>
              </a:buClr>
              <a:buFont typeface="Wingdings" panose="05000000000000000000" pitchFamily="2" charset="2"/>
              <a:buChar char="Ø"/>
            </a:pPr>
            <a:r>
              <a:rPr lang="ja-JP" altLang="en-US" sz="1600" spc="100">
                <a:latin typeface="BIZ UDPゴシック" panose="020B0400000000000000" pitchFamily="50" charset="-128"/>
                <a:ea typeface="BIZ UDPゴシック" panose="020B0400000000000000" pitchFamily="50" charset="-128"/>
              </a:rPr>
              <a:t>一方で、これらの変化が性被害以外に起因する可能性も踏まえ、多角的な視点から複数の視点で確認する、相談しやすい環境を整えるということに留意する。</a:t>
            </a:r>
          </a:p>
          <a:p>
            <a:pPr marL="570150" indent="-285750">
              <a:lnSpc>
                <a:spcPct val="120000"/>
              </a:lnSpc>
              <a:spcAft>
                <a:spcPts val="1800"/>
              </a:spcAft>
              <a:buClr>
                <a:srgbClr val="FF6A29"/>
              </a:buClr>
              <a:buFont typeface="Wingdings" panose="05000000000000000000" pitchFamily="2" charset="2"/>
              <a:buChar char="Ø"/>
            </a:pPr>
            <a:r>
              <a:rPr lang="ja-JP" altLang="en-US" sz="1600" spc="100">
                <a:latin typeface="BIZ UDPゴシック" panose="020B0400000000000000" pitchFamily="50" charset="-128"/>
                <a:ea typeface="BIZ UDPゴシック" panose="020B0400000000000000" pitchFamily="50" charset="-128"/>
              </a:rPr>
              <a:t>なお、こどもから性被害を打ち明けられた場合には、その場での聴き取りは必要最小限とするなど、注意して対応する。</a:t>
            </a:r>
          </a:p>
          <a:p>
            <a:pPr marL="570150" indent="-285750">
              <a:lnSpc>
                <a:spcPct val="120000"/>
              </a:lnSpc>
              <a:spcAft>
                <a:spcPts val="1800"/>
              </a:spcAft>
              <a:buClr>
                <a:srgbClr val="FF6A29"/>
              </a:buClr>
              <a:buFont typeface="Wingdings" panose="05000000000000000000" pitchFamily="2" charset="2"/>
              <a:buChar char="Ø"/>
            </a:pPr>
            <a:endParaRPr lang="ja-JP" altLang="en-US" sz="1600" spc="100">
              <a:latin typeface="BIZ UDPゴシック" panose="020B0400000000000000" pitchFamily="50" charset="-128"/>
              <a:ea typeface="BIZ UDPゴシック" panose="020B0400000000000000" pitchFamily="50" charset="-128"/>
            </a:endParaRPr>
          </a:p>
        </p:txBody>
      </p:sp>
      <p:sp>
        <p:nvSpPr>
          <p:cNvPr id="3" name="四角形: 角を丸くする 2">
            <a:extLst>
              <a:ext uri="{FF2B5EF4-FFF2-40B4-BE49-F238E27FC236}">
                <a16:creationId xmlns:a16="http://schemas.microsoft.com/office/drawing/2014/main" id="{0A98512E-D637-6297-22CE-4D3640DB6DC7}"/>
              </a:ext>
            </a:extLst>
          </p:cNvPr>
          <p:cNvSpPr/>
          <p:nvPr/>
        </p:nvSpPr>
        <p:spPr>
          <a:xfrm>
            <a:off x="560996" y="1311960"/>
            <a:ext cx="11107737" cy="900000"/>
          </a:xfrm>
          <a:prstGeom prst="roundRect">
            <a:avLst>
              <a:gd name="adj" fmla="val 6290"/>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テキスト ボックス 4">
            <a:extLst>
              <a:ext uri="{FF2B5EF4-FFF2-40B4-BE49-F238E27FC236}">
                <a16:creationId xmlns:a16="http://schemas.microsoft.com/office/drawing/2014/main" id="{AB81AEC6-F34D-F1E5-15FB-19F91B111CCE}"/>
              </a:ext>
            </a:extLst>
          </p:cNvPr>
          <p:cNvSpPr txBox="1"/>
          <p:nvPr/>
        </p:nvSpPr>
        <p:spPr>
          <a:xfrm>
            <a:off x="772499" y="1397904"/>
            <a:ext cx="10752138" cy="707245"/>
          </a:xfrm>
          <a:prstGeom prst="rect">
            <a:avLst/>
          </a:prstGeom>
          <a:noFill/>
        </p:spPr>
        <p:txBody>
          <a:bodyPr wrap="square" rtlCol="0">
            <a:spAutoFit/>
          </a:bodyPr>
          <a:lstStyle/>
          <a:p>
            <a:pPr defTabSz="714375">
              <a:lnSpc>
                <a:spcPct val="120000"/>
              </a:lnSpc>
            </a:pPr>
            <a:r>
              <a:rPr kumimoji="1" lang="ja-JP" altLang="en-US" spc="50">
                <a:latin typeface="BIZ UDPゴシック" panose="020B0400000000000000" pitchFamily="50" charset="-128"/>
                <a:ea typeface="BIZ UDPゴシック" panose="020B0400000000000000" pitchFamily="50" charset="-128"/>
              </a:rPr>
              <a:t>設問</a:t>
            </a:r>
            <a:r>
              <a:rPr kumimoji="1" lang="en-US" altLang="ja-JP" spc="50">
                <a:latin typeface="BIZ UDPゴシック" panose="020B0400000000000000" pitchFamily="50" charset="-128"/>
                <a:ea typeface="BIZ UDPゴシック" panose="020B0400000000000000" pitchFamily="50" charset="-128"/>
              </a:rPr>
              <a:t>2</a:t>
            </a:r>
            <a:endParaRPr lang="en-US" altLang="ja-JP" spc="50">
              <a:latin typeface="BIZ UDPゴシック" panose="020B0400000000000000" pitchFamily="50" charset="-128"/>
              <a:ea typeface="BIZ UDPゴシック" panose="020B0400000000000000" pitchFamily="50" charset="-128"/>
            </a:endParaRPr>
          </a:p>
          <a:p>
            <a:pPr>
              <a:lnSpc>
                <a:spcPct val="120000"/>
              </a:lnSpc>
              <a:spcAft>
                <a:spcPts val="1200"/>
              </a:spcAft>
              <a:buClr>
                <a:srgbClr val="FF6A29"/>
              </a:buClr>
            </a:pPr>
            <a:r>
              <a:rPr lang="ja-JP" altLang="en-US" spc="100">
                <a:latin typeface="BIZ UDPゴシック" panose="020B0400000000000000" pitchFamily="50" charset="-128"/>
                <a:ea typeface="BIZ UDPゴシック" panose="020B0400000000000000" pitchFamily="50" charset="-128"/>
              </a:rPr>
              <a:t>こどもの変化を発見したとき、どのような対応を取るべきでしょうか。</a:t>
            </a:r>
          </a:p>
        </p:txBody>
      </p:sp>
      <p:sp>
        <p:nvSpPr>
          <p:cNvPr id="10" name="四角形: 角を丸くする 9">
            <a:extLst>
              <a:ext uri="{FF2B5EF4-FFF2-40B4-BE49-F238E27FC236}">
                <a16:creationId xmlns:a16="http://schemas.microsoft.com/office/drawing/2014/main" id="{4D030E0B-74A2-A30D-C8B7-41DAB8DBDA2E}"/>
              </a:ext>
            </a:extLst>
          </p:cNvPr>
          <p:cNvSpPr/>
          <p:nvPr/>
        </p:nvSpPr>
        <p:spPr>
          <a:xfrm>
            <a:off x="612000" y="396000"/>
            <a:ext cx="2880000" cy="443552"/>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タイトル 1">
            <a:extLst>
              <a:ext uri="{FF2B5EF4-FFF2-40B4-BE49-F238E27FC236}">
                <a16:creationId xmlns:a16="http://schemas.microsoft.com/office/drawing/2014/main" id="{A8EF3427-56BC-3417-935E-2F597EDA8C4E}"/>
              </a:ext>
            </a:extLst>
          </p:cNvPr>
          <p:cNvSpPr>
            <a:spLocks noGrp="1"/>
          </p:cNvSpPr>
          <p:nvPr>
            <p:ph type="title"/>
          </p:nvPr>
        </p:nvSpPr>
        <p:spPr>
          <a:xfrm>
            <a:off x="612843" y="432000"/>
            <a:ext cx="2889114" cy="383182"/>
          </a:xfrm>
        </p:spPr>
        <p:txBody>
          <a:bodyPr vert="horz" wrap="square" lIns="91440" tIns="45720" rIns="91440" bIns="45720" rtlCol="0" anchor="b">
            <a:spAutoFit/>
          </a:bodyPr>
          <a:lstStyle/>
          <a:p>
            <a:pPr algn="dist"/>
            <a:r>
              <a:rPr lang="ja-JP" altLang="en-US">
                <a:latin typeface="BIZ UDPゴシック" panose="020B0400000000000000" pitchFamily="50" charset="-128"/>
                <a:ea typeface="BIZ UDPゴシック" panose="020B0400000000000000" pitchFamily="50" charset="-128"/>
              </a:rPr>
              <a:t>設問</a:t>
            </a:r>
            <a:r>
              <a:rPr lang="en-US" altLang="ja-JP">
                <a:latin typeface="BIZ UDPゴシック" panose="020B0400000000000000" pitchFamily="50" charset="-128"/>
                <a:ea typeface="BIZ UDPゴシック" panose="020B0400000000000000" pitchFamily="50" charset="-128"/>
              </a:rPr>
              <a:t>2 </a:t>
            </a:r>
            <a:r>
              <a:rPr lang="ja-JP" altLang="en-US">
                <a:latin typeface="BIZ UDPゴシック" panose="020B0400000000000000" pitchFamily="50" charset="-128"/>
                <a:ea typeface="BIZ UDPゴシック" panose="020B0400000000000000" pitchFamily="50" charset="-128"/>
              </a:rPr>
              <a:t>回答例</a:t>
            </a:r>
          </a:p>
        </p:txBody>
      </p:sp>
      <p:sp>
        <p:nvSpPr>
          <p:cNvPr id="2" name="スライド番号プレースホルダー 1">
            <a:extLst>
              <a:ext uri="{FF2B5EF4-FFF2-40B4-BE49-F238E27FC236}">
                <a16:creationId xmlns:a16="http://schemas.microsoft.com/office/drawing/2014/main" id="{694BF574-FB96-E5B0-F475-30B937F40C39}"/>
              </a:ext>
            </a:extLst>
          </p:cNvPr>
          <p:cNvSpPr>
            <a:spLocks noGrp="1"/>
          </p:cNvSpPr>
          <p:nvPr>
            <p:ph type="sldNum" sz="quarter" idx="4"/>
          </p:nvPr>
        </p:nvSpPr>
        <p:spPr/>
        <p:txBody>
          <a:bodyPr/>
          <a:lstStyle/>
          <a:p>
            <a:fld id="{2336B528-F940-46AA-A4AB-D4751FB27E02}" type="slidenum">
              <a:rPr kumimoji="1" lang="ja-JP" altLang="en-US" smtClean="0"/>
              <a:t>29</a:t>
            </a:fld>
            <a:endParaRPr kumimoji="1" lang="ja-JP" altLang="en-US"/>
          </a:p>
        </p:txBody>
      </p:sp>
    </p:spTree>
    <p:extLst>
      <p:ext uri="{BB962C8B-B14F-4D97-AF65-F5344CB8AC3E}">
        <p14:creationId xmlns:p14="http://schemas.microsoft.com/office/powerpoint/2010/main" val="16554743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4BCB96-D061-6AFA-E5C5-82C385617731}"/>
            </a:ext>
          </a:extLst>
        </p:cNvPr>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ED234474-F5E3-2B3E-98CB-007C44999C13}"/>
              </a:ext>
            </a:extLst>
          </p:cNvPr>
          <p:cNvSpPr txBox="1"/>
          <p:nvPr/>
        </p:nvSpPr>
        <p:spPr>
          <a:xfrm>
            <a:off x="1189055" y="2679700"/>
            <a:ext cx="9813904" cy="1990994"/>
          </a:xfrm>
          <a:prstGeom prst="rect">
            <a:avLst/>
          </a:prstGeom>
          <a:noFill/>
        </p:spPr>
        <p:txBody>
          <a:bodyPr wrap="none" rtlCol="0">
            <a:spAutoFit/>
          </a:bodyPr>
          <a:lstStyle/>
          <a:p>
            <a:pPr algn="ctr">
              <a:lnSpc>
                <a:spcPct val="140000"/>
              </a:lnSpc>
            </a:pPr>
            <a:r>
              <a:rPr lang="ja-JP" altLang="en-US" sz="4600" b="1" spc="300">
                <a:solidFill>
                  <a:srgbClr val="E5541A"/>
                </a:solidFill>
                <a:latin typeface="Zen Maru Gothic" pitchFamily="2" charset="-128"/>
                <a:ea typeface="Zen Maru Gothic" pitchFamily="2" charset="-128"/>
              </a:rPr>
              <a:t>安全確保措置</a:t>
            </a:r>
            <a:endParaRPr lang="en-US" altLang="ja-JP" sz="4600" b="1" spc="300">
              <a:solidFill>
                <a:srgbClr val="E5541A"/>
              </a:solidFill>
              <a:latin typeface="Zen Maru Gothic" pitchFamily="2" charset="-128"/>
              <a:ea typeface="Zen Maru Gothic" pitchFamily="2" charset="-128"/>
            </a:endParaRPr>
          </a:p>
          <a:p>
            <a:pPr algn="ctr">
              <a:lnSpc>
                <a:spcPct val="140000"/>
              </a:lnSpc>
            </a:pPr>
            <a:r>
              <a:rPr lang="ja-JP" altLang="en-US" sz="4600" b="1" spc="300">
                <a:solidFill>
                  <a:srgbClr val="E5541A"/>
                </a:solidFill>
                <a:latin typeface="Zen Maru Gothic" pitchFamily="2" charset="-128"/>
                <a:ea typeface="Zen Maru Gothic" pitchFamily="2" charset="-128"/>
              </a:rPr>
              <a:t>ア</a:t>
            </a:r>
            <a:r>
              <a:rPr lang="en-US" altLang="ja-JP" sz="4600" b="1" spc="300">
                <a:solidFill>
                  <a:srgbClr val="E5541A"/>
                </a:solidFill>
                <a:latin typeface="Zen Maru Gothic" pitchFamily="2" charset="-128"/>
                <a:ea typeface="Zen Maru Gothic" pitchFamily="2" charset="-128"/>
              </a:rPr>
              <a:t>.</a:t>
            </a:r>
            <a:r>
              <a:rPr lang="ja-JP" altLang="en-US" sz="4600" b="1" spc="300">
                <a:solidFill>
                  <a:srgbClr val="E5541A"/>
                </a:solidFill>
                <a:latin typeface="Zen Maru Gothic" pitchFamily="2" charset="-128"/>
                <a:ea typeface="Zen Maru Gothic" pitchFamily="2" charset="-128"/>
              </a:rPr>
              <a:t>認知の偏りのシミュレーション</a:t>
            </a:r>
            <a:endParaRPr kumimoji="1" lang="ja-JP" altLang="en-US" sz="4600" b="1" spc="500">
              <a:solidFill>
                <a:srgbClr val="E5541A"/>
              </a:solidFill>
              <a:latin typeface="Zen Maru Gothic" pitchFamily="2" charset="-128"/>
              <a:ea typeface="Zen Maru Gothic" pitchFamily="2" charset="-128"/>
            </a:endParaRPr>
          </a:p>
        </p:txBody>
      </p:sp>
      <p:cxnSp>
        <p:nvCxnSpPr>
          <p:cNvPr id="3" name="直線コネクタ 2">
            <a:extLst>
              <a:ext uri="{FF2B5EF4-FFF2-40B4-BE49-F238E27FC236}">
                <a16:creationId xmlns:a16="http://schemas.microsoft.com/office/drawing/2014/main" id="{C8B28421-057F-1C94-A641-C295CCAB14EF}"/>
              </a:ext>
            </a:extLst>
          </p:cNvPr>
          <p:cNvCxnSpPr>
            <a:cxnSpLocks/>
          </p:cNvCxnSpPr>
          <p:nvPr/>
        </p:nvCxnSpPr>
        <p:spPr>
          <a:xfrm>
            <a:off x="4279900" y="3625850"/>
            <a:ext cx="3632200" cy="0"/>
          </a:xfrm>
          <a:prstGeom prst="line">
            <a:avLst/>
          </a:prstGeom>
          <a:ln w="41275" cap="rnd">
            <a:solidFill>
              <a:srgbClr val="E5541A"/>
            </a:solidFill>
          </a:ln>
        </p:spPr>
        <p:style>
          <a:lnRef idx="1">
            <a:schemeClr val="accent1"/>
          </a:lnRef>
          <a:fillRef idx="0">
            <a:schemeClr val="accent1"/>
          </a:fillRef>
          <a:effectRef idx="0">
            <a:schemeClr val="accent1"/>
          </a:effectRef>
          <a:fontRef idx="minor">
            <a:schemeClr val="tx1"/>
          </a:fontRef>
        </p:style>
      </p:cxnSp>
      <p:cxnSp>
        <p:nvCxnSpPr>
          <p:cNvPr id="4" name="直線コネクタ 3">
            <a:extLst>
              <a:ext uri="{FF2B5EF4-FFF2-40B4-BE49-F238E27FC236}">
                <a16:creationId xmlns:a16="http://schemas.microsoft.com/office/drawing/2014/main" id="{B195883E-95E6-B468-964D-E65F1C6FC73E}"/>
              </a:ext>
            </a:extLst>
          </p:cNvPr>
          <p:cNvCxnSpPr>
            <a:cxnSpLocks/>
          </p:cNvCxnSpPr>
          <p:nvPr/>
        </p:nvCxnSpPr>
        <p:spPr>
          <a:xfrm>
            <a:off x="1304925" y="4610100"/>
            <a:ext cx="9610725" cy="0"/>
          </a:xfrm>
          <a:prstGeom prst="line">
            <a:avLst/>
          </a:prstGeom>
          <a:ln w="41275" cap="rnd">
            <a:solidFill>
              <a:srgbClr val="E5541A"/>
            </a:solidFill>
          </a:ln>
        </p:spPr>
        <p:style>
          <a:lnRef idx="1">
            <a:schemeClr val="accent1"/>
          </a:lnRef>
          <a:fillRef idx="0">
            <a:schemeClr val="accent1"/>
          </a:fillRef>
          <a:effectRef idx="0">
            <a:schemeClr val="accent1"/>
          </a:effectRef>
          <a:fontRef idx="minor">
            <a:schemeClr val="tx1"/>
          </a:fontRef>
        </p:style>
      </p:cxnSp>
      <p:sp>
        <p:nvSpPr>
          <p:cNvPr id="9" name="楕円 8">
            <a:extLst>
              <a:ext uri="{FF2B5EF4-FFF2-40B4-BE49-F238E27FC236}">
                <a16:creationId xmlns:a16="http://schemas.microsoft.com/office/drawing/2014/main" id="{2BEE1D5E-EB0D-742D-75AD-E98BA016CCC0}"/>
              </a:ext>
            </a:extLst>
          </p:cNvPr>
          <p:cNvSpPr/>
          <p:nvPr/>
        </p:nvSpPr>
        <p:spPr>
          <a:xfrm>
            <a:off x="5583238" y="1600201"/>
            <a:ext cx="1025524" cy="1025524"/>
          </a:xfrm>
          <a:prstGeom prst="ellipse">
            <a:avLst/>
          </a:prstGeom>
          <a:solidFill>
            <a:srgbClr val="ED6D34"/>
          </a:solidFill>
          <a:ln w="38100" cap="flat">
            <a:solidFill>
              <a:srgbClr val="FFD700"/>
            </a:solidFill>
            <a:prstDash val="solid"/>
            <a:miter/>
          </a:ln>
        </p:spPr>
        <p:txBody>
          <a:bodyPr/>
          <a:lstStyle/>
          <a:p>
            <a:endParaRPr lang="ja-JP" altLang="en-US"/>
          </a:p>
        </p:txBody>
      </p:sp>
      <p:grpSp>
        <p:nvGrpSpPr>
          <p:cNvPr id="10" name="グラフィックス 6">
            <a:extLst>
              <a:ext uri="{FF2B5EF4-FFF2-40B4-BE49-F238E27FC236}">
                <a16:creationId xmlns:a16="http://schemas.microsoft.com/office/drawing/2014/main" id="{F849ADE4-FB33-E776-4F7F-ACF1E0EE5D57}"/>
              </a:ext>
            </a:extLst>
          </p:cNvPr>
          <p:cNvGrpSpPr/>
          <p:nvPr/>
        </p:nvGrpSpPr>
        <p:grpSpPr>
          <a:xfrm>
            <a:off x="5766811" y="1819575"/>
            <a:ext cx="677691" cy="611531"/>
            <a:chOff x="5847968" y="3207829"/>
            <a:chExt cx="508457" cy="458819"/>
          </a:xfrm>
          <a:solidFill>
            <a:srgbClr val="FFFFFF"/>
          </a:solidFill>
        </p:grpSpPr>
        <p:sp>
          <p:nvSpPr>
            <p:cNvPr id="11" name="フリーフォーム: 図形 10">
              <a:extLst>
                <a:ext uri="{FF2B5EF4-FFF2-40B4-BE49-F238E27FC236}">
                  <a16:creationId xmlns:a16="http://schemas.microsoft.com/office/drawing/2014/main" id="{F8B9F4F3-3622-F546-96BF-86BEC5D34513}"/>
                </a:ext>
              </a:extLst>
            </p:cNvPr>
            <p:cNvSpPr/>
            <p:nvPr/>
          </p:nvSpPr>
          <p:spPr>
            <a:xfrm>
              <a:off x="5887687" y="3468147"/>
              <a:ext cx="19811" cy="19811"/>
            </a:xfrm>
            <a:custGeom>
              <a:avLst/>
              <a:gdLst>
                <a:gd name="csX0" fmla="*/ 9906 w 19811"/>
                <a:gd name="csY0" fmla="*/ 0 h 19811"/>
                <a:gd name="csX1" fmla="*/ 0 w 19811"/>
                <a:gd name="csY1" fmla="*/ 9906 h 19811"/>
                <a:gd name="csX2" fmla="*/ 9906 w 19811"/>
                <a:gd name="csY2" fmla="*/ 19812 h 19811"/>
                <a:gd name="csX3" fmla="*/ 19812 w 19811"/>
                <a:gd name="csY3" fmla="*/ 9906 h 19811"/>
                <a:gd name="csX4" fmla="*/ 9906 w 19811"/>
                <a:gd name="csY4" fmla="*/ 0 h 19811"/>
              </a:gdLst>
              <a:ahLst/>
              <a:cxnLst>
                <a:cxn ang="0">
                  <a:pos x="csX0" y="csY0"/>
                </a:cxn>
                <a:cxn ang="0">
                  <a:pos x="csX1" y="csY1"/>
                </a:cxn>
                <a:cxn ang="0">
                  <a:pos x="csX2" y="csY2"/>
                </a:cxn>
                <a:cxn ang="0">
                  <a:pos x="csX3" y="csY3"/>
                </a:cxn>
                <a:cxn ang="0">
                  <a:pos x="csX4" y="csY4"/>
                </a:cxn>
              </a:cxnLst>
              <a:rect l="l" t="t" r="r" b="b"/>
              <a:pathLst>
                <a:path w="19811" h="19811">
                  <a:moveTo>
                    <a:pt x="9906" y="0"/>
                  </a:moveTo>
                  <a:cubicBezTo>
                    <a:pt x="4382" y="0"/>
                    <a:pt x="0" y="4477"/>
                    <a:pt x="0" y="9906"/>
                  </a:cubicBezTo>
                  <a:cubicBezTo>
                    <a:pt x="0" y="15335"/>
                    <a:pt x="4477" y="19812"/>
                    <a:pt x="9906" y="19812"/>
                  </a:cubicBezTo>
                  <a:cubicBezTo>
                    <a:pt x="15335" y="19812"/>
                    <a:pt x="19812" y="15335"/>
                    <a:pt x="19812" y="9906"/>
                  </a:cubicBezTo>
                  <a:cubicBezTo>
                    <a:pt x="19812" y="4477"/>
                    <a:pt x="15335" y="0"/>
                    <a:pt x="9906" y="0"/>
                  </a:cubicBezTo>
                  <a:close/>
                </a:path>
              </a:pathLst>
            </a:custGeom>
            <a:solidFill>
              <a:srgbClr val="FFFFFF"/>
            </a:solidFill>
            <a:ln w="9525" cap="flat">
              <a:noFill/>
              <a:prstDash val="solid"/>
              <a:miter/>
            </a:ln>
          </p:spPr>
          <p:txBody>
            <a:bodyPr/>
            <a:lstStyle/>
            <a:p>
              <a:endParaRPr lang="ja-JP" altLang="en-US"/>
            </a:p>
          </p:txBody>
        </p:sp>
        <p:sp>
          <p:nvSpPr>
            <p:cNvPr id="12" name="フリーフォーム: 図形 11">
              <a:extLst>
                <a:ext uri="{FF2B5EF4-FFF2-40B4-BE49-F238E27FC236}">
                  <a16:creationId xmlns:a16="http://schemas.microsoft.com/office/drawing/2014/main" id="{485A283B-3175-2799-4F70-8A94F89B3687}"/>
                </a:ext>
              </a:extLst>
            </p:cNvPr>
            <p:cNvSpPr/>
            <p:nvPr/>
          </p:nvSpPr>
          <p:spPr>
            <a:xfrm>
              <a:off x="5847968" y="3428427"/>
              <a:ext cx="508457" cy="238220"/>
            </a:xfrm>
            <a:custGeom>
              <a:avLst/>
              <a:gdLst>
                <a:gd name="csX0" fmla="*/ 456438 w 508457"/>
                <a:gd name="csY0" fmla="*/ 74105 h 238220"/>
                <a:gd name="csX1" fmla="*/ 362807 w 508457"/>
                <a:gd name="csY1" fmla="*/ 106299 h 238220"/>
                <a:gd name="csX2" fmla="*/ 363474 w 508457"/>
                <a:gd name="csY2" fmla="*/ 99251 h 238220"/>
                <a:gd name="csX3" fmla="*/ 323755 w 508457"/>
                <a:gd name="csY3" fmla="*/ 59531 h 238220"/>
                <a:gd name="csX4" fmla="*/ 259461 w 508457"/>
                <a:gd name="csY4" fmla="*/ 59531 h 238220"/>
                <a:gd name="csX5" fmla="*/ 254603 w 508457"/>
                <a:gd name="csY5" fmla="*/ 58293 h 238220"/>
                <a:gd name="csX6" fmla="*/ 202121 w 508457"/>
                <a:gd name="csY6" fmla="*/ 28766 h 238220"/>
                <a:gd name="csX7" fmla="*/ 168021 w 508457"/>
                <a:gd name="csY7" fmla="*/ 19812 h 238220"/>
                <a:gd name="csX8" fmla="*/ 97631 w 508457"/>
                <a:gd name="csY8" fmla="*/ 19812 h 238220"/>
                <a:gd name="csX9" fmla="*/ 69533 w 508457"/>
                <a:gd name="csY9" fmla="*/ 0 h 238220"/>
                <a:gd name="csX10" fmla="*/ 9906 w 508457"/>
                <a:gd name="csY10" fmla="*/ 0 h 238220"/>
                <a:gd name="csX11" fmla="*/ 0 w 508457"/>
                <a:gd name="csY11" fmla="*/ 9906 h 238220"/>
                <a:gd name="csX12" fmla="*/ 0 w 508457"/>
                <a:gd name="csY12" fmla="*/ 188690 h 238220"/>
                <a:gd name="csX13" fmla="*/ 9906 w 508457"/>
                <a:gd name="csY13" fmla="*/ 198596 h 238220"/>
                <a:gd name="csX14" fmla="*/ 69533 w 508457"/>
                <a:gd name="csY14" fmla="*/ 198596 h 238220"/>
                <a:gd name="csX15" fmla="*/ 97346 w 508457"/>
                <a:gd name="csY15" fmla="*/ 179451 h 238220"/>
                <a:gd name="csX16" fmla="*/ 129731 w 508457"/>
                <a:gd name="csY16" fmla="*/ 189071 h 238220"/>
                <a:gd name="csX17" fmla="*/ 181642 w 508457"/>
                <a:gd name="csY17" fmla="*/ 220218 h 238220"/>
                <a:gd name="csX18" fmla="*/ 246793 w 508457"/>
                <a:gd name="csY18" fmla="*/ 238220 h 238220"/>
                <a:gd name="csX19" fmla="*/ 299180 w 508457"/>
                <a:gd name="csY19" fmla="*/ 226886 h 238220"/>
                <a:gd name="csX20" fmla="*/ 484537 w 508457"/>
                <a:gd name="csY20" fmla="*/ 145256 h 238220"/>
                <a:gd name="csX21" fmla="*/ 503492 w 508457"/>
                <a:gd name="csY21" fmla="*/ 90583 h 238220"/>
                <a:gd name="csX22" fmla="*/ 456438 w 508457"/>
                <a:gd name="csY22" fmla="*/ 74009 h 238220"/>
                <a:gd name="csX23" fmla="*/ 79439 w 508457"/>
                <a:gd name="csY23" fmla="*/ 168783 h 238220"/>
                <a:gd name="csX24" fmla="*/ 69533 w 508457"/>
                <a:gd name="csY24" fmla="*/ 178689 h 238220"/>
                <a:gd name="csX25" fmla="*/ 19907 w 508457"/>
                <a:gd name="csY25" fmla="*/ 178689 h 238220"/>
                <a:gd name="csX26" fmla="*/ 19907 w 508457"/>
                <a:gd name="csY26" fmla="*/ 19812 h 238220"/>
                <a:gd name="csX27" fmla="*/ 69533 w 508457"/>
                <a:gd name="csY27" fmla="*/ 19812 h 238220"/>
                <a:gd name="csX28" fmla="*/ 79439 w 508457"/>
                <a:gd name="csY28" fmla="*/ 29718 h 238220"/>
                <a:gd name="csX29" fmla="*/ 79439 w 508457"/>
                <a:gd name="csY29" fmla="*/ 168783 h 238220"/>
                <a:gd name="csX30" fmla="*/ 477012 w 508457"/>
                <a:gd name="csY30" fmla="*/ 126968 h 238220"/>
                <a:gd name="csX31" fmla="*/ 476726 w 508457"/>
                <a:gd name="csY31" fmla="*/ 127064 h 238220"/>
                <a:gd name="csX32" fmla="*/ 291084 w 508457"/>
                <a:gd name="csY32" fmla="*/ 208788 h 238220"/>
                <a:gd name="csX33" fmla="*/ 246888 w 508457"/>
                <a:gd name="csY33" fmla="*/ 218408 h 238220"/>
                <a:gd name="csX34" fmla="*/ 191929 w 508457"/>
                <a:gd name="csY34" fmla="*/ 203168 h 238220"/>
                <a:gd name="csX35" fmla="*/ 140018 w 508457"/>
                <a:gd name="csY35" fmla="*/ 172022 h 238220"/>
                <a:gd name="csX36" fmla="*/ 99346 w 508457"/>
                <a:gd name="csY36" fmla="*/ 159639 h 238220"/>
                <a:gd name="csX37" fmla="*/ 99346 w 508457"/>
                <a:gd name="csY37" fmla="*/ 39624 h 238220"/>
                <a:gd name="csX38" fmla="*/ 168021 w 508457"/>
                <a:gd name="csY38" fmla="*/ 39624 h 238220"/>
                <a:gd name="csX39" fmla="*/ 192405 w 508457"/>
                <a:gd name="csY39" fmla="*/ 46006 h 238220"/>
                <a:gd name="csX40" fmla="*/ 244888 w 508457"/>
                <a:gd name="csY40" fmla="*/ 75533 h 238220"/>
                <a:gd name="csX41" fmla="*/ 259461 w 508457"/>
                <a:gd name="csY41" fmla="*/ 79343 h 238220"/>
                <a:gd name="csX42" fmla="*/ 323755 w 508457"/>
                <a:gd name="csY42" fmla="*/ 79343 h 238220"/>
                <a:gd name="csX43" fmla="*/ 343662 w 508457"/>
                <a:gd name="csY43" fmla="*/ 99251 h 238220"/>
                <a:gd name="csX44" fmla="*/ 323755 w 508457"/>
                <a:gd name="csY44" fmla="*/ 119158 h 238220"/>
                <a:gd name="csX45" fmla="*/ 222790 w 508457"/>
                <a:gd name="csY45" fmla="*/ 119158 h 238220"/>
                <a:gd name="csX46" fmla="*/ 212884 w 508457"/>
                <a:gd name="csY46" fmla="*/ 129064 h 238220"/>
                <a:gd name="csX47" fmla="*/ 222790 w 508457"/>
                <a:gd name="csY47" fmla="*/ 138970 h 238220"/>
                <a:gd name="csX48" fmla="*/ 323755 w 508457"/>
                <a:gd name="csY48" fmla="*/ 138970 h 238220"/>
                <a:gd name="csX49" fmla="*/ 342329 w 508457"/>
                <a:gd name="csY49" fmla="*/ 134303 h 238220"/>
                <a:gd name="csX50" fmla="*/ 463106 w 508457"/>
                <a:gd name="csY50" fmla="*/ 92774 h 238220"/>
                <a:gd name="csX51" fmla="*/ 485966 w 508457"/>
                <a:gd name="csY51" fmla="*/ 100013 h 238220"/>
                <a:gd name="csX52" fmla="*/ 476917 w 508457"/>
                <a:gd name="csY52" fmla="*/ 126873 h 23822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Lst>
              <a:rect l="l" t="t" r="r" b="b"/>
              <a:pathLst>
                <a:path w="508457" h="238220">
                  <a:moveTo>
                    <a:pt x="456438" y="74105"/>
                  </a:moveTo>
                  <a:lnTo>
                    <a:pt x="362807" y="106299"/>
                  </a:lnTo>
                  <a:cubicBezTo>
                    <a:pt x="363188" y="104013"/>
                    <a:pt x="363474" y="101632"/>
                    <a:pt x="363474" y="99251"/>
                  </a:cubicBezTo>
                  <a:cubicBezTo>
                    <a:pt x="363474" y="77343"/>
                    <a:pt x="345662" y="59531"/>
                    <a:pt x="323755" y="59531"/>
                  </a:cubicBezTo>
                  <a:lnTo>
                    <a:pt x="259461" y="59531"/>
                  </a:lnTo>
                  <a:cubicBezTo>
                    <a:pt x="257747" y="59531"/>
                    <a:pt x="256032" y="59055"/>
                    <a:pt x="254603" y="58293"/>
                  </a:cubicBezTo>
                  <a:lnTo>
                    <a:pt x="202121" y="28766"/>
                  </a:lnTo>
                  <a:cubicBezTo>
                    <a:pt x="191738" y="22955"/>
                    <a:pt x="179927" y="19812"/>
                    <a:pt x="168021" y="19812"/>
                  </a:cubicBezTo>
                  <a:lnTo>
                    <a:pt x="97631" y="19812"/>
                  </a:lnTo>
                  <a:cubicBezTo>
                    <a:pt x="93536" y="8287"/>
                    <a:pt x="82487" y="0"/>
                    <a:pt x="69533" y="0"/>
                  </a:cubicBezTo>
                  <a:lnTo>
                    <a:pt x="9906" y="0"/>
                  </a:lnTo>
                  <a:cubicBezTo>
                    <a:pt x="4382" y="0"/>
                    <a:pt x="0" y="4477"/>
                    <a:pt x="0" y="9906"/>
                  </a:cubicBezTo>
                  <a:lnTo>
                    <a:pt x="0" y="188690"/>
                  </a:lnTo>
                  <a:cubicBezTo>
                    <a:pt x="0" y="194215"/>
                    <a:pt x="4477" y="198596"/>
                    <a:pt x="9906" y="198596"/>
                  </a:cubicBezTo>
                  <a:lnTo>
                    <a:pt x="69533" y="198596"/>
                  </a:lnTo>
                  <a:cubicBezTo>
                    <a:pt x="82201" y="198596"/>
                    <a:pt x="93059" y="190691"/>
                    <a:pt x="97346" y="179451"/>
                  </a:cubicBezTo>
                  <a:cubicBezTo>
                    <a:pt x="108585" y="180880"/>
                    <a:pt x="121634" y="184214"/>
                    <a:pt x="129731" y="189071"/>
                  </a:cubicBezTo>
                  <a:lnTo>
                    <a:pt x="181642" y="220218"/>
                  </a:lnTo>
                  <a:cubicBezTo>
                    <a:pt x="201359" y="232029"/>
                    <a:pt x="223838" y="238220"/>
                    <a:pt x="246793" y="238220"/>
                  </a:cubicBezTo>
                  <a:cubicBezTo>
                    <a:pt x="264986" y="238220"/>
                    <a:pt x="282607" y="234410"/>
                    <a:pt x="299180" y="226886"/>
                  </a:cubicBezTo>
                  <a:lnTo>
                    <a:pt x="484537" y="145256"/>
                  </a:lnTo>
                  <a:cubicBezTo>
                    <a:pt x="505111" y="136970"/>
                    <a:pt x="515207" y="112300"/>
                    <a:pt x="503492" y="90583"/>
                  </a:cubicBezTo>
                  <a:cubicBezTo>
                    <a:pt x="494824" y="74581"/>
                    <a:pt x="474631" y="67532"/>
                    <a:pt x="456438" y="74009"/>
                  </a:cubicBezTo>
                  <a:close/>
                  <a:moveTo>
                    <a:pt x="79439" y="168783"/>
                  </a:moveTo>
                  <a:cubicBezTo>
                    <a:pt x="79439" y="174212"/>
                    <a:pt x="74962" y="178689"/>
                    <a:pt x="69533" y="178689"/>
                  </a:cubicBezTo>
                  <a:lnTo>
                    <a:pt x="19907" y="178689"/>
                  </a:lnTo>
                  <a:lnTo>
                    <a:pt x="19907" y="19812"/>
                  </a:lnTo>
                  <a:lnTo>
                    <a:pt x="69533" y="19812"/>
                  </a:lnTo>
                  <a:cubicBezTo>
                    <a:pt x="74962" y="19812"/>
                    <a:pt x="79439" y="24289"/>
                    <a:pt x="79439" y="29718"/>
                  </a:cubicBezTo>
                  <a:lnTo>
                    <a:pt x="79439" y="168783"/>
                  </a:lnTo>
                  <a:close/>
                  <a:moveTo>
                    <a:pt x="477012" y="126968"/>
                  </a:moveTo>
                  <a:cubicBezTo>
                    <a:pt x="477012" y="126968"/>
                    <a:pt x="476821" y="126968"/>
                    <a:pt x="476726" y="127064"/>
                  </a:cubicBezTo>
                  <a:cubicBezTo>
                    <a:pt x="476726" y="127064"/>
                    <a:pt x="291084" y="208788"/>
                    <a:pt x="291084" y="208788"/>
                  </a:cubicBezTo>
                  <a:cubicBezTo>
                    <a:pt x="277082" y="215170"/>
                    <a:pt x="262223" y="218408"/>
                    <a:pt x="246888" y="218408"/>
                  </a:cubicBezTo>
                  <a:cubicBezTo>
                    <a:pt x="227552" y="218408"/>
                    <a:pt x="208502" y="213170"/>
                    <a:pt x="191929" y="203168"/>
                  </a:cubicBezTo>
                  <a:lnTo>
                    <a:pt x="140018" y="172022"/>
                  </a:lnTo>
                  <a:cubicBezTo>
                    <a:pt x="128873" y="165354"/>
                    <a:pt x="112967" y="161258"/>
                    <a:pt x="99346" y="159639"/>
                  </a:cubicBezTo>
                  <a:lnTo>
                    <a:pt x="99346" y="39624"/>
                  </a:lnTo>
                  <a:lnTo>
                    <a:pt x="168021" y="39624"/>
                  </a:lnTo>
                  <a:cubicBezTo>
                    <a:pt x="176498" y="39624"/>
                    <a:pt x="184976" y="41815"/>
                    <a:pt x="192405" y="46006"/>
                  </a:cubicBezTo>
                  <a:lnTo>
                    <a:pt x="244888" y="75533"/>
                  </a:lnTo>
                  <a:cubicBezTo>
                    <a:pt x="249365" y="78010"/>
                    <a:pt x="254413" y="79343"/>
                    <a:pt x="259461" y="79343"/>
                  </a:cubicBezTo>
                  <a:lnTo>
                    <a:pt x="323755" y="79343"/>
                  </a:lnTo>
                  <a:cubicBezTo>
                    <a:pt x="334709" y="79343"/>
                    <a:pt x="343662" y="88297"/>
                    <a:pt x="343662" y="99251"/>
                  </a:cubicBezTo>
                  <a:cubicBezTo>
                    <a:pt x="343662" y="110204"/>
                    <a:pt x="334709" y="119158"/>
                    <a:pt x="323755" y="119158"/>
                  </a:cubicBezTo>
                  <a:lnTo>
                    <a:pt x="222790" y="119158"/>
                  </a:lnTo>
                  <a:cubicBezTo>
                    <a:pt x="217265" y="119158"/>
                    <a:pt x="212884" y="123634"/>
                    <a:pt x="212884" y="129064"/>
                  </a:cubicBezTo>
                  <a:cubicBezTo>
                    <a:pt x="212884" y="134493"/>
                    <a:pt x="217361" y="138970"/>
                    <a:pt x="222790" y="138970"/>
                  </a:cubicBezTo>
                  <a:lnTo>
                    <a:pt x="323755" y="138970"/>
                  </a:lnTo>
                  <a:cubicBezTo>
                    <a:pt x="330232" y="138970"/>
                    <a:pt x="336709" y="137351"/>
                    <a:pt x="342329" y="134303"/>
                  </a:cubicBezTo>
                  <a:cubicBezTo>
                    <a:pt x="342329" y="134303"/>
                    <a:pt x="463010" y="92774"/>
                    <a:pt x="463106" y="92774"/>
                  </a:cubicBezTo>
                  <a:cubicBezTo>
                    <a:pt x="471964" y="89535"/>
                    <a:pt x="482060" y="92774"/>
                    <a:pt x="485966" y="100013"/>
                  </a:cubicBezTo>
                  <a:cubicBezTo>
                    <a:pt x="491871" y="110966"/>
                    <a:pt x="487013" y="122873"/>
                    <a:pt x="476917" y="126873"/>
                  </a:cubicBezTo>
                  <a:close/>
                </a:path>
              </a:pathLst>
            </a:custGeom>
            <a:solidFill>
              <a:srgbClr val="FFFFFF"/>
            </a:solidFill>
            <a:ln w="9525" cap="flat">
              <a:noFill/>
              <a:prstDash val="solid"/>
              <a:miter/>
            </a:ln>
          </p:spPr>
          <p:txBody>
            <a:bodyPr/>
            <a:lstStyle/>
            <a:p>
              <a:endParaRPr lang="ja-JP" altLang="en-US"/>
            </a:p>
          </p:txBody>
        </p:sp>
        <p:sp>
          <p:nvSpPr>
            <p:cNvPr id="13" name="フリーフォーム: 図形 12">
              <a:extLst>
                <a:ext uri="{FF2B5EF4-FFF2-40B4-BE49-F238E27FC236}">
                  <a16:creationId xmlns:a16="http://schemas.microsoft.com/office/drawing/2014/main" id="{EA99CC41-6DFF-5E59-1F90-08C6D65D6493}"/>
                </a:ext>
              </a:extLst>
            </p:cNvPr>
            <p:cNvSpPr/>
            <p:nvPr/>
          </p:nvSpPr>
          <p:spPr>
            <a:xfrm>
              <a:off x="6006635" y="3207829"/>
              <a:ext cx="274624" cy="243268"/>
            </a:xfrm>
            <a:custGeom>
              <a:avLst/>
              <a:gdLst>
                <a:gd name="csX0" fmla="*/ 130512 w 274624"/>
                <a:gd name="csY0" fmla="*/ 240887 h 243268"/>
                <a:gd name="csX1" fmla="*/ 136989 w 274624"/>
                <a:gd name="csY1" fmla="*/ 243268 h 243268"/>
                <a:gd name="csX2" fmla="*/ 143466 w 274624"/>
                <a:gd name="csY2" fmla="*/ 240887 h 243268"/>
                <a:gd name="csX3" fmla="*/ 274625 w 274624"/>
                <a:gd name="csY3" fmla="*/ 79915 h 243268"/>
                <a:gd name="csX4" fmla="*/ 200235 w 274624"/>
                <a:gd name="csY4" fmla="*/ 0 h 243268"/>
                <a:gd name="csX5" fmla="*/ 135750 w 274624"/>
                <a:gd name="csY5" fmla="*/ 41148 h 243268"/>
                <a:gd name="csX6" fmla="*/ 71266 w 274624"/>
                <a:gd name="csY6" fmla="*/ 0 h 243268"/>
                <a:gd name="csX7" fmla="*/ 400 w 274624"/>
                <a:gd name="csY7" fmla="*/ 54959 h 243268"/>
                <a:gd name="csX8" fmla="*/ 7163 w 274624"/>
                <a:gd name="csY8" fmla="*/ 67246 h 243268"/>
                <a:gd name="csX9" fmla="*/ 19450 w 274624"/>
                <a:gd name="csY9" fmla="*/ 60484 h 243268"/>
                <a:gd name="csX10" fmla="*/ 71266 w 274624"/>
                <a:gd name="csY10" fmla="*/ 19812 h 243268"/>
                <a:gd name="csX11" fmla="*/ 126130 w 274624"/>
                <a:gd name="csY11" fmla="*/ 68389 h 243268"/>
                <a:gd name="csX12" fmla="*/ 135655 w 274624"/>
                <a:gd name="csY12" fmla="*/ 75628 h 243268"/>
                <a:gd name="csX13" fmla="*/ 145180 w 274624"/>
                <a:gd name="csY13" fmla="*/ 68389 h 243268"/>
                <a:gd name="csX14" fmla="*/ 200044 w 274624"/>
                <a:gd name="csY14" fmla="*/ 19812 h 243268"/>
                <a:gd name="csX15" fmla="*/ 254527 w 274624"/>
                <a:gd name="csY15" fmla="*/ 79819 h 243268"/>
                <a:gd name="csX16" fmla="*/ 136703 w 274624"/>
                <a:gd name="csY16" fmla="*/ 220218 h 243268"/>
                <a:gd name="csX17" fmla="*/ 34595 w 274624"/>
                <a:gd name="csY17" fmla="*/ 126778 h 243268"/>
                <a:gd name="csX18" fmla="*/ 20688 w 274624"/>
                <a:gd name="csY18" fmla="*/ 124873 h 243268"/>
                <a:gd name="csX19" fmla="*/ 18783 w 274624"/>
                <a:gd name="csY19" fmla="*/ 138779 h 243268"/>
                <a:gd name="csX20" fmla="*/ 130131 w 274624"/>
                <a:gd name="csY20" fmla="*/ 240792 h 24326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Lst>
              <a:rect l="l" t="t" r="r" b="b"/>
              <a:pathLst>
                <a:path w="274624" h="243268">
                  <a:moveTo>
                    <a:pt x="130512" y="240887"/>
                  </a:moveTo>
                  <a:cubicBezTo>
                    <a:pt x="132417" y="242507"/>
                    <a:pt x="134703" y="243268"/>
                    <a:pt x="136989" y="243268"/>
                  </a:cubicBezTo>
                  <a:cubicBezTo>
                    <a:pt x="139275" y="243268"/>
                    <a:pt x="141656" y="242507"/>
                    <a:pt x="143466" y="240887"/>
                  </a:cubicBezTo>
                  <a:cubicBezTo>
                    <a:pt x="224523" y="170688"/>
                    <a:pt x="274625" y="135160"/>
                    <a:pt x="274625" y="79915"/>
                  </a:cubicBezTo>
                  <a:cubicBezTo>
                    <a:pt x="274625" y="36195"/>
                    <a:pt x="243669" y="0"/>
                    <a:pt x="200235" y="0"/>
                  </a:cubicBezTo>
                  <a:cubicBezTo>
                    <a:pt x="171660" y="0"/>
                    <a:pt x="149847" y="16478"/>
                    <a:pt x="135750" y="41148"/>
                  </a:cubicBezTo>
                  <a:cubicBezTo>
                    <a:pt x="121749" y="16478"/>
                    <a:pt x="99841" y="0"/>
                    <a:pt x="71266" y="0"/>
                  </a:cubicBezTo>
                  <a:cubicBezTo>
                    <a:pt x="38024" y="0"/>
                    <a:pt x="10211" y="21527"/>
                    <a:pt x="400" y="54959"/>
                  </a:cubicBezTo>
                  <a:cubicBezTo>
                    <a:pt x="-1124" y="60198"/>
                    <a:pt x="1829" y="65723"/>
                    <a:pt x="7163" y="67246"/>
                  </a:cubicBezTo>
                  <a:cubicBezTo>
                    <a:pt x="12497" y="68770"/>
                    <a:pt x="17926" y="65818"/>
                    <a:pt x="19450" y="60484"/>
                  </a:cubicBezTo>
                  <a:cubicBezTo>
                    <a:pt x="26689" y="35814"/>
                    <a:pt x="46977" y="19812"/>
                    <a:pt x="71266" y="19812"/>
                  </a:cubicBezTo>
                  <a:cubicBezTo>
                    <a:pt x="99555" y="19812"/>
                    <a:pt x="119463" y="44958"/>
                    <a:pt x="126130" y="68389"/>
                  </a:cubicBezTo>
                  <a:cubicBezTo>
                    <a:pt x="127368" y="72676"/>
                    <a:pt x="131274" y="75628"/>
                    <a:pt x="135655" y="75628"/>
                  </a:cubicBezTo>
                  <a:cubicBezTo>
                    <a:pt x="140037" y="75628"/>
                    <a:pt x="144037" y="72676"/>
                    <a:pt x="145180" y="68389"/>
                  </a:cubicBezTo>
                  <a:cubicBezTo>
                    <a:pt x="145275" y="67913"/>
                    <a:pt x="159087" y="19812"/>
                    <a:pt x="200044" y="19812"/>
                  </a:cubicBezTo>
                  <a:cubicBezTo>
                    <a:pt x="231096" y="19812"/>
                    <a:pt x="254527" y="45625"/>
                    <a:pt x="254527" y="79819"/>
                  </a:cubicBezTo>
                  <a:cubicBezTo>
                    <a:pt x="254527" y="124015"/>
                    <a:pt x="211379" y="155829"/>
                    <a:pt x="136703" y="220218"/>
                  </a:cubicBezTo>
                  <a:cubicBezTo>
                    <a:pt x="91269" y="181165"/>
                    <a:pt x="55169" y="153733"/>
                    <a:pt x="34595" y="126778"/>
                  </a:cubicBezTo>
                  <a:cubicBezTo>
                    <a:pt x="31261" y="122396"/>
                    <a:pt x="25070" y="121539"/>
                    <a:pt x="20688" y="124873"/>
                  </a:cubicBezTo>
                  <a:cubicBezTo>
                    <a:pt x="16307" y="128207"/>
                    <a:pt x="15450" y="134398"/>
                    <a:pt x="18783" y="138779"/>
                  </a:cubicBezTo>
                  <a:cubicBezTo>
                    <a:pt x="41929" y="169069"/>
                    <a:pt x="80982" y="198120"/>
                    <a:pt x="130131" y="240792"/>
                  </a:cubicBezTo>
                  <a:close/>
                </a:path>
              </a:pathLst>
            </a:custGeom>
            <a:solidFill>
              <a:srgbClr val="FFFFFF"/>
            </a:solidFill>
            <a:ln w="9525" cap="flat">
              <a:noFill/>
              <a:prstDash val="solid"/>
              <a:miter/>
            </a:ln>
          </p:spPr>
          <p:txBody>
            <a:bodyPr/>
            <a:lstStyle/>
            <a:p>
              <a:endParaRPr lang="ja-JP" altLang="en-US"/>
            </a:p>
          </p:txBody>
        </p:sp>
        <p:sp>
          <p:nvSpPr>
            <p:cNvPr id="14" name="フリーフォーム: 図形 13">
              <a:extLst>
                <a:ext uri="{FF2B5EF4-FFF2-40B4-BE49-F238E27FC236}">
                  <a16:creationId xmlns:a16="http://schemas.microsoft.com/office/drawing/2014/main" id="{348A5F15-E901-5CA3-3322-D6C0167DB0B7}"/>
                </a:ext>
              </a:extLst>
            </p:cNvPr>
            <p:cNvSpPr/>
            <p:nvPr/>
          </p:nvSpPr>
          <p:spPr>
            <a:xfrm>
              <a:off x="6005893" y="3295363"/>
              <a:ext cx="19811" cy="19811"/>
            </a:xfrm>
            <a:custGeom>
              <a:avLst/>
              <a:gdLst>
                <a:gd name="csX0" fmla="*/ 9906 w 19811"/>
                <a:gd name="csY0" fmla="*/ 0 h 19811"/>
                <a:gd name="csX1" fmla="*/ 0 w 19811"/>
                <a:gd name="csY1" fmla="*/ 9906 h 19811"/>
                <a:gd name="csX2" fmla="*/ 9906 w 19811"/>
                <a:gd name="csY2" fmla="*/ 19812 h 19811"/>
                <a:gd name="csX3" fmla="*/ 19812 w 19811"/>
                <a:gd name="csY3" fmla="*/ 9906 h 19811"/>
                <a:gd name="csX4" fmla="*/ 9906 w 19811"/>
                <a:gd name="csY4" fmla="*/ 0 h 19811"/>
              </a:gdLst>
              <a:ahLst/>
              <a:cxnLst>
                <a:cxn ang="0">
                  <a:pos x="csX0" y="csY0"/>
                </a:cxn>
                <a:cxn ang="0">
                  <a:pos x="csX1" y="csY1"/>
                </a:cxn>
                <a:cxn ang="0">
                  <a:pos x="csX2" y="csY2"/>
                </a:cxn>
                <a:cxn ang="0">
                  <a:pos x="csX3" y="csY3"/>
                </a:cxn>
                <a:cxn ang="0">
                  <a:pos x="csX4" y="csY4"/>
                </a:cxn>
              </a:cxnLst>
              <a:rect l="l" t="t" r="r" b="b"/>
              <a:pathLst>
                <a:path w="19811" h="19811">
                  <a:moveTo>
                    <a:pt x="9906" y="0"/>
                  </a:moveTo>
                  <a:cubicBezTo>
                    <a:pt x="4381" y="0"/>
                    <a:pt x="0" y="4477"/>
                    <a:pt x="0" y="9906"/>
                  </a:cubicBezTo>
                  <a:cubicBezTo>
                    <a:pt x="0" y="15335"/>
                    <a:pt x="4477" y="19812"/>
                    <a:pt x="9906" y="19812"/>
                  </a:cubicBezTo>
                  <a:cubicBezTo>
                    <a:pt x="15335" y="19812"/>
                    <a:pt x="19812" y="15335"/>
                    <a:pt x="19812" y="9906"/>
                  </a:cubicBezTo>
                  <a:cubicBezTo>
                    <a:pt x="19812" y="4477"/>
                    <a:pt x="15335" y="0"/>
                    <a:pt x="9906" y="0"/>
                  </a:cubicBezTo>
                  <a:close/>
                </a:path>
              </a:pathLst>
            </a:custGeom>
            <a:solidFill>
              <a:srgbClr val="FFFFFF"/>
            </a:solidFill>
            <a:ln w="9525" cap="flat">
              <a:noFill/>
              <a:prstDash val="solid"/>
              <a:miter/>
            </a:ln>
          </p:spPr>
          <p:txBody>
            <a:bodyPr/>
            <a:lstStyle/>
            <a:p>
              <a:endParaRPr lang="ja-JP" altLang="en-US"/>
            </a:p>
          </p:txBody>
        </p:sp>
      </p:grpSp>
      <p:sp>
        <p:nvSpPr>
          <p:cNvPr id="20" name="フリーフォーム: 図形 19">
            <a:extLst>
              <a:ext uri="{FF2B5EF4-FFF2-40B4-BE49-F238E27FC236}">
                <a16:creationId xmlns:a16="http://schemas.microsoft.com/office/drawing/2014/main" id="{FF94683D-4332-7786-4CDF-BEC578BB4B9F}"/>
              </a:ext>
            </a:extLst>
          </p:cNvPr>
          <p:cNvSpPr/>
          <p:nvPr/>
        </p:nvSpPr>
        <p:spPr>
          <a:xfrm>
            <a:off x="1115403" y="724685"/>
            <a:ext cx="3486720" cy="676152"/>
          </a:xfrm>
          <a:custGeom>
            <a:avLst/>
            <a:gdLst>
              <a:gd name="csX0" fmla="*/ 2360581 w 2614041"/>
              <a:gd name="csY0" fmla="*/ 506825 h 506920"/>
              <a:gd name="csX1" fmla="*/ 103156 w 2614041"/>
              <a:gd name="csY1" fmla="*/ 506825 h 506920"/>
              <a:gd name="csX2" fmla="*/ 0 w 2614041"/>
              <a:gd name="csY2" fmla="*/ 403670 h 506920"/>
              <a:gd name="csX3" fmla="*/ 0 w 2614041"/>
              <a:gd name="csY3" fmla="*/ 103156 h 506920"/>
              <a:gd name="csX4" fmla="*/ 103156 w 2614041"/>
              <a:gd name="csY4" fmla="*/ 0 h 506920"/>
              <a:gd name="csX5" fmla="*/ 2360581 w 2614041"/>
              <a:gd name="csY5" fmla="*/ 0 h 506920"/>
              <a:gd name="csX6" fmla="*/ 2614041 w 2614041"/>
              <a:gd name="csY6" fmla="*/ 253460 h 506920"/>
              <a:gd name="csX7" fmla="*/ 2614041 w 2614041"/>
              <a:gd name="csY7" fmla="*/ 253460 h 506920"/>
              <a:gd name="csX8" fmla="*/ 2360581 w 2614041"/>
              <a:gd name="csY8" fmla="*/ 506920 h 50692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Lst>
            <a:rect l="l" t="t" r="r" b="b"/>
            <a:pathLst>
              <a:path w="2614041" h="506920">
                <a:moveTo>
                  <a:pt x="2360581" y="506825"/>
                </a:moveTo>
                <a:lnTo>
                  <a:pt x="103156" y="506825"/>
                </a:lnTo>
                <a:cubicBezTo>
                  <a:pt x="46196" y="506825"/>
                  <a:pt x="0" y="460629"/>
                  <a:pt x="0" y="403670"/>
                </a:cubicBezTo>
                <a:lnTo>
                  <a:pt x="0" y="103156"/>
                </a:lnTo>
                <a:cubicBezTo>
                  <a:pt x="0" y="46196"/>
                  <a:pt x="46196" y="0"/>
                  <a:pt x="103156" y="0"/>
                </a:cubicBezTo>
                <a:lnTo>
                  <a:pt x="2360581" y="0"/>
                </a:lnTo>
                <a:cubicBezTo>
                  <a:pt x="2500503" y="0"/>
                  <a:pt x="2614041" y="113443"/>
                  <a:pt x="2614041" y="253460"/>
                </a:cubicBezTo>
                <a:lnTo>
                  <a:pt x="2614041" y="253460"/>
                </a:lnTo>
                <a:cubicBezTo>
                  <a:pt x="2614041" y="393383"/>
                  <a:pt x="2500598" y="506920"/>
                  <a:pt x="2360581" y="506920"/>
                </a:cubicBezTo>
                <a:close/>
              </a:path>
            </a:pathLst>
          </a:custGeom>
          <a:solidFill>
            <a:srgbClr val="FFF100"/>
          </a:solidFill>
          <a:ln w="9525" cap="flat">
            <a:noFill/>
            <a:prstDash val="solid"/>
            <a:miter/>
          </a:ln>
        </p:spPr>
        <p:txBody>
          <a:bodyPr/>
          <a:lstStyle/>
          <a:p>
            <a:endParaRPr lang="ja-JP" altLang="en-US"/>
          </a:p>
        </p:txBody>
      </p:sp>
      <p:sp>
        <p:nvSpPr>
          <p:cNvPr id="21" name="フリーフォーム: 図形 20">
            <a:extLst>
              <a:ext uri="{FF2B5EF4-FFF2-40B4-BE49-F238E27FC236}">
                <a16:creationId xmlns:a16="http://schemas.microsoft.com/office/drawing/2014/main" id="{DDFF1895-6EFF-2825-3675-89673E4C6E01}"/>
              </a:ext>
            </a:extLst>
          </p:cNvPr>
          <p:cNvSpPr/>
          <p:nvPr/>
        </p:nvSpPr>
        <p:spPr>
          <a:xfrm>
            <a:off x="1115403" y="734429"/>
            <a:ext cx="3486720" cy="676152"/>
          </a:xfrm>
          <a:custGeom>
            <a:avLst/>
            <a:gdLst>
              <a:gd name="csX0" fmla="*/ 2360581 w 2614041"/>
              <a:gd name="csY0" fmla="*/ 506825 h 506920"/>
              <a:gd name="csX1" fmla="*/ 103156 w 2614041"/>
              <a:gd name="csY1" fmla="*/ 506825 h 506920"/>
              <a:gd name="csX2" fmla="*/ 0 w 2614041"/>
              <a:gd name="csY2" fmla="*/ 403670 h 506920"/>
              <a:gd name="csX3" fmla="*/ 0 w 2614041"/>
              <a:gd name="csY3" fmla="*/ 103156 h 506920"/>
              <a:gd name="csX4" fmla="*/ 103156 w 2614041"/>
              <a:gd name="csY4" fmla="*/ 0 h 506920"/>
              <a:gd name="csX5" fmla="*/ 2360581 w 2614041"/>
              <a:gd name="csY5" fmla="*/ 0 h 506920"/>
              <a:gd name="csX6" fmla="*/ 2614041 w 2614041"/>
              <a:gd name="csY6" fmla="*/ 253460 h 506920"/>
              <a:gd name="csX7" fmla="*/ 2614041 w 2614041"/>
              <a:gd name="csY7" fmla="*/ 253460 h 506920"/>
              <a:gd name="csX8" fmla="*/ 2360581 w 2614041"/>
              <a:gd name="csY8" fmla="*/ 506920 h 50692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Lst>
            <a:rect l="l" t="t" r="r" b="b"/>
            <a:pathLst>
              <a:path w="2614041" h="506920">
                <a:moveTo>
                  <a:pt x="2360581" y="506825"/>
                </a:moveTo>
                <a:lnTo>
                  <a:pt x="103156" y="506825"/>
                </a:lnTo>
                <a:cubicBezTo>
                  <a:pt x="46196" y="506825"/>
                  <a:pt x="0" y="460629"/>
                  <a:pt x="0" y="403670"/>
                </a:cubicBezTo>
                <a:lnTo>
                  <a:pt x="0" y="103156"/>
                </a:lnTo>
                <a:cubicBezTo>
                  <a:pt x="0" y="46196"/>
                  <a:pt x="46196" y="0"/>
                  <a:pt x="103156" y="0"/>
                </a:cubicBezTo>
                <a:lnTo>
                  <a:pt x="2360581" y="0"/>
                </a:lnTo>
                <a:cubicBezTo>
                  <a:pt x="2500503" y="0"/>
                  <a:pt x="2614041" y="113443"/>
                  <a:pt x="2614041" y="253460"/>
                </a:cubicBezTo>
                <a:lnTo>
                  <a:pt x="2614041" y="253460"/>
                </a:lnTo>
                <a:cubicBezTo>
                  <a:pt x="2614041" y="393383"/>
                  <a:pt x="2500598" y="506920"/>
                  <a:pt x="2360581" y="506920"/>
                </a:cubicBezTo>
                <a:close/>
              </a:path>
            </a:pathLst>
          </a:custGeom>
          <a:noFill/>
          <a:ln w="38100" cap="flat">
            <a:solidFill>
              <a:srgbClr val="FF9133"/>
            </a:solidFill>
            <a:prstDash val="solid"/>
            <a:miter/>
          </a:ln>
        </p:spPr>
        <p:txBody>
          <a:bodyPr/>
          <a:lstStyle/>
          <a:p>
            <a:endParaRPr lang="ja-JP" altLang="en-US"/>
          </a:p>
        </p:txBody>
      </p:sp>
      <p:sp>
        <p:nvSpPr>
          <p:cNvPr id="22" name="テキスト ボックス 21">
            <a:extLst>
              <a:ext uri="{FF2B5EF4-FFF2-40B4-BE49-F238E27FC236}">
                <a16:creationId xmlns:a16="http://schemas.microsoft.com/office/drawing/2014/main" id="{8DE1D82D-21D0-7905-E8DE-B48F84133308}"/>
              </a:ext>
            </a:extLst>
          </p:cNvPr>
          <p:cNvSpPr txBox="1"/>
          <p:nvPr/>
        </p:nvSpPr>
        <p:spPr>
          <a:xfrm>
            <a:off x="1756223" y="844282"/>
            <a:ext cx="2511457" cy="461665"/>
          </a:xfrm>
          <a:prstGeom prst="rect">
            <a:avLst/>
          </a:prstGeom>
          <a:noFill/>
        </p:spPr>
        <p:txBody>
          <a:bodyPr wrap="none" rtlCol="0" anchor="ctr" anchorCtr="0">
            <a:spAutoFit/>
          </a:bodyPr>
          <a:lstStyle/>
          <a:p>
            <a:pPr algn="l"/>
            <a:r>
              <a:rPr lang="ja-JP" altLang="en-US" sz="2400" b="1" spc="192" baseline="0">
                <a:ln/>
                <a:solidFill>
                  <a:srgbClr val="231815"/>
                </a:solidFill>
                <a:latin typeface="Zen Maru Gothic"/>
                <a:ea typeface="Zen Maru Gothic"/>
                <a:sym typeface="Zen Maru Gothic"/>
                <a:rtl val="0"/>
              </a:rPr>
              <a:t>従事者向け演習</a:t>
            </a:r>
          </a:p>
        </p:txBody>
      </p:sp>
      <p:sp>
        <p:nvSpPr>
          <p:cNvPr id="24" name="楕円 23">
            <a:extLst>
              <a:ext uri="{FF2B5EF4-FFF2-40B4-BE49-F238E27FC236}">
                <a16:creationId xmlns:a16="http://schemas.microsoft.com/office/drawing/2014/main" id="{834C2BA5-1A0E-C135-EA0F-31EBF4D6173A}"/>
              </a:ext>
            </a:extLst>
          </p:cNvPr>
          <p:cNvSpPr/>
          <p:nvPr/>
        </p:nvSpPr>
        <p:spPr>
          <a:xfrm>
            <a:off x="552451" y="508477"/>
            <a:ext cx="1133273" cy="1133273"/>
          </a:xfrm>
          <a:prstGeom prst="ellipse">
            <a:avLst/>
          </a:prstGeom>
          <a:solidFill>
            <a:srgbClr val="FFF5BD"/>
          </a:solidFill>
          <a:ln w="9525" cap="flat">
            <a:noFill/>
            <a:prstDash val="solid"/>
            <a:miter/>
          </a:ln>
        </p:spPr>
        <p:txBody>
          <a:bodyPr/>
          <a:lstStyle/>
          <a:p>
            <a:endParaRPr lang="ja-JP" altLang="en-US"/>
          </a:p>
        </p:txBody>
      </p:sp>
      <p:pic>
        <p:nvPicPr>
          <p:cNvPr id="178" name="グラフィックス 176">
            <a:extLst>
              <a:ext uri="{FF2B5EF4-FFF2-40B4-BE49-F238E27FC236}">
                <a16:creationId xmlns:a16="http://schemas.microsoft.com/office/drawing/2014/main" id="{4D2DB2B3-4183-EE38-A5B8-92984F14B847}"/>
              </a:ext>
            </a:extLst>
          </p:cNvPr>
          <p:cNvPicPr>
            <a:picLocks noChangeAspect="1"/>
          </p:cNvPicPr>
          <p:nvPr/>
        </p:nvPicPr>
        <p:blipFill>
          <a:blip r:embed="rId2"/>
          <a:stretch>
            <a:fillRect/>
          </a:stretch>
        </p:blipFill>
        <p:spPr>
          <a:xfrm>
            <a:off x="564357" y="502443"/>
            <a:ext cx="1119187" cy="1119187"/>
          </a:xfrm>
          <a:custGeom>
            <a:avLst/>
            <a:gdLst>
              <a:gd name="csX0" fmla="*/ -142 w 852677"/>
              <a:gd name="csY0" fmla="*/ -142 h 852677"/>
              <a:gd name="csX1" fmla="*/ 852536 w 852677"/>
              <a:gd name="csY1" fmla="*/ -142 h 852677"/>
              <a:gd name="csX2" fmla="*/ 852536 w 852677"/>
              <a:gd name="csY2" fmla="*/ 852536 h 852677"/>
              <a:gd name="csX3" fmla="*/ -142 w 852677"/>
              <a:gd name="csY3" fmla="*/ 852536 h 852677"/>
            </a:gdLst>
            <a:ahLst/>
            <a:cxnLst>
              <a:cxn ang="0">
                <a:pos x="csX0" y="csY0"/>
              </a:cxn>
              <a:cxn ang="0">
                <a:pos x="csX1" y="csY1"/>
              </a:cxn>
              <a:cxn ang="0">
                <a:pos x="csX2" y="csY2"/>
              </a:cxn>
              <a:cxn ang="0">
                <a:pos x="csX3" y="csY3"/>
              </a:cxn>
            </a:cxnLst>
            <a:rect l="l" t="t" r="r" b="b"/>
            <a:pathLst>
              <a:path w="852677" h="852677">
                <a:moveTo>
                  <a:pt x="-142" y="-142"/>
                </a:moveTo>
                <a:lnTo>
                  <a:pt x="852536" y="-142"/>
                </a:lnTo>
                <a:lnTo>
                  <a:pt x="852536" y="852536"/>
                </a:lnTo>
                <a:lnTo>
                  <a:pt x="-142" y="852536"/>
                </a:lnTo>
                <a:close/>
              </a:path>
            </a:pathLst>
          </a:custGeom>
        </p:spPr>
      </p:pic>
      <p:sp>
        <p:nvSpPr>
          <p:cNvPr id="180" name="楕円 179">
            <a:extLst>
              <a:ext uri="{FF2B5EF4-FFF2-40B4-BE49-F238E27FC236}">
                <a16:creationId xmlns:a16="http://schemas.microsoft.com/office/drawing/2014/main" id="{38F2B8F6-ECB4-61F2-1075-B687AFE3BF2A}"/>
              </a:ext>
            </a:extLst>
          </p:cNvPr>
          <p:cNvSpPr/>
          <p:nvPr/>
        </p:nvSpPr>
        <p:spPr>
          <a:xfrm>
            <a:off x="554780" y="499228"/>
            <a:ext cx="1131483" cy="1131483"/>
          </a:xfrm>
          <a:prstGeom prst="ellipse">
            <a:avLst/>
          </a:prstGeom>
          <a:noFill/>
          <a:ln w="43046" cap="flat">
            <a:solidFill>
              <a:srgbClr val="E5541A"/>
            </a:solidFill>
            <a:prstDash val="solid"/>
            <a:miter/>
          </a:ln>
        </p:spPr>
        <p:txBody>
          <a:bodyPr/>
          <a:lstStyle/>
          <a:p>
            <a:endParaRPr lang="ja-JP" altLang="en-US"/>
          </a:p>
        </p:txBody>
      </p:sp>
    </p:spTree>
    <p:extLst>
      <p:ext uri="{BB962C8B-B14F-4D97-AF65-F5344CB8AC3E}">
        <p14:creationId xmlns:p14="http://schemas.microsoft.com/office/powerpoint/2010/main" val="60089595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1EE69B87-35A2-725D-21ED-2B764CFCE6C4}"/>
              </a:ext>
            </a:extLst>
          </p:cNvPr>
          <p:cNvSpPr txBox="1"/>
          <p:nvPr/>
        </p:nvSpPr>
        <p:spPr>
          <a:xfrm>
            <a:off x="2131618" y="2679700"/>
            <a:ext cx="7928774" cy="1990994"/>
          </a:xfrm>
          <a:prstGeom prst="rect">
            <a:avLst/>
          </a:prstGeom>
          <a:noFill/>
        </p:spPr>
        <p:txBody>
          <a:bodyPr wrap="none" rtlCol="0">
            <a:spAutoFit/>
          </a:bodyPr>
          <a:lstStyle/>
          <a:p>
            <a:pPr algn="ctr">
              <a:lnSpc>
                <a:spcPct val="140000"/>
              </a:lnSpc>
            </a:pPr>
            <a:r>
              <a:rPr lang="ja-JP" altLang="en-US" sz="4600" b="1" spc="300">
                <a:solidFill>
                  <a:srgbClr val="E5541A"/>
                </a:solidFill>
                <a:latin typeface="Zen Maru Gothic" pitchFamily="2" charset="-128"/>
                <a:ea typeface="Zen Maru Gothic" pitchFamily="2" charset="-128"/>
              </a:rPr>
              <a:t>安全確保措置</a:t>
            </a:r>
            <a:endParaRPr lang="en-US" altLang="ja-JP" sz="4600" b="1" spc="300">
              <a:solidFill>
                <a:srgbClr val="E5541A"/>
              </a:solidFill>
              <a:latin typeface="Zen Maru Gothic" pitchFamily="2" charset="-128"/>
              <a:ea typeface="Zen Maru Gothic" pitchFamily="2" charset="-128"/>
            </a:endParaRPr>
          </a:p>
          <a:p>
            <a:pPr algn="ctr">
              <a:lnSpc>
                <a:spcPct val="140000"/>
              </a:lnSpc>
            </a:pPr>
            <a:r>
              <a:rPr lang="ja-JP" altLang="en-US" sz="4600" b="1" spc="300">
                <a:solidFill>
                  <a:srgbClr val="E5541A"/>
                </a:solidFill>
                <a:latin typeface="Zen Maru Gothic" pitchFamily="2" charset="-128"/>
                <a:ea typeface="Zen Maru Gothic" pitchFamily="2" charset="-128"/>
              </a:rPr>
              <a:t>ウ</a:t>
            </a:r>
            <a:r>
              <a:rPr lang="en-US" altLang="ja-JP" sz="4600" b="1" spc="300">
                <a:solidFill>
                  <a:srgbClr val="E5541A"/>
                </a:solidFill>
                <a:latin typeface="Zen Maru Gothic" pitchFamily="2" charset="-128"/>
                <a:ea typeface="Zen Maru Gothic" pitchFamily="2" charset="-128"/>
              </a:rPr>
              <a:t>.</a:t>
            </a:r>
            <a:r>
              <a:rPr lang="ja-JP" altLang="en-US" sz="4600" b="1" spc="300">
                <a:solidFill>
                  <a:srgbClr val="E5541A"/>
                </a:solidFill>
                <a:latin typeface="Zen Maru Gothic" pitchFamily="2" charset="-128"/>
                <a:ea typeface="Zen Maru Gothic" pitchFamily="2" charset="-128"/>
              </a:rPr>
              <a:t>「不適切な行為」の理解</a:t>
            </a:r>
            <a:endParaRPr kumimoji="1" lang="ja-JP" altLang="en-US" sz="4600" b="1" spc="500">
              <a:solidFill>
                <a:srgbClr val="E5541A"/>
              </a:solidFill>
              <a:latin typeface="Zen Maru Gothic" pitchFamily="2" charset="-128"/>
              <a:ea typeface="Zen Maru Gothic" pitchFamily="2" charset="-128"/>
            </a:endParaRPr>
          </a:p>
        </p:txBody>
      </p:sp>
      <p:cxnSp>
        <p:nvCxnSpPr>
          <p:cNvPr id="3" name="直線コネクタ 2">
            <a:extLst>
              <a:ext uri="{FF2B5EF4-FFF2-40B4-BE49-F238E27FC236}">
                <a16:creationId xmlns:a16="http://schemas.microsoft.com/office/drawing/2014/main" id="{4289E3E2-C162-1F78-1C49-DF37C28DA3F8}"/>
              </a:ext>
            </a:extLst>
          </p:cNvPr>
          <p:cNvCxnSpPr>
            <a:cxnSpLocks/>
          </p:cNvCxnSpPr>
          <p:nvPr/>
        </p:nvCxnSpPr>
        <p:spPr>
          <a:xfrm>
            <a:off x="4279900" y="3625850"/>
            <a:ext cx="3632200" cy="0"/>
          </a:xfrm>
          <a:prstGeom prst="line">
            <a:avLst/>
          </a:prstGeom>
          <a:ln w="41275" cap="rnd">
            <a:solidFill>
              <a:srgbClr val="E5541A"/>
            </a:solidFill>
          </a:ln>
        </p:spPr>
        <p:style>
          <a:lnRef idx="1">
            <a:schemeClr val="accent1"/>
          </a:lnRef>
          <a:fillRef idx="0">
            <a:schemeClr val="accent1"/>
          </a:fillRef>
          <a:effectRef idx="0">
            <a:schemeClr val="accent1"/>
          </a:effectRef>
          <a:fontRef idx="minor">
            <a:schemeClr val="tx1"/>
          </a:fontRef>
        </p:style>
      </p:cxnSp>
      <p:cxnSp>
        <p:nvCxnSpPr>
          <p:cNvPr id="4" name="直線コネクタ 3">
            <a:extLst>
              <a:ext uri="{FF2B5EF4-FFF2-40B4-BE49-F238E27FC236}">
                <a16:creationId xmlns:a16="http://schemas.microsoft.com/office/drawing/2014/main" id="{CFD62253-EF99-E811-47B2-70661D215957}"/>
              </a:ext>
            </a:extLst>
          </p:cNvPr>
          <p:cNvCxnSpPr>
            <a:cxnSpLocks/>
          </p:cNvCxnSpPr>
          <p:nvPr/>
        </p:nvCxnSpPr>
        <p:spPr>
          <a:xfrm>
            <a:off x="2257425" y="4610100"/>
            <a:ext cx="7802967" cy="0"/>
          </a:xfrm>
          <a:prstGeom prst="line">
            <a:avLst/>
          </a:prstGeom>
          <a:ln w="41275" cap="rnd">
            <a:solidFill>
              <a:srgbClr val="E5541A"/>
            </a:solidFill>
          </a:ln>
        </p:spPr>
        <p:style>
          <a:lnRef idx="1">
            <a:schemeClr val="accent1"/>
          </a:lnRef>
          <a:fillRef idx="0">
            <a:schemeClr val="accent1"/>
          </a:fillRef>
          <a:effectRef idx="0">
            <a:schemeClr val="accent1"/>
          </a:effectRef>
          <a:fontRef idx="minor">
            <a:schemeClr val="tx1"/>
          </a:fontRef>
        </p:style>
      </p:cxnSp>
      <p:sp>
        <p:nvSpPr>
          <p:cNvPr id="9" name="楕円 8">
            <a:extLst>
              <a:ext uri="{FF2B5EF4-FFF2-40B4-BE49-F238E27FC236}">
                <a16:creationId xmlns:a16="http://schemas.microsoft.com/office/drawing/2014/main" id="{5F0818C5-C5C0-F3D9-A591-C0E553CDFE9C}"/>
              </a:ext>
            </a:extLst>
          </p:cNvPr>
          <p:cNvSpPr/>
          <p:nvPr/>
        </p:nvSpPr>
        <p:spPr>
          <a:xfrm>
            <a:off x="5583238" y="1600201"/>
            <a:ext cx="1025524" cy="1025524"/>
          </a:xfrm>
          <a:prstGeom prst="ellipse">
            <a:avLst/>
          </a:prstGeom>
          <a:solidFill>
            <a:srgbClr val="ED6D34"/>
          </a:solidFill>
          <a:ln w="38100" cap="flat">
            <a:solidFill>
              <a:srgbClr val="FFD700"/>
            </a:solidFill>
            <a:prstDash val="solid"/>
            <a:miter/>
          </a:ln>
        </p:spPr>
        <p:txBody>
          <a:bodyPr/>
          <a:lstStyle/>
          <a:p>
            <a:endParaRPr lang="ja-JP" altLang="en-US"/>
          </a:p>
        </p:txBody>
      </p:sp>
      <p:grpSp>
        <p:nvGrpSpPr>
          <p:cNvPr id="10" name="グラフィックス 6">
            <a:extLst>
              <a:ext uri="{FF2B5EF4-FFF2-40B4-BE49-F238E27FC236}">
                <a16:creationId xmlns:a16="http://schemas.microsoft.com/office/drawing/2014/main" id="{EB72807E-7423-A5E3-A81F-5A530EE4DE3D}"/>
              </a:ext>
            </a:extLst>
          </p:cNvPr>
          <p:cNvGrpSpPr/>
          <p:nvPr/>
        </p:nvGrpSpPr>
        <p:grpSpPr>
          <a:xfrm>
            <a:off x="5766811" y="1819575"/>
            <a:ext cx="677691" cy="611531"/>
            <a:chOff x="5847968" y="3207829"/>
            <a:chExt cx="508457" cy="458819"/>
          </a:xfrm>
          <a:solidFill>
            <a:srgbClr val="FFFFFF"/>
          </a:solidFill>
        </p:grpSpPr>
        <p:sp>
          <p:nvSpPr>
            <p:cNvPr id="11" name="フリーフォーム: 図形 10">
              <a:extLst>
                <a:ext uri="{FF2B5EF4-FFF2-40B4-BE49-F238E27FC236}">
                  <a16:creationId xmlns:a16="http://schemas.microsoft.com/office/drawing/2014/main" id="{F5CA2267-529C-DF0A-90FB-FB0B38E5C469}"/>
                </a:ext>
              </a:extLst>
            </p:cNvPr>
            <p:cNvSpPr/>
            <p:nvPr/>
          </p:nvSpPr>
          <p:spPr>
            <a:xfrm>
              <a:off x="5887687" y="3468147"/>
              <a:ext cx="19811" cy="19811"/>
            </a:xfrm>
            <a:custGeom>
              <a:avLst/>
              <a:gdLst>
                <a:gd name="csX0" fmla="*/ 9906 w 19811"/>
                <a:gd name="csY0" fmla="*/ 0 h 19811"/>
                <a:gd name="csX1" fmla="*/ 0 w 19811"/>
                <a:gd name="csY1" fmla="*/ 9906 h 19811"/>
                <a:gd name="csX2" fmla="*/ 9906 w 19811"/>
                <a:gd name="csY2" fmla="*/ 19812 h 19811"/>
                <a:gd name="csX3" fmla="*/ 19812 w 19811"/>
                <a:gd name="csY3" fmla="*/ 9906 h 19811"/>
                <a:gd name="csX4" fmla="*/ 9906 w 19811"/>
                <a:gd name="csY4" fmla="*/ 0 h 19811"/>
              </a:gdLst>
              <a:ahLst/>
              <a:cxnLst>
                <a:cxn ang="0">
                  <a:pos x="csX0" y="csY0"/>
                </a:cxn>
                <a:cxn ang="0">
                  <a:pos x="csX1" y="csY1"/>
                </a:cxn>
                <a:cxn ang="0">
                  <a:pos x="csX2" y="csY2"/>
                </a:cxn>
                <a:cxn ang="0">
                  <a:pos x="csX3" y="csY3"/>
                </a:cxn>
                <a:cxn ang="0">
                  <a:pos x="csX4" y="csY4"/>
                </a:cxn>
              </a:cxnLst>
              <a:rect l="l" t="t" r="r" b="b"/>
              <a:pathLst>
                <a:path w="19811" h="19811">
                  <a:moveTo>
                    <a:pt x="9906" y="0"/>
                  </a:moveTo>
                  <a:cubicBezTo>
                    <a:pt x="4382" y="0"/>
                    <a:pt x="0" y="4477"/>
                    <a:pt x="0" y="9906"/>
                  </a:cubicBezTo>
                  <a:cubicBezTo>
                    <a:pt x="0" y="15335"/>
                    <a:pt x="4477" y="19812"/>
                    <a:pt x="9906" y="19812"/>
                  </a:cubicBezTo>
                  <a:cubicBezTo>
                    <a:pt x="15335" y="19812"/>
                    <a:pt x="19812" y="15335"/>
                    <a:pt x="19812" y="9906"/>
                  </a:cubicBezTo>
                  <a:cubicBezTo>
                    <a:pt x="19812" y="4477"/>
                    <a:pt x="15335" y="0"/>
                    <a:pt x="9906" y="0"/>
                  </a:cubicBezTo>
                  <a:close/>
                </a:path>
              </a:pathLst>
            </a:custGeom>
            <a:solidFill>
              <a:srgbClr val="FFFFFF"/>
            </a:solidFill>
            <a:ln w="9525" cap="flat">
              <a:noFill/>
              <a:prstDash val="solid"/>
              <a:miter/>
            </a:ln>
          </p:spPr>
          <p:txBody>
            <a:bodyPr/>
            <a:lstStyle/>
            <a:p>
              <a:endParaRPr lang="ja-JP" altLang="en-US"/>
            </a:p>
          </p:txBody>
        </p:sp>
        <p:sp>
          <p:nvSpPr>
            <p:cNvPr id="12" name="フリーフォーム: 図形 11">
              <a:extLst>
                <a:ext uri="{FF2B5EF4-FFF2-40B4-BE49-F238E27FC236}">
                  <a16:creationId xmlns:a16="http://schemas.microsoft.com/office/drawing/2014/main" id="{C8C0F037-9856-E21B-D556-15FF7DF105CF}"/>
                </a:ext>
              </a:extLst>
            </p:cNvPr>
            <p:cNvSpPr/>
            <p:nvPr/>
          </p:nvSpPr>
          <p:spPr>
            <a:xfrm>
              <a:off x="5847968" y="3428427"/>
              <a:ext cx="508457" cy="238220"/>
            </a:xfrm>
            <a:custGeom>
              <a:avLst/>
              <a:gdLst>
                <a:gd name="csX0" fmla="*/ 456438 w 508457"/>
                <a:gd name="csY0" fmla="*/ 74105 h 238220"/>
                <a:gd name="csX1" fmla="*/ 362807 w 508457"/>
                <a:gd name="csY1" fmla="*/ 106299 h 238220"/>
                <a:gd name="csX2" fmla="*/ 363474 w 508457"/>
                <a:gd name="csY2" fmla="*/ 99251 h 238220"/>
                <a:gd name="csX3" fmla="*/ 323755 w 508457"/>
                <a:gd name="csY3" fmla="*/ 59531 h 238220"/>
                <a:gd name="csX4" fmla="*/ 259461 w 508457"/>
                <a:gd name="csY4" fmla="*/ 59531 h 238220"/>
                <a:gd name="csX5" fmla="*/ 254603 w 508457"/>
                <a:gd name="csY5" fmla="*/ 58293 h 238220"/>
                <a:gd name="csX6" fmla="*/ 202121 w 508457"/>
                <a:gd name="csY6" fmla="*/ 28766 h 238220"/>
                <a:gd name="csX7" fmla="*/ 168021 w 508457"/>
                <a:gd name="csY7" fmla="*/ 19812 h 238220"/>
                <a:gd name="csX8" fmla="*/ 97631 w 508457"/>
                <a:gd name="csY8" fmla="*/ 19812 h 238220"/>
                <a:gd name="csX9" fmla="*/ 69533 w 508457"/>
                <a:gd name="csY9" fmla="*/ 0 h 238220"/>
                <a:gd name="csX10" fmla="*/ 9906 w 508457"/>
                <a:gd name="csY10" fmla="*/ 0 h 238220"/>
                <a:gd name="csX11" fmla="*/ 0 w 508457"/>
                <a:gd name="csY11" fmla="*/ 9906 h 238220"/>
                <a:gd name="csX12" fmla="*/ 0 w 508457"/>
                <a:gd name="csY12" fmla="*/ 188690 h 238220"/>
                <a:gd name="csX13" fmla="*/ 9906 w 508457"/>
                <a:gd name="csY13" fmla="*/ 198596 h 238220"/>
                <a:gd name="csX14" fmla="*/ 69533 w 508457"/>
                <a:gd name="csY14" fmla="*/ 198596 h 238220"/>
                <a:gd name="csX15" fmla="*/ 97346 w 508457"/>
                <a:gd name="csY15" fmla="*/ 179451 h 238220"/>
                <a:gd name="csX16" fmla="*/ 129731 w 508457"/>
                <a:gd name="csY16" fmla="*/ 189071 h 238220"/>
                <a:gd name="csX17" fmla="*/ 181642 w 508457"/>
                <a:gd name="csY17" fmla="*/ 220218 h 238220"/>
                <a:gd name="csX18" fmla="*/ 246793 w 508457"/>
                <a:gd name="csY18" fmla="*/ 238220 h 238220"/>
                <a:gd name="csX19" fmla="*/ 299180 w 508457"/>
                <a:gd name="csY19" fmla="*/ 226886 h 238220"/>
                <a:gd name="csX20" fmla="*/ 484537 w 508457"/>
                <a:gd name="csY20" fmla="*/ 145256 h 238220"/>
                <a:gd name="csX21" fmla="*/ 503492 w 508457"/>
                <a:gd name="csY21" fmla="*/ 90583 h 238220"/>
                <a:gd name="csX22" fmla="*/ 456438 w 508457"/>
                <a:gd name="csY22" fmla="*/ 74009 h 238220"/>
                <a:gd name="csX23" fmla="*/ 79439 w 508457"/>
                <a:gd name="csY23" fmla="*/ 168783 h 238220"/>
                <a:gd name="csX24" fmla="*/ 69533 w 508457"/>
                <a:gd name="csY24" fmla="*/ 178689 h 238220"/>
                <a:gd name="csX25" fmla="*/ 19907 w 508457"/>
                <a:gd name="csY25" fmla="*/ 178689 h 238220"/>
                <a:gd name="csX26" fmla="*/ 19907 w 508457"/>
                <a:gd name="csY26" fmla="*/ 19812 h 238220"/>
                <a:gd name="csX27" fmla="*/ 69533 w 508457"/>
                <a:gd name="csY27" fmla="*/ 19812 h 238220"/>
                <a:gd name="csX28" fmla="*/ 79439 w 508457"/>
                <a:gd name="csY28" fmla="*/ 29718 h 238220"/>
                <a:gd name="csX29" fmla="*/ 79439 w 508457"/>
                <a:gd name="csY29" fmla="*/ 168783 h 238220"/>
                <a:gd name="csX30" fmla="*/ 477012 w 508457"/>
                <a:gd name="csY30" fmla="*/ 126968 h 238220"/>
                <a:gd name="csX31" fmla="*/ 476726 w 508457"/>
                <a:gd name="csY31" fmla="*/ 127064 h 238220"/>
                <a:gd name="csX32" fmla="*/ 291084 w 508457"/>
                <a:gd name="csY32" fmla="*/ 208788 h 238220"/>
                <a:gd name="csX33" fmla="*/ 246888 w 508457"/>
                <a:gd name="csY33" fmla="*/ 218408 h 238220"/>
                <a:gd name="csX34" fmla="*/ 191929 w 508457"/>
                <a:gd name="csY34" fmla="*/ 203168 h 238220"/>
                <a:gd name="csX35" fmla="*/ 140018 w 508457"/>
                <a:gd name="csY35" fmla="*/ 172022 h 238220"/>
                <a:gd name="csX36" fmla="*/ 99346 w 508457"/>
                <a:gd name="csY36" fmla="*/ 159639 h 238220"/>
                <a:gd name="csX37" fmla="*/ 99346 w 508457"/>
                <a:gd name="csY37" fmla="*/ 39624 h 238220"/>
                <a:gd name="csX38" fmla="*/ 168021 w 508457"/>
                <a:gd name="csY38" fmla="*/ 39624 h 238220"/>
                <a:gd name="csX39" fmla="*/ 192405 w 508457"/>
                <a:gd name="csY39" fmla="*/ 46006 h 238220"/>
                <a:gd name="csX40" fmla="*/ 244888 w 508457"/>
                <a:gd name="csY40" fmla="*/ 75533 h 238220"/>
                <a:gd name="csX41" fmla="*/ 259461 w 508457"/>
                <a:gd name="csY41" fmla="*/ 79343 h 238220"/>
                <a:gd name="csX42" fmla="*/ 323755 w 508457"/>
                <a:gd name="csY42" fmla="*/ 79343 h 238220"/>
                <a:gd name="csX43" fmla="*/ 343662 w 508457"/>
                <a:gd name="csY43" fmla="*/ 99251 h 238220"/>
                <a:gd name="csX44" fmla="*/ 323755 w 508457"/>
                <a:gd name="csY44" fmla="*/ 119158 h 238220"/>
                <a:gd name="csX45" fmla="*/ 222790 w 508457"/>
                <a:gd name="csY45" fmla="*/ 119158 h 238220"/>
                <a:gd name="csX46" fmla="*/ 212884 w 508457"/>
                <a:gd name="csY46" fmla="*/ 129064 h 238220"/>
                <a:gd name="csX47" fmla="*/ 222790 w 508457"/>
                <a:gd name="csY47" fmla="*/ 138970 h 238220"/>
                <a:gd name="csX48" fmla="*/ 323755 w 508457"/>
                <a:gd name="csY48" fmla="*/ 138970 h 238220"/>
                <a:gd name="csX49" fmla="*/ 342329 w 508457"/>
                <a:gd name="csY49" fmla="*/ 134303 h 238220"/>
                <a:gd name="csX50" fmla="*/ 463106 w 508457"/>
                <a:gd name="csY50" fmla="*/ 92774 h 238220"/>
                <a:gd name="csX51" fmla="*/ 485966 w 508457"/>
                <a:gd name="csY51" fmla="*/ 100013 h 238220"/>
                <a:gd name="csX52" fmla="*/ 476917 w 508457"/>
                <a:gd name="csY52" fmla="*/ 126873 h 23822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Lst>
              <a:rect l="l" t="t" r="r" b="b"/>
              <a:pathLst>
                <a:path w="508457" h="238220">
                  <a:moveTo>
                    <a:pt x="456438" y="74105"/>
                  </a:moveTo>
                  <a:lnTo>
                    <a:pt x="362807" y="106299"/>
                  </a:lnTo>
                  <a:cubicBezTo>
                    <a:pt x="363188" y="104013"/>
                    <a:pt x="363474" y="101632"/>
                    <a:pt x="363474" y="99251"/>
                  </a:cubicBezTo>
                  <a:cubicBezTo>
                    <a:pt x="363474" y="77343"/>
                    <a:pt x="345662" y="59531"/>
                    <a:pt x="323755" y="59531"/>
                  </a:cubicBezTo>
                  <a:lnTo>
                    <a:pt x="259461" y="59531"/>
                  </a:lnTo>
                  <a:cubicBezTo>
                    <a:pt x="257747" y="59531"/>
                    <a:pt x="256032" y="59055"/>
                    <a:pt x="254603" y="58293"/>
                  </a:cubicBezTo>
                  <a:lnTo>
                    <a:pt x="202121" y="28766"/>
                  </a:lnTo>
                  <a:cubicBezTo>
                    <a:pt x="191738" y="22955"/>
                    <a:pt x="179927" y="19812"/>
                    <a:pt x="168021" y="19812"/>
                  </a:cubicBezTo>
                  <a:lnTo>
                    <a:pt x="97631" y="19812"/>
                  </a:lnTo>
                  <a:cubicBezTo>
                    <a:pt x="93536" y="8287"/>
                    <a:pt x="82487" y="0"/>
                    <a:pt x="69533" y="0"/>
                  </a:cubicBezTo>
                  <a:lnTo>
                    <a:pt x="9906" y="0"/>
                  </a:lnTo>
                  <a:cubicBezTo>
                    <a:pt x="4382" y="0"/>
                    <a:pt x="0" y="4477"/>
                    <a:pt x="0" y="9906"/>
                  </a:cubicBezTo>
                  <a:lnTo>
                    <a:pt x="0" y="188690"/>
                  </a:lnTo>
                  <a:cubicBezTo>
                    <a:pt x="0" y="194215"/>
                    <a:pt x="4477" y="198596"/>
                    <a:pt x="9906" y="198596"/>
                  </a:cubicBezTo>
                  <a:lnTo>
                    <a:pt x="69533" y="198596"/>
                  </a:lnTo>
                  <a:cubicBezTo>
                    <a:pt x="82201" y="198596"/>
                    <a:pt x="93059" y="190691"/>
                    <a:pt x="97346" y="179451"/>
                  </a:cubicBezTo>
                  <a:cubicBezTo>
                    <a:pt x="108585" y="180880"/>
                    <a:pt x="121634" y="184214"/>
                    <a:pt x="129731" y="189071"/>
                  </a:cubicBezTo>
                  <a:lnTo>
                    <a:pt x="181642" y="220218"/>
                  </a:lnTo>
                  <a:cubicBezTo>
                    <a:pt x="201359" y="232029"/>
                    <a:pt x="223838" y="238220"/>
                    <a:pt x="246793" y="238220"/>
                  </a:cubicBezTo>
                  <a:cubicBezTo>
                    <a:pt x="264986" y="238220"/>
                    <a:pt x="282607" y="234410"/>
                    <a:pt x="299180" y="226886"/>
                  </a:cubicBezTo>
                  <a:lnTo>
                    <a:pt x="484537" y="145256"/>
                  </a:lnTo>
                  <a:cubicBezTo>
                    <a:pt x="505111" y="136970"/>
                    <a:pt x="515207" y="112300"/>
                    <a:pt x="503492" y="90583"/>
                  </a:cubicBezTo>
                  <a:cubicBezTo>
                    <a:pt x="494824" y="74581"/>
                    <a:pt x="474631" y="67532"/>
                    <a:pt x="456438" y="74009"/>
                  </a:cubicBezTo>
                  <a:close/>
                  <a:moveTo>
                    <a:pt x="79439" y="168783"/>
                  </a:moveTo>
                  <a:cubicBezTo>
                    <a:pt x="79439" y="174212"/>
                    <a:pt x="74962" y="178689"/>
                    <a:pt x="69533" y="178689"/>
                  </a:cubicBezTo>
                  <a:lnTo>
                    <a:pt x="19907" y="178689"/>
                  </a:lnTo>
                  <a:lnTo>
                    <a:pt x="19907" y="19812"/>
                  </a:lnTo>
                  <a:lnTo>
                    <a:pt x="69533" y="19812"/>
                  </a:lnTo>
                  <a:cubicBezTo>
                    <a:pt x="74962" y="19812"/>
                    <a:pt x="79439" y="24289"/>
                    <a:pt x="79439" y="29718"/>
                  </a:cubicBezTo>
                  <a:lnTo>
                    <a:pt x="79439" y="168783"/>
                  </a:lnTo>
                  <a:close/>
                  <a:moveTo>
                    <a:pt x="477012" y="126968"/>
                  </a:moveTo>
                  <a:cubicBezTo>
                    <a:pt x="477012" y="126968"/>
                    <a:pt x="476821" y="126968"/>
                    <a:pt x="476726" y="127064"/>
                  </a:cubicBezTo>
                  <a:cubicBezTo>
                    <a:pt x="476726" y="127064"/>
                    <a:pt x="291084" y="208788"/>
                    <a:pt x="291084" y="208788"/>
                  </a:cubicBezTo>
                  <a:cubicBezTo>
                    <a:pt x="277082" y="215170"/>
                    <a:pt x="262223" y="218408"/>
                    <a:pt x="246888" y="218408"/>
                  </a:cubicBezTo>
                  <a:cubicBezTo>
                    <a:pt x="227552" y="218408"/>
                    <a:pt x="208502" y="213170"/>
                    <a:pt x="191929" y="203168"/>
                  </a:cubicBezTo>
                  <a:lnTo>
                    <a:pt x="140018" y="172022"/>
                  </a:lnTo>
                  <a:cubicBezTo>
                    <a:pt x="128873" y="165354"/>
                    <a:pt x="112967" y="161258"/>
                    <a:pt x="99346" y="159639"/>
                  </a:cubicBezTo>
                  <a:lnTo>
                    <a:pt x="99346" y="39624"/>
                  </a:lnTo>
                  <a:lnTo>
                    <a:pt x="168021" y="39624"/>
                  </a:lnTo>
                  <a:cubicBezTo>
                    <a:pt x="176498" y="39624"/>
                    <a:pt x="184976" y="41815"/>
                    <a:pt x="192405" y="46006"/>
                  </a:cubicBezTo>
                  <a:lnTo>
                    <a:pt x="244888" y="75533"/>
                  </a:lnTo>
                  <a:cubicBezTo>
                    <a:pt x="249365" y="78010"/>
                    <a:pt x="254413" y="79343"/>
                    <a:pt x="259461" y="79343"/>
                  </a:cubicBezTo>
                  <a:lnTo>
                    <a:pt x="323755" y="79343"/>
                  </a:lnTo>
                  <a:cubicBezTo>
                    <a:pt x="334709" y="79343"/>
                    <a:pt x="343662" y="88297"/>
                    <a:pt x="343662" y="99251"/>
                  </a:cubicBezTo>
                  <a:cubicBezTo>
                    <a:pt x="343662" y="110204"/>
                    <a:pt x="334709" y="119158"/>
                    <a:pt x="323755" y="119158"/>
                  </a:cubicBezTo>
                  <a:lnTo>
                    <a:pt x="222790" y="119158"/>
                  </a:lnTo>
                  <a:cubicBezTo>
                    <a:pt x="217265" y="119158"/>
                    <a:pt x="212884" y="123634"/>
                    <a:pt x="212884" y="129064"/>
                  </a:cubicBezTo>
                  <a:cubicBezTo>
                    <a:pt x="212884" y="134493"/>
                    <a:pt x="217361" y="138970"/>
                    <a:pt x="222790" y="138970"/>
                  </a:cubicBezTo>
                  <a:lnTo>
                    <a:pt x="323755" y="138970"/>
                  </a:lnTo>
                  <a:cubicBezTo>
                    <a:pt x="330232" y="138970"/>
                    <a:pt x="336709" y="137351"/>
                    <a:pt x="342329" y="134303"/>
                  </a:cubicBezTo>
                  <a:cubicBezTo>
                    <a:pt x="342329" y="134303"/>
                    <a:pt x="463010" y="92774"/>
                    <a:pt x="463106" y="92774"/>
                  </a:cubicBezTo>
                  <a:cubicBezTo>
                    <a:pt x="471964" y="89535"/>
                    <a:pt x="482060" y="92774"/>
                    <a:pt x="485966" y="100013"/>
                  </a:cubicBezTo>
                  <a:cubicBezTo>
                    <a:pt x="491871" y="110966"/>
                    <a:pt x="487013" y="122873"/>
                    <a:pt x="476917" y="126873"/>
                  </a:cubicBezTo>
                  <a:close/>
                </a:path>
              </a:pathLst>
            </a:custGeom>
            <a:solidFill>
              <a:srgbClr val="FFFFFF"/>
            </a:solidFill>
            <a:ln w="9525" cap="flat">
              <a:noFill/>
              <a:prstDash val="solid"/>
              <a:miter/>
            </a:ln>
          </p:spPr>
          <p:txBody>
            <a:bodyPr/>
            <a:lstStyle/>
            <a:p>
              <a:endParaRPr lang="ja-JP" altLang="en-US"/>
            </a:p>
          </p:txBody>
        </p:sp>
        <p:sp>
          <p:nvSpPr>
            <p:cNvPr id="13" name="フリーフォーム: 図形 12">
              <a:extLst>
                <a:ext uri="{FF2B5EF4-FFF2-40B4-BE49-F238E27FC236}">
                  <a16:creationId xmlns:a16="http://schemas.microsoft.com/office/drawing/2014/main" id="{52D06BA9-E218-8DDB-8CF8-FCFE42803FD2}"/>
                </a:ext>
              </a:extLst>
            </p:cNvPr>
            <p:cNvSpPr/>
            <p:nvPr/>
          </p:nvSpPr>
          <p:spPr>
            <a:xfrm>
              <a:off x="6006635" y="3207829"/>
              <a:ext cx="274624" cy="243268"/>
            </a:xfrm>
            <a:custGeom>
              <a:avLst/>
              <a:gdLst>
                <a:gd name="csX0" fmla="*/ 130512 w 274624"/>
                <a:gd name="csY0" fmla="*/ 240887 h 243268"/>
                <a:gd name="csX1" fmla="*/ 136989 w 274624"/>
                <a:gd name="csY1" fmla="*/ 243268 h 243268"/>
                <a:gd name="csX2" fmla="*/ 143466 w 274624"/>
                <a:gd name="csY2" fmla="*/ 240887 h 243268"/>
                <a:gd name="csX3" fmla="*/ 274625 w 274624"/>
                <a:gd name="csY3" fmla="*/ 79915 h 243268"/>
                <a:gd name="csX4" fmla="*/ 200235 w 274624"/>
                <a:gd name="csY4" fmla="*/ 0 h 243268"/>
                <a:gd name="csX5" fmla="*/ 135750 w 274624"/>
                <a:gd name="csY5" fmla="*/ 41148 h 243268"/>
                <a:gd name="csX6" fmla="*/ 71266 w 274624"/>
                <a:gd name="csY6" fmla="*/ 0 h 243268"/>
                <a:gd name="csX7" fmla="*/ 400 w 274624"/>
                <a:gd name="csY7" fmla="*/ 54959 h 243268"/>
                <a:gd name="csX8" fmla="*/ 7163 w 274624"/>
                <a:gd name="csY8" fmla="*/ 67246 h 243268"/>
                <a:gd name="csX9" fmla="*/ 19450 w 274624"/>
                <a:gd name="csY9" fmla="*/ 60484 h 243268"/>
                <a:gd name="csX10" fmla="*/ 71266 w 274624"/>
                <a:gd name="csY10" fmla="*/ 19812 h 243268"/>
                <a:gd name="csX11" fmla="*/ 126130 w 274624"/>
                <a:gd name="csY11" fmla="*/ 68389 h 243268"/>
                <a:gd name="csX12" fmla="*/ 135655 w 274624"/>
                <a:gd name="csY12" fmla="*/ 75628 h 243268"/>
                <a:gd name="csX13" fmla="*/ 145180 w 274624"/>
                <a:gd name="csY13" fmla="*/ 68389 h 243268"/>
                <a:gd name="csX14" fmla="*/ 200044 w 274624"/>
                <a:gd name="csY14" fmla="*/ 19812 h 243268"/>
                <a:gd name="csX15" fmla="*/ 254527 w 274624"/>
                <a:gd name="csY15" fmla="*/ 79819 h 243268"/>
                <a:gd name="csX16" fmla="*/ 136703 w 274624"/>
                <a:gd name="csY16" fmla="*/ 220218 h 243268"/>
                <a:gd name="csX17" fmla="*/ 34595 w 274624"/>
                <a:gd name="csY17" fmla="*/ 126778 h 243268"/>
                <a:gd name="csX18" fmla="*/ 20688 w 274624"/>
                <a:gd name="csY18" fmla="*/ 124873 h 243268"/>
                <a:gd name="csX19" fmla="*/ 18783 w 274624"/>
                <a:gd name="csY19" fmla="*/ 138779 h 243268"/>
                <a:gd name="csX20" fmla="*/ 130131 w 274624"/>
                <a:gd name="csY20" fmla="*/ 240792 h 24326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Lst>
              <a:rect l="l" t="t" r="r" b="b"/>
              <a:pathLst>
                <a:path w="274624" h="243268">
                  <a:moveTo>
                    <a:pt x="130512" y="240887"/>
                  </a:moveTo>
                  <a:cubicBezTo>
                    <a:pt x="132417" y="242507"/>
                    <a:pt x="134703" y="243268"/>
                    <a:pt x="136989" y="243268"/>
                  </a:cubicBezTo>
                  <a:cubicBezTo>
                    <a:pt x="139275" y="243268"/>
                    <a:pt x="141656" y="242507"/>
                    <a:pt x="143466" y="240887"/>
                  </a:cubicBezTo>
                  <a:cubicBezTo>
                    <a:pt x="224523" y="170688"/>
                    <a:pt x="274625" y="135160"/>
                    <a:pt x="274625" y="79915"/>
                  </a:cubicBezTo>
                  <a:cubicBezTo>
                    <a:pt x="274625" y="36195"/>
                    <a:pt x="243669" y="0"/>
                    <a:pt x="200235" y="0"/>
                  </a:cubicBezTo>
                  <a:cubicBezTo>
                    <a:pt x="171660" y="0"/>
                    <a:pt x="149847" y="16478"/>
                    <a:pt x="135750" y="41148"/>
                  </a:cubicBezTo>
                  <a:cubicBezTo>
                    <a:pt x="121749" y="16478"/>
                    <a:pt x="99841" y="0"/>
                    <a:pt x="71266" y="0"/>
                  </a:cubicBezTo>
                  <a:cubicBezTo>
                    <a:pt x="38024" y="0"/>
                    <a:pt x="10211" y="21527"/>
                    <a:pt x="400" y="54959"/>
                  </a:cubicBezTo>
                  <a:cubicBezTo>
                    <a:pt x="-1124" y="60198"/>
                    <a:pt x="1829" y="65723"/>
                    <a:pt x="7163" y="67246"/>
                  </a:cubicBezTo>
                  <a:cubicBezTo>
                    <a:pt x="12497" y="68770"/>
                    <a:pt x="17926" y="65818"/>
                    <a:pt x="19450" y="60484"/>
                  </a:cubicBezTo>
                  <a:cubicBezTo>
                    <a:pt x="26689" y="35814"/>
                    <a:pt x="46977" y="19812"/>
                    <a:pt x="71266" y="19812"/>
                  </a:cubicBezTo>
                  <a:cubicBezTo>
                    <a:pt x="99555" y="19812"/>
                    <a:pt x="119463" y="44958"/>
                    <a:pt x="126130" y="68389"/>
                  </a:cubicBezTo>
                  <a:cubicBezTo>
                    <a:pt x="127368" y="72676"/>
                    <a:pt x="131274" y="75628"/>
                    <a:pt x="135655" y="75628"/>
                  </a:cubicBezTo>
                  <a:cubicBezTo>
                    <a:pt x="140037" y="75628"/>
                    <a:pt x="144037" y="72676"/>
                    <a:pt x="145180" y="68389"/>
                  </a:cubicBezTo>
                  <a:cubicBezTo>
                    <a:pt x="145275" y="67913"/>
                    <a:pt x="159087" y="19812"/>
                    <a:pt x="200044" y="19812"/>
                  </a:cubicBezTo>
                  <a:cubicBezTo>
                    <a:pt x="231096" y="19812"/>
                    <a:pt x="254527" y="45625"/>
                    <a:pt x="254527" y="79819"/>
                  </a:cubicBezTo>
                  <a:cubicBezTo>
                    <a:pt x="254527" y="124015"/>
                    <a:pt x="211379" y="155829"/>
                    <a:pt x="136703" y="220218"/>
                  </a:cubicBezTo>
                  <a:cubicBezTo>
                    <a:pt x="91269" y="181165"/>
                    <a:pt x="55169" y="153733"/>
                    <a:pt x="34595" y="126778"/>
                  </a:cubicBezTo>
                  <a:cubicBezTo>
                    <a:pt x="31261" y="122396"/>
                    <a:pt x="25070" y="121539"/>
                    <a:pt x="20688" y="124873"/>
                  </a:cubicBezTo>
                  <a:cubicBezTo>
                    <a:pt x="16307" y="128207"/>
                    <a:pt x="15450" y="134398"/>
                    <a:pt x="18783" y="138779"/>
                  </a:cubicBezTo>
                  <a:cubicBezTo>
                    <a:pt x="41929" y="169069"/>
                    <a:pt x="80982" y="198120"/>
                    <a:pt x="130131" y="240792"/>
                  </a:cubicBezTo>
                  <a:close/>
                </a:path>
              </a:pathLst>
            </a:custGeom>
            <a:solidFill>
              <a:srgbClr val="FFFFFF"/>
            </a:solidFill>
            <a:ln w="9525" cap="flat">
              <a:noFill/>
              <a:prstDash val="solid"/>
              <a:miter/>
            </a:ln>
          </p:spPr>
          <p:txBody>
            <a:bodyPr/>
            <a:lstStyle/>
            <a:p>
              <a:endParaRPr lang="ja-JP" altLang="en-US"/>
            </a:p>
          </p:txBody>
        </p:sp>
        <p:sp>
          <p:nvSpPr>
            <p:cNvPr id="14" name="フリーフォーム: 図形 13">
              <a:extLst>
                <a:ext uri="{FF2B5EF4-FFF2-40B4-BE49-F238E27FC236}">
                  <a16:creationId xmlns:a16="http://schemas.microsoft.com/office/drawing/2014/main" id="{00ADE7B4-2136-B04A-ABA7-523C8419BF0E}"/>
                </a:ext>
              </a:extLst>
            </p:cNvPr>
            <p:cNvSpPr/>
            <p:nvPr/>
          </p:nvSpPr>
          <p:spPr>
            <a:xfrm>
              <a:off x="6005893" y="3295363"/>
              <a:ext cx="19811" cy="19811"/>
            </a:xfrm>
            <a:custGeom>
              <a:avLst/>
              <a:gdLst>
                <a:gd name="csX0" fmla="*/ 9906 w 19811"/>
                <a:gd name="csY0" fmla="*/ 0 h 19811"/>
                <a:gd name="csX1" fmla="*/ 0 w 19811"/>
                <a:gd name="csY1" fmla="*/ 9906 h 19811"/>
                <a:gd name="csX2" fmla="*/ 9906 w 19811"/>
                <a:gd name="csY2" fmla="*/ 19812 h 19811"/>
                <a:gd name="csX3" fmla="*/ 19812 w 19811"/>
                <a:gd name="csY3" fmla="*/ 9906 h 19811"/>
                <a:gd name="csX4" fmla="*/ 9906 w 19811"/>
                <a:gd name="csY4" fmla="*/ 0 h 19811"/>
              </a:gdLst>
              <a:ahLst/>
              <a:cxnLst>
                <a:cxn ang="0">
                  <a:pos x="csX0" y="csY0"/>
                </a:cxn>
                <a:cxn ang="0">
                  <a:pos x="csX1" y="csY1"/>
                </a:cxn>
                <a:cxn ang="0">
                  <a:pos x="csX2" y="csY2"/>
                </a:cxn>
                <a:cxn ang="0">
                  <a:pos x="csX3" y="csY3"/>
                </a:cxn>
                <a:cxn ang="0">
                  <a:pos x="csX4" y="csY4"/>
                </a:cxn>
              </a:cxnLst>
              <a:rect l="l" t="t" r="r" b="b"/>
              <a:pathLst>
                <a:path w="19811" h="19811">
                  <a:moveTo>
                    <a:pt x="9906" y="0"/>
                  </a:moveTo>
                  <a:cubicBezTo>
                    <a:pt x="4381" y="0"/>
                    <a:pt x="0" y="4477"/>
                    <a:pt x="0" y="9906"/>
                  </a:cubicBezTo>
                  <a:cubicBezTo>
                    <a:pt x="0" y="15335"/>
                    <a:pt x="4477" y="19812"/>
                    <a:pt x="9906" y="19812"/>
                  </a:cubicBezTo>
                  <a:cubicBezTo>
                    <a:pt x="15335" y="19812"/>
                    <a:pt x="19812" y="15335"/>
                    <a:pt x="19812" y="9906"/>
                  </a:cubicBezTo>
                  <a:cubicBezTo>
                    <a:pt x="19812" y="4477"/>
                    <a:pt x="15335" y="0"/>
                    <a:pt x="9906" y="0"/>
                  </a:cubicBezTo>
                  <a:close/>
                </a:path>
              </a:pathLst>
            </a:custGeom>
            <a:solidFill>
              <a:srgbClr val="FFFFFF"/>
            </a:solidFill>
            <a:ln w="9525" cap="flat">
              <a:noFill/>
              <a:prstDash val="solid"/>
              <a:miter/>
            </a:ln>
          </p:spPr>
          <p:txBody>
            <a:bodyPr/>
            <a:lstStyle/>
            <a:p>
              <a:endParaRPr lang="ja-JP" altLang="en-US"/>
            </a:p>
          </p:txBody>
        </p:sp>
      </p:grpSp>
      <p:sp>
        <p:nvSpPr>
          <p:cNvPr id="20" name="フリーフォーム: 図形 19">
            <a:extLst>
              <a:ext uri="{FF2B5EF4-FFF2-40B4-BE49-F238E27FC236}">
                <a16:creationId xmlns:a16="http://schemas.microsoft.com/office/drawing/2014/main" id="{A6BBF17C-D020-EFB4-64E0-5F22F48B5104}"/>
              </a:ext>
            </a:extLst>
          </p:cNvPr>
          <p:cNvSpPr/>
          <p:nvPr/>
        </p:nvSpPr>
        <p:spPr>
          <a:xfrm>
            <a:off x="1115403" y="724685"/>
            <a:ext cx="3486720" cy="676152"/>
          </a:xfrm>
          <a:custGeom>
            <a:avLst/>
            <a:gdLst>
              <a:gd name="csX0" fmla="*/ 2360581 w 2614041"/>
              <a:gd name="csY0" fmla="*/ 506825 h 506920"/>
              <a:gd name="csX1" fmla="*/ 103156 w 2614041"/>
              <a:gd name="csY1" fmla="*/ 506825 h 506920"/>
              <a:gd name="csX2" fmla="*/ 0 w 2614041"/>
              <a:gd name="csY2" fmla="*/ 403670 h 506920"/>
              <a:gd name="csX3" fmla="*/ 0 w 2614041"/>
              <a:gd name="csY3" fmla="*/ 103156 h 506920"/>
              <a:gd name="csX4" fmla="*/ 103156 w 2614041"/>
              <a:gd name="csY4" fmla="*/ 0 h 506920"/>
              <a:gd name="csX5" fmla="*/ 2360581 w 2614041"/>
              <a:gd name="csY5" fmla="*/ 0 h 506920"/>
              <a:gd name="csX6" fmla="*/ 2614041 w 2614041"/>
              <a:gd name="csY6" fmla="*/ 253460 h 506920"/>
              <a:gd name="csX7" fmla="*/ 2614041 w 2614041"/>
              <a:gd name="csY7" fmla="*/ 253460 h 506920"/>
              <a:gd name="csX8" fmla="*/ 2360581 w 2614041"/>
              <a:gd name="csY8" fmla="*/ 506920 h 50692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Lst>
            <a:rect l="l" t="t" r="r" b="b"/>
            <a:pathLst>
              <a:path w="2614041" h="506920">
                <a:moveTo>
                  <a:pt x="2360581" y="506825"/>
                </a:moveTo>
                <a:lnTo>
                  <a:pt x="103156" y="506825"/>
                </a:lnTo>
                <a:cubicBezTo>
                  <a:pt x="46196" y="506825"/>
                  <a:pt x="0" y="460629"/>
                  <a:pt x="0" y="403670"/>
                </a:cubicBezTo>
                <a:lnTo>
                  <a:pt x="0" y="103156"/>
                </a:lnTo>
                <a:cubicBezTo>
                  <a:pt x="0" y="46196"/>
                  <a:pt x="46196" y="0"/>
                  <a:pt x="103156" y="0"/>
                </a:cubicBezTo>
                <a:lnTo>
                  <a:pt x="2360581" y="0"/>
                </a:lnTo>
                <a:cubicBezTo>
                  <a:pt x="2500503" y="0"/>
                  <a:pt x="2614041" y="113443"/>
                  <a:pt x="2614041" y="253460"/>
                </a:cubicBezTo>
                <a:lnTo>
                  <a:pt x="2614041" y="253460"/>
                </a:lnTo>
                <a:cubicBezTo>
                  <a:pt x="2614041" y="393383"/>
                  <a:pt x="2500598" y="506920"/>
                  <a:pt x="2360581" y="506920"/>
                </a:cubicBezTo>
                <a:close/>
              </a:path>
            </a:pathLst>
          </a:custGeom>
          <a:solidFill>
            <a:srgbClr val="FFF100"/>
          </a:solidFill>
          <a:ln w="9525" cap="flat">
            <a:noFill/>
            <a:prstDash val="solid"/>
            <a:miter/>
          </a:ln>
        </p:spPr>
        <p:txBody>
          <a:bodyPr/>
          <a:lstStyle/>
          <a:p>
            <a:endParaRPr lang="ja-JP" altLang="en-US"/>
          </a:p>
        </p:txBody>
      </p:sp>
      <p:sp>
        <p:nvSpPr>
          <p:cNvPr id="21" name="フリーフォーム: 図形 20">
            <a:extLst>
              <a:ext uri="{FF2B5EF4-FFF2-40B4-BE49-F238E27FC236}">
                <a16:creationId xmlns:a16="http://schemas.microsoft.com/office/drawing/2014/main" id="{362A6165-0958-118C-9FF1-B8396D8B0247}"/>
              </a:ext>
            </a:extLst>
          </p:cNvPr>
          <p:cNvSpPr/>
          <p:nvPr/>
        </p:nvSpPr>
        <p:spPr>
          <a:xfrm>
            <a:off x="1115403" y="734429"/>
            <a:ext cx="3486720" cy="676152"/>
          </a:xfrm>
          <a:custGeom>
            <a:avLst/>
            <a:gdLst>
              <a:gd name="csX0" fmla="*/ 2360581 w 2614041"/>
              <a:gd name="csY0" fmla="*/ 506825 h 506920"/>
              <a:gd name="csX1" fmla="*/ 103156 w 2614041"/>
              <a:gd name="csY1" fmla="*/ 506825 h 506920"/>
              <a:gd name="csX2" fmla="*/ 0 w 2614041"/>
              <a:gd name="csY2" fmla="*/ 403670 h 506920"/>
              <a:gd name="csX3" fmla="*/ 0 w 2614041"/>
              <a:gd name="csY3" fmla="*/ 103156 h 506920"/>
              <a:gd name="csX4" fmla="*/ 103156 w 2614041"/>
              <a:gd name="csY4" fmla="*/ 0 h 506920"/>
              <a:gd name="csX5" fmla="*/ 2360581 w 2614041"/>
              <a:gd name="csY5" fmla="*/ 0 h 506920"/>
              <a:gd name="csX6" fmla="*/ 2614041 w 2614041"/>
              <a:gd name="csY6" fmla="*/ 253460 h 506920"/>
              <a:gd name="csX7" fmla="*/ 2614041 w 2614041"/>
              <a:gd name="csY7" fmla="*/ 253460 h 506920"/>
              <a:gd name="csX8" fmla="*/ 2360581 w 2614041"/>
              <a:gd name="csY8" fmla="*/ 506920 h 50692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Lst>
            <a:rect l="l" t="t" r="r" b="b"/>
            <a:pathLst>
              <a:path w="2614041" h="506920">
                <a:moveTo>
                  <a:pt x="2360581" y="506825"/>
                </a:moveTo>
                <a:lnTo>
                  <a:pt x="103156" y="506825"/>
                </a:lnTo>
                <a:cubicBezTo>
                  <a:pt x="46196" y="506825"/>
                  <a:pt x="0" y="460629"/>
                  <a:pt x="0" y="403670"/>
                </a:cubicBezTo>
                <a:lnTo>
                  <a:pt x="0" y="103156"/>
                </a:lnTo>
                <a:cubicBezTo>
                  <a:pt x="0" y="46196"/>
                  <a:pt x="46196" y="0"/>
                  <a:pt x="103156" y="0"/>
                </a:cubicBezTo>
                <a:lnTo>
                  <a:pt x="2360581" y="0"/>
                </a:lnTo>
                <a:cubicBezTo>
                  <a:pt x="2500503" y="0"/>
                  <a:pt x="2614041" y="113443"/>
                  <a:pt x="2614041" y="253460"/>
                </a:cubicBezTo>
                <a:lnTo>
                  <a:pt x="2614041" y="253460"/>
                </a:lnTo>
                <a:cubicBezTo>
                  <a:pt x="2614041" y="393383"/>
                  <a:pt x="2500598" y="506920"/>
                  <a:pt x="2360581" y="506920"/>
                </a:cubicBezTo>
                <a:close/>
              </a:path>
            </a:pathLst>
          </a:custGeom>
          <a:noFill/>
          <a:ln w="38100" cap="flat">
            <a:solidFill>
              <a:srgbClr val="FF9133"/>
            </a:solidFill>
            <a:prstDash val="solid"/>
            <a:miter/>
          </a:ln>
        </p:spPr>
        <p:txBody>
          <a:bodyPr/>
          <a:lstStyle/>
          <a:p>
            <a:endParaRPr lang="ja-JP" altLang="en-US"/>
          </a:p>
        </p:txBody>
      </p:sp>
      <p:sp>
        <p:nvSpPr>
          <p:cNvPr id="22" name="テキスト ボックス 21">
            <a:extLst>
              <a:ext uri="{FF2B5EF4-FFF2-40B4-BE49-F238E27FC236}">
                <a16:creationId xmlns:a16="http://schemas.microsoft.com/office/drawing/2014/main" id="{7B0B9930-1BE0-4BFE-BE48-B4D4385A64E6}"/>
              </a:ext>
            </a:extLst>
          </p:cNvPr>
          <p:cNvSpPr txBox="1"/>
          <p:nvPr/>
        </p:nvSpPr>
        <p:spPr>
          <a:xfrm>
            <a:off x="1756223" y="844282"/>
            <a:ext cx="2511457" cy="461665"/>
          </a:xfrm>
          <a:prstGeom prst="rect">
            <a:avLst/>
          </a:prstGeom>
          <a:noFill/>
        </p:spPr>
        <p:txBody>
          <a:bodyPr wrap="none" rtlCol="0" anchor="ctr" anchorCtr="0">
            <a:spAutoFit/>
          </a:bodyPr>
          <a:lstStyle/>
          <a:p>
            <a:pPr algn="l"/>
            <a:r>
              <a:rPr lang="ja-JP" altLang="en-US" sz="2400" b="1" spc="192" baseline="0">
                <a:ln/>
                <a:solidFill>
                  <a:srgbClr val="231815"/>
                </a:solidFill>
                <a:latin typeface="Zen Maru Gothic"/>
                <a:ea typeface="Zen Maru Gothic"/>
                <a:sym typeface="Zen Maru Gothic"/>
                <a:rtl val="0"/>
              </a:rPr>
              <a:t>従事者向け演習</a:t>
            </a:r>
          </a:p>
        </p:txBody>
      </p:sp>
      <p:sp>
        <p:nvSpPr>
          <p:cNvPr id="24" name="楕円 23">
            <a:extLst>
              <a:ext uri="{FF2B5EF4-FFF2-40B4-BE49-F238E27FC236}">
                <a16:creationId xmlns:a16="http://schemas.microsoft.com/office/drawing/2014/main" id="{40545CEC-FC67-BDDC-7945-D17B72BEB348}"/>
              </a:ext>
            </a:extLst>
          </p:cNvPr>
          <p:cNvSpPr/>
          <p:nvPr/>
        </p:nvSpPr>
        <p:spPr>
          <a:xfrm>
            <a:off x="552451" y="508477"/>
            <a:ext cx="1133273" cy="1133273"/>
          </a:xfrm>
          <a:prstGeom prst="ellipse">
            <a:avLst/>
          </a:prstGeom>
          <a:solidFill>
            <a:srgbClr val="FFF5BD"/>
          </a:solidFill>
          <a:ln w="9525" cap="flat">
            <a:noFill/>
            <a:prstDash val="solid"/>
            <a:miter/>
          </a:ln>
        </p:spPr>
        <p:txBody>
          <a:bodyPr/>
          <a:lstStyle/>
          <a:p>
            <a:endParaRPr lang="ja-JP" altLang="en-US"/>
          </a:p>
        </p:txBody>
      </p:sp>
      <p:pic>
        <p:nvPicPr>
          <p:cNvPr id="178" name="グラフィックス 176">
            <a:extLst>
              <a:ext uri="{FF2B5EF4-FFF2-40B4-BE49-F238E27FC236}">
                <a16:creationId xmlns:a16="http://schemas.microsoft.com/office/drawing/2014/main" id="{1F1547A1-EBD2-C617-E069-66FFD5C97CEF}"/>
              </a:ext>
            </a:extLst>
          </p:cNvPr>
          <p:cNvPicPr>
            <a:picLocks noChangeAspect="1"/>
          </p:cNvPicPr>
          <p:nvPr/>
        </p:nvPicPr>
        <p:blipFill>
          <a:blip r:embed="rId2"/>
          <a:stretch>
            <a:fillRect/>
          </a:stretch>
        </p:blipFill>
        <p:spPr>
          <a:xfrm>
            <a:off x="564357" y="502443"/>
            <a:ext cx="1119187" cy="1119187"/>
          </a:xfrm>
          <a:custGeom>
            <a:avLst/>
            <a:gdLst>
              <a:gd name="csX0" fmla="*/ -142 w 852677"/>
              <a:gd name="csY0" fmla="*/ -142 h 852677"/>
              <a:gd name="csX1" fmla="*/ 852536 w 852677"/>
              <a:gd name="csY1" fmla="*/ -142 h 852677"/>
              <a:gd name="csX2" fmla="*/ 852536 w 852677"/>
              <a:gd name="csY2" fmla="*/ 852536 h 852677"/>
              <a:gd name="csX3" fmla="*/ -142 w 852677"/>
              <a:gd name="csY3" fmla="*/ 852536 h 852677"/>
            </a:gdLst>
            <a:ahLst/>
            <a:cxnLst>
              <a:cxn ang="0">
                <a:pos x="csX0" y="csY0"/>
              </a:cxn>
              <a:cxn ang="0">
                <a:pos x="csX1" y="csY1"/>
              </a:cxn>
              <a:cxn ang="0">
                <a:pos x="csX2" y="csY2"/>
              </a:cxn>
              <a:cxn ang="0">
                <a:pos x="csX3" y="csY3"/>
              </a:cxn>
            </a:cxnLst>
            <a:rect l="l" t="t" r="r" b="b"/>
            <a:pathLst>
              <a:path w="852677" h="852677">
                <a:moveTo>
                  <a:pt x="-142" y="-142"/>
                </a:moveTo>
                <a:lnTo>
                  <a:pt x="852536" y="-142"/>
                </a:lnTo>
                <a:lnTo>
                  <a:pt x="852536" y="852536"/>
                </a:lnTo>
                <a:lnTo>
                  <a:pt x="-142" y="852536"/>
                </a:lnTo>
                <a:close/>
              </a:path>
            </a:pathLst>
          </a:custGeom>
        </p:spPr>
      </p:pic>
      <p:sp>
        <p:nvSpPr>
          <p:cNvPr id="180" name="楕円 179">
            <a:extLst>
              <a:ext uri="{FF2B5EF4-FFF2-40B4-BE49-F238E27FC236}">
                <a16:creationId xmlns:a16="http://schemas.microsoft.com/office/drawing/2014/main" id="{AC999D72-0A44-088A-B64C-9D74E2245DC6}"/>
              </a:ext>
            </a:extLst>
          </p:cNvPr>
          <p:cNvSpPr/>
          <p:nvPr/>
        </p:nvSpPr>
        <p:spPr>
          <a:xfrm>
            <a:off x="554780" y="499228"/>
            <a:ext cx="1131483" cy="1131483"/>
          </a:xfrm>
          <a:prstGeom prst="ellipse">
            <a:avLst/>
          </a:prstGeom>
          <a:noFill/>
          <a:ln w="43046" cap="flat">
            <a:solidFill>
              <a:srgbClr val="E5541A"/>
            </a:solidFill>
            <a:prstDash val="solid"/>
            <a:miter/>
          </a:ln>
        </p:spPr>
        <p:txBody>
          <a:bodyPr/>
          <a:lstStyle/>
          <a:p>
            <a:endParaRPr lang="ja-JP" altLang="en-US"/>
          </a:p>
        </p:txBody>
      </p:sp>
    </p:spTree>
    <p:extLst>
      <p:ext uri="{BB962C8B-B14F-4D97-AF65-F5344CB8AC3E}">
        <p14:creationId xmlns:p14="http://schemas.microsoft.com/office/powerpoint/2010/main" val="305433239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2863AA-0070-CA93-30E9-452C38C56427}"/>
            </a:ext>
          </a:extLst>
        </p:cNvPr>
        <p:cNvGrpSpPr/>
        <p:nvPr/>
      </p:nvGrpSpPr>
      <p:grpSpPr>
        <a:xfrm>
          <a:off x="0" y="0"/>
          <a:ext cx="0" cy="0"/>
          <a:chOff x="0" y="0"/>
          <a:chExt cx="0" cy="0"/>
        </a:xfrm>
      </p:grpSpPr>
      <p:sp>
        <p:nvSpPr>
          <p:cNvPr id="23" name="四角形: 角を丸くする 22">
            <a:extLst>
              <a:ext uri="{FF2B5EF4-FFF2-40B4-BE49-F238E27FC236}">
                <a16:creationId xmlns:a16="http://schemas.microsoft.com/office/drawing/2014/main" id="{AB924A3A-B2E9-07A8-3C42-18056A4A9384}"/>
              </a:ext>
            </a:extLst>
          </p:cNvPr>
          <p:cNvSpPr/>
          <p:nvPr/>
        </p:nvSpPr>
        <p:spPr>
          <a:xfrm>
            <a:off x="531813" y="1297307"/>
            <a:ext cx="11107737" cy="3140222"/>
          </a:xfrm>
          <a:prstGeom prst="roundRect">
            <a:avLst>
              <a:gd name="adj" fmla="val 6037"/>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Pゴシック" panose="020B0400000000000000" pitchFamily="50" charset="-128"/>
              <a:ea typeface="BIZ UDPゴシック" panose="020B0400000000000000" pitchFamily="50" charset="-128"/>
            </a:endParaRPr>
          </a:p>
        </p:txBody>
      </p:sp>
      <p:sp>
        <p:nvSpPr>
          <p:cNvPr id="16" name="テキスト ボックス 15">
            <a:extLst>
              <a:ext uri="{FF2B5EF4-FFF2-40B4-BE49-F238E27FC236}">
                <a16:creationId xmlns:a16="http://schemas.microsoft.com/office/drawing/2014/main" id="{63642CDF-0669-092A-E541-A22732845727}"/>
              </a:ext>
            </a:extLst>
          </p:cNvPr>
          <p:cNvSpPr txBox="1"/>
          <p:nvPr/>
        </p:nvSpPr>
        <p:spPr>
          <a:xfrm>
            <a:off x="792162" y="1379797"/>
            <a:ext cx="1762021" cy="400110"/>
          </a:xfrm>
          <a:prstGeom prst="rect">
            <a:avLst/>
          </a:prstGeom>
          <a:noFill/>
        </p:spPr>
        <p:txBody>
          <a:bodyPr wrap="none" rtlCol="0">
            <a:spAutoFit/>
          </a:bodyPr>
          <a:lstStyle/>
          <a:p>
            <a:r>
              <a:rPr lang="ja-JP" altLang="en-US" sz="2000" b="1" spc="50">
                <a:latin typeface="BIZ UDPゴシック" panose="020B0400000000000000" pitchFamily="50" charset="-128"/>
                <a:ea typeface="BIZ UDPゴシック" panose="020B0400000000000000" pitchFamily="50" charset="-128"/>
              </a:rPr>
              <a:t>演習のねらい</a:t>
            </a:r>
          </a:p>
        </p:txBody>
      </p:sp>
      <p:sp>
        <p:nvSpPr>
          <p:cNvPr id="17" name="テキスト ボックス 16">
            <a:extLst>
              <a:ext uri="{FF2B5EF4-FFF2-40B4-BE49-F238E27FC236}">
                <a16:creationId xmlns:a16="http://schemas.microsoft.com/office/drawing/2014/main" id="{505F3982-DAAD-4190-BC52-81AB84C3934C}"/>
              </a:ext>
            </a:extLst>
          </p:cNvPr>
          <p:cNvSpPr txBox="1"/>
          <p:nvPr/>
        </p:nvSpPr>
        <p:spPr>
          <a:xfrm>
            <a:off x="1215390" y="1763059"/>
            <a:ext cx="10044000" cy="2193229"/>
          </a:xfrm>
          <a:prstGeom prst="rect">
            <a:avLst/>
          </a:prstGeom>
          <a:noFill/>
        </p:spPr>
        <p:txBody>
          <a:bodyPr wrap="square" rtlCol="0">
            <a:spAutoFit/>
          </a:bodyPr>
          <a:lstStyle/>
          <a:p>
            <a:pPr marL="180000" indent="-171450">
              <a:lnSpc>
                <a:spcPct val="120000"/>
              </a:lnSpc>
              <a:spcAft>
                <a:spcPts val="600"/>
              </a:spcAft>
              <a:buClr>
                <a:schemeClr val="accent2"/>
              </a:buClr>
              <a:buFont typeface="Wingdings" pitchFamily="2" charset="2"/>
              <a:buChar char="l"/>
            </a:pPr>
            <a:r>
              <a:rPr lang="ja-JP" altLang="en-US" sz="1600">
                <a:latin typeface="BIZ UDPゴシック" panose="020B0400000000000000" pitchFamily="50" charset="-128"/>
                <a:ea typeface="BIZ UDPゴシック" panose="020B0400000000000000" pitchFamily="50" charset="-128"/>
              </a:rPr>
              <a:t>こどもに対する性暴力を防止するためには、まず「不適切な行為」とは何かを理解することが重要です。「不適切な行為」とは、その行為そのものは性暴力には該当しないが、業務上必要な行為と言えず、継続・発展することにより性暴力につながる可能性がある行為です。日常業務においても「不適切な行為」となりうる場面は想定されます。</a:t>
            </a:r>
            <a:endParaRPr lang="en-US" altLang="ja-JP" sz="1600">
              <a:latin typeface="BIZ UDPゴシック" panose="020B0400000000000000" pitchFamily="50" charset="-128"/>
              <a:ea typeface="BIZ UDPゴシック" panose="020B0400000000000000" pitchFamily="50" charset="-128"/>
            </a:endParaRPr>
          </a:p>
          <a:p>
            <a:pPr marL="180000" indent="-171450">
              <a:lnSpc>
                <a:spcPct val="120000"/>
              </a:lnSpc>
              <a:spcAft>
                <a:spcPts val="600"/>
              </a:spcAft>
              <a:buClr>
                <a:schemeClr val="accent2"/>
              </a:buClr>
              <a:buFont typeface="Wingdings" pitchFamily="2" charset="2"/>
              <a:buChar char="l"/>
            </a:pPr>
            <a:r>
              <a:rPr lang="ja-JP" altLang="en-US" sz="1600">
                <a:latin typeface="BIZ UDPゴシック" panose="020B0400000000000000" pitchFamily="50" charset="-128"/>
                <a:ea typeface="BIZ UDPゴシック" panose="020B0400000000000000" pitchFamily="50" charset="-128"/>
              </a:rPr>
              <a:t>こどもの年齢によっては抱っこなどの身体接触が大切な場合もあるなど、「不適切な行為」の範囲は、事業の性質やこどもの特性などによっても異なり、</a:t>
            </a:r>
            <a:r>
              <a:rPr lang="ja-JP" altLang="en-US" sz="1600" spc="50">
                <a:latin typeface="BIZ UDPゴシック" panose="020B0400000000000000" pitchFamily="50" charset="-128"/>
                <a:ea typeface="BIZ UDPゴシック" panose="020B0400000000000000" pitchFamily="50" charset="-128"/>
              </a:rPr>
              <a:t>ある行為が一律に不適切であると判断されるものではありません</a:t>
            </a:r>
            <a:r>
              <a:rPr lang="ja-JP" altLang="en-US" sz="1600">
                <a:latin typeface="BIZ UDPゴシック" panose="020B0400000000000000" pitchFamily="50" charset="-128"/>
                <a:ea typeface="BIZ UDPゴシック" panose="020B0400000000000000" pitchFamily="50" charset="-128"/>
              </a:rPr>
              <a:t>。そのため、事業所内で議論しながら「不適切な行為」の範囲や条件について共通認識を持つことが重要です。</a:t>
            </a:r>
          </a:p>
        </p:txBody>
      </p:sp>
      <p:sp>
        <p:nvSpPr>
          <p:cNvPr id="4" name="四角形: 角を丸くする 3">
            <a:extLst>
              <a:ext uri="{FF2B5EF4-FFF2-40B4-BE49-F238E27FC236}">
                <a16:creationId xmlns:a16="http://schemas.microsoft.com/office/drawing/2014/main" id="{80289070-ED7E-5325-8A54-B9273AEB7DFC}"/>
              </a:ext>
            </a:extLst>
          </p:cNvPr>
          <p:cNvSpPr/>
          <p:nvPr/>
        </p:nvSpPr>
        <p:spPr>
          <a:xfrm>
            <a:off x="531812" y="4749800"/>
            <a:ext cx="11107737" cy="1852627"/>
          </a:xfrm>
          <a:prstGeom prst="roundRect">
            <a:avLst>
              <a:gd name="adj" fmla="val 10445"/>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7170101E-8FCF-C8F3-F282-6FF29F17C595}"/>
              </a:ext>
            </a:extLst>
          </p:cNvPr>
          <p:cNvSpPr txBox="1"/>
          <p:nvPr/>
        </p:nvSpPr>
        <p:spPr>
          <a:xfrm>
            <a:off x="792162" y="4863762"/>
            <a:ext cx="1236236" cy="400110"/>
          </a:xfrm>
          <a:prstGeom prst="rect">
            <a:avLst/>
          </a:prstGeom>
          <a:noFill/>
        </p:spPr>
        <p:txBody>
          <a:bodyPr wrap="none" rtlCol="0">
            <a:spAutoFit/>
          </a:bodyPr>
          <a:lstStyle/>
          <a:p>
            <a:r>
              <a:rPr lang="ja-JP" altLang="en-US" sz="2000" b="1" spc="50">
                <a:latin typeface="BIZ UDPゴシック" panose="020B0400000000000000" pitchFamily="50" charset="-128"/>
                <a:ea typeface="BIZ UDPゴシック" panose="020B0400000000000000" pitchFamily="50" charset="-128"/>
              </a:rPr>
              <a:t>事前準備</a:t>
            </a:r>
          </a:p>
        </p:txBody>
      </p:sp>
      <p:sp>
        <p:nvSpPr>
          <p:cNvPr id="6" name="テキスト ボックス 5">
            <a:extLst>
              <a:ext uri="{FF2B5EF4-FFF2-40B4-BE49-F238E27FC236}">
                <a16:creationId xmlns:a16="http://schemas.microsoft.com/office/drawing/2014/main" id="{16C92CDC-318B-F454-48B6-669018414C75}"/>
              </a:ext>
            </a:extLst>
          </p:cNvPr>
          <p:cNvSpPr txBox="1"/>
          <p:nvPr/>
        </p:nvSpPr>
        <p:spPr>
          <a:xfrm>
            <a:off x="1218928" y="5318206"/>
            <a:ext cx="10044000" cy="1229888"/>
          </a:xfrm>
          <a:prstGeom prst="rect">
            <a:avLst/>
          </a:prstGeom>
          <a:noFill/>
        </p:spPr>
        <p:txBody>
          <a:bodyPr wrap="square" rtlCol="0">
            <a:spAutoFit/>
          </a:bodyPr>
          <a:lstStyle/>
          <a:p>
            <a:pPr marL="284400" indent="-284400">
              <a:lnSpc>
                <a:spcPct val="120000"/>
              </a:lnSpc>
              <a:buClr>
                <a:srgbClr val="FF6A29"/>
              </a:buClr>
              <a:buFont typeface="Wingdings" panose="05000000000000000000" pitchFamily="2" charset="2"/>
              <a:buChar char="l"/>
            </a:pPr>
            <a:r>
              <a:rPr lang="ja-JP" altLang="en-US" sz="1600" spc="100">
                <a:latin typeface="BIZ UDPゴシック" panose="020B0400000000000000" pitchFamily="50" charset="-128"/>
                <a:ea typeface="BIZ UDPゴシック" panose="020B0400000000000000" pitchFamily="50" charset="-128"/>
              </a:rPr>
              <a:t>本演習の事前の準備は特段必要ありませんが、参加者の皆さんが、事前に、研修動画「性暴力の防止に関する基礎」を視聴した上で実施することを推奨します。</a:t>
            </a:r>
            <a:endParaRPr lang="en-US" altLang="ja-JP" sz="1600" spc="100">
              <a:latin typeface="BIZ UDPゴシック" panose="020B0400000000000000" pitchFamily="50" charset="-128"/>
              <a:ea typeface="BIZ UDPゴシック" panose="020B0400000000000000" pitchFamily="50" charset="-128"/>
            </a:endParaRPr>
          </a:p>
          <a:p>
            <a:pPr marL="284400" indent="-284400">
              <a:lnSpc>
                <a:spcPct val="120000"/>
              </a:lnSpc>
              <a:buClr>
                <a:srgbClr val="FF6A29"/>
              </a:buClr>
              <a:buFont typeface="Wingdings" panose="05000000000000000000" pitchFamily="2" charset="2"/>
              <a:buChar char="l"/>
            </a:pPr>
            <a:r>
              <a:rPr lang="ja-JP" altLang="en-US" sz="1600" spc="100">
                <a:latin typeface="BIZ UDPゴシック" panose="020B0400000000000000" pitchFamily="50" charset="-128"/>
                <a:ea typeface="BIZ UDPゴシック" panose="020B0400000000000000" pitchFamily="50" charset="-128"/>
              </a:rPr>
              <a:t>また、研修教材の「性暴力の防止に関する基礎」、各事業者において「不適切な行為」を定めた文書（服務規律等）、各事業者の定めている報告ルールをお手元にご準備ください。</a:t>
            </a:r>
            <a:endParaRPr lang="en-US" altLang="ja-JP" sz="1600" spc="100">
              <a:latin typeface="BIZ UDPゴシック" panose="020B0400000000000000" pitchFamily="50" charset="-128"/>
              <a:ea typeface="BIZ UDPゴシック" panose="020B0400000000000000" pitchFamily="50" charset="-128"/>
            </a:endParaRPr>
          </a:p>
        </p:txBody>
      </p:sp>
      <p:sp>
        <p:nvSpPr>
          <p:cNvPr id="9" name="四角形: 角を丸くする 8">
            <a:extLst>
              <a:ext uri="{FF2B5EF4-FFF2-40B4-BE49-F238E27FC236}">
                <a16:creationId xmlns:a16="http://schemas.microsoft.com/office/drawing/2014/main" id="{94764515-84E8-D8BF-F2F2-17084FE35970}"/>
              </a:ext>
            </a:extLst>
          </p:cNvPr>
          <p:cNvSpPr/>
          <p:nvPr/>
        </p:nvSpPr>
        <p:spPr>
          <a:xfrm>
            <a:off x="568575" y="394059"/>
            <a:ext cx="2880000" cy="442800"/>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タイトル 13">
            <a:extLst>
              <a:ext uri="{FF2B5EF4-FFF2-40B4-BE49-F238E27FC236}">
                <a16:creationId xmlns:a16="http://schemas.microsoft.com/office/drawing/2014/main" id="{0A04D6AF-9F43-3EC6-3B66-ECCA5D474F06}"/>
              </a:ext>
            </a:extLst>
          </p:cNvPr>
          <p:cNvSpPr>
            <a:spLocks noGrp="1"/>
          </p:cNvSpPr>
          <p:nvPr>
            <p:ph type="title"/>
          </p:nvPr>
        </p:nvSpPr>
        <p:spPr>
          <a:xfrm>
            <a:off x="762000" y="420410"/>
            <a:ext cx="2505075" cy="383182"/>
          </a:xfrm>
        </p:spPr>
        <p:txBody>
          <a:bodyPr anchor="ctr" anchorCtr="0"/>
          <a:lstStyle/>
          <a:p>
            <a:pPr algn="dist"/>
            <a:r>
              <a:rPr lang="ja-JP" altLang="en-US">
                <a:latin typeface="BIZ UDPゴシック" panose="020B0400000000000000" pitchFamily="50" charset="-128"/>
                <a:ea typeface="BIZ UDPゴシック" panose="020B0400000000000000" pitchFamily="50" charset="-128"/>
              </a:rPr>
              <a:t>演習のねらい</a:t>
            </a:r>
          </a:p>
        </p:txBody>
      </p:sp>
      <p:sp>
        <p:nvSpPr>
          <p:cNvPr id="2" name="スライド番号プレースホルダー 1">
            <a:extLst>
              <a:ext uri="{FF2B5EF4-FFF2-40B4-BE49-F238E27FC236}">
                <a16:creationId xmlns:a16="http://schemas.microsoft.com/office/drawing/2014/main" id="{1AED0999-9181-A7A9-8892-02325ACC021B}"/>
              </a:ext>
            </a:extLst>
          </p:cNvPr>
          <p:cNvSpPr>
            <a:spLocks noGrp="1"/>
          </p:cNvSpPr>
          <p:nvPr>
            <p:ph type="sldNum" sz="quarter" idx="4"/>
          </p:nvPr>
        </p:nvSpPr>
        <p:spPr/>
        <p:txBody>
          <a:bodyPr/>
          <a:lstStyle/>
          <a:p>
            <a:fld id="{2336B528-F940-46AA-A4AB-D4751FB27E02}" type="slidenum">
              <a:rPr kumimoji="1" lang="ja-JP" altLang="en-US" smtClean="0"/>
              <a:t>31</a:t>
            </a:fld>
            <a:endParaRPr kumimoji="1" lang="ja-JP" altLang="en-US"/>
          </a:p>
        </p:txBody>
      </p:sp>
    </p:spTree>
    <p:extLst>
      <p:ext uri="{BB962C8B-B14F-4D97-AF65-F5344CB8AC3E}">
        <p14:creationId xmlns:p14="http://schemas.microsoft.com/office/powerpoint/2010/main" val="23832050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3A0EF2-5A22-AAF7-EA25-50C8B6050D90}"/>
            </a:ext>
          </a:extLst>
        </p:cNvPr>
        <p:cNvGrpSpPr/>
        <p:nvPr/>
      </p:nvGrpSpPr>
      <p:grpSpPr>
        <a:xfrm>
          <a:off x="0" y="0"/>
          <a:ext cx="0" cy="0"/>
          <a:chOff x="0" y="0"/>
          <a:chExt cx="0" cy="0"/>
        </a:xfrm>
      </p:grpSpPr>
      <p:sp>
        <p:nvSpPr>
          <p:cNvPr id="18" name="四角形: 角を丸くする 17">
            <a:extLst>
              <a:ext uri="{FF2B5EF4-FFF2-40B4-BE49-F238E27FC236}">
                <a16:creationId xmlns:a16="http://schemas.microsoft.com/office/drawing/2014/main" id="{8E44BD38-846E-7C00-3E31-E7994CA7AC4D}"/>
              </a:ext>
            </a:extLst>
          </p:cNvPr>
          <p:cNvSpPr/>
          <p:nvPr/>
        </p:nvSpPr>
        <p:spPr>
          <a:xfrm>
            <a:off x="560388" y="1406876"/>
            <a:ext cx="11107737" cy="4917724"/>
          </a:xfrm>
          <a:prstGeom prst="roundRect">
            <a:avLst>
              <a:gd name="adj" fmla="val 4218"/>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Pゴシック" panose="020B0400000000000000" pitchFamily="50" charset="-128"/>
              <a:ea typeface="BIZ UDPゴシック" panose="020B0400000000000000" pitchFamily="50" charset="-128"/>
            </a:endParaRPr>
          </a:p>
        </p:txBody>
      </p:sp>
      <p:sp>
        <p:nvSpPr>
          <p:cNvPr id="10" name="テキスト ボックス 9">
            <a:extLst>
              <a:ext uri="{FF2B5EF4-FFF2-40B4-BE49-F238E27FC236}">
                <a16:creationId xmlns:a16="http://schemas.microsoft.com/office/drawing/2014/main" id="{4DCF9DE1-6190-6464-D101-7118358A7F0B}"/>
              </a:ext>
            </a:extLst>
          </p:cNvPr>
          <p:cNvSpPr txBox="1"/>
          <p:nvPr/>
        </p:nvSpPr>
        <p:spPr>
          <a:xfrm>
            <a:off x="1226020" y="1769183"/>
            <a:ext cx="1306768" cy="353943"/>
          </a:xfrm>
          <a:prstGeom prst="rect">
            <a:avLst/>
          </a:prstGeom>
          <a:noFill/>
        </p:spPr>
        <p:txBody>
          <a:bodyPr wrap="none" rtlCol="0">
            <a:spAutoFit/>
          </a:bodyPr>
          <a:lstStyle/>
          <a:p>
            <a:r>
              <a:rPr lang="ja-JP" altLang="en-US" sz="1700" b="1" spc="50">
                <a:solidFill>
                  <a:srgbClr val="FF6A29"/>
                </a:solidFill>
                <a:latin typeface="BIZ UDPゴシック" panose="020B0400000000000000" pitchFamily="50" charset="-128"/>
                <a:ea typeface="BIZ UDPゴシック" panose="020B0400000000000000" pitchFamily="50" charset="-128"/>
              </a:rPr>
              <a:t>個人ワーク</a:t>
            </a:r>
            <a:endParaRPr kumimoji="1" lang="ja-JP" altLang="en-US" sz="1700" b="1" spc="50">
              <a:solidFill>
                <a:srgbClr val="FF6A29"/>
              </a:solidFill>
              <a:latin typeface="BIZ UDPゴシック" panose="020B0400000000000000" pitchFamily="50" charset="-128"/>
              <a:ea typeface="BIZ UDPゴシック" panose="020B0400000000000000" pitchFamily="50" charset="-128"/>
            </a:endParaRPr>
          </a:p>
        </p:txBody>
      </p:sp>
      <p:sp>
        <p:nvSpPr>
          <p:cNvPr id="11" name="楕円 8">
            <a:extLst>
              <a:ext uri="{FF2B5EF4-FFF2-40B4-BE49-F238E27FC236}">
                <a16:creationId xmlns:a16="http://schemas.microsoft.com/office/drawing/2014/main" id="{FC880ABA-F7E7-F357-515F-D9F77CE47FBA}"/>
              </a:ext>
            </a:extLst>
          </p:cNvPr>
          <p:cNvSpPr/>
          <p:nvPr/>
        </p:nvSpPr>
        <p:spPr>
          <a:xfrm>
            <a:off x="914869" y="1761329"/>
            <a:ext cx="304801" cy="304801"/>
          </a:xfrm>
          <a:prstGeom prst="ellipse">
            <a:avLst/>
          </a:prstGeom>
          <a:solidFill>
            <a:srgbClr val="FF6A29"/>
          </a:solidFill>
          <a:ln>
            <a:noFill/>
          </a:ln>
        </p:spPr>
        <p:style>
          <a:lnRef idx="2">
            <a:schemeClr val="accent1">
              <a:shade val="15000"/>
            </a:schemeClr>
          </a:lnRef>
          <a:fillRef idx="1">
            <a:schemeClr val="accent1"/>
          </a:fillRef>
          <a:effectRef idx="0">
            <a:schemeClr val="accent1"/>
          </a:effectRef>
          <a:fontRef idx="minor">
            <a:schemeClr val="lt1"/>
          </a:fontRef>
        </p:style>
        <p:txBody>
          <a:bodyPr bIns="0" rtlCol="0" anchor="b" anchorCtr="0"/>
          <a:lstStyle/>
          <a:p>
            <a:pPr algn="ctr"/>
            <a:r>
              <a:rPr kumimoji="1" lang="en-US" altLang="ja-JP" sz="1600" b="1">
                <a:latin typeface="BIZ UDPゴシック" panose="020B0400000000000000" pitchFamily="50" charset="-128"/>
                <a:ea typeface="BIZ UDPゴシック" panose="020B0400000000000000" pitchFamily="50" charset="-128"/>
              </a:rPr>
              <a:t>1</a:t>
            </a:r>
            <a:endParaRPr kumimoji="1" lang="ja-JP" altLang="en-US" sz="1600" b="1">
              <a:latin typeface="BIZ UDPゴシック" panose="020B0400000000000000" pitchFamily="50" charset="-128"/>
              <a:ea typeface="BIZ UDPゴシック" panose="020B0400000000000000" pitchFamily="50" charset="-128"/>
            </a:endParaRPr>
          </a:p>
        </p:txBody>
      </p:sp>
      <p:sp>
        <p:nvSpPr>
          <p:cNvPr id="12" name="テキスト ボックス 11">
            <a:extLst>
              <a:ext uri="{FF2B5EF4-FFF2-40B4-BE49-F238E27FC236}">
                <a16:creationId xmlns:a16="http://schemas.microsoft.com/office/drawing/2014/main" id="{81DD3AD5-45BD-EEED-89E4-A7A0DA6300BC}"/>
              </a:ext>
            </a:extLst>
          </p:cNvPr>
          <p:cNvSpPr txBox="1"/>
          <p:nvPr/>
        </p:nvSpPr>
        <p:spPr>
          <a:xfrm>
            <a:off x="1254125" y="2756894"/>
            <a:ext cx="1755609" cy="353943"/>
          </a:xfrm>
          <a:prstGeom prst="rect">
            <a:avLst/>
          </a:prstGeom>
          <a:noFill/>
        </p:spPr>
        <p:txBody>
          <a:bodyPr wrap="none" rtlCol="0">
            <a:spAutoFit/>
          </a:bodyPr>
          <a:lstStyle/>
          <a:p>
            <a:r>
              <a:rPr lang="ja-JP" altLang="en-US" sz="1700" b="1" spc="50">
                <a:solidFill>
                  <a:srgbClr val="FF6A29"/>
                </a:solidFill>
                <a:latin typeface="BIZ UDPゴシック" panose="020B0400000000000000" pitchFamily="50" charset="-128"/>
                <a:ea typeface="BIZ UDPゴシック" panose="020B0400000000000000" pitchFamily="50" charset="-128"/>
              </a:rPr>
              <a:t>グループワーク</a:t>
            </a:r>
            <a:endParaRPr kumimoji="1" lang="ja-JP" altLang="en-US" sz="1700" b="1" spc="50">
              <a:solidFill>
                <a:srgbClr val="FF6A29"/>
              </a:solidFill>
              <a:latin typeface="BIZ UDPゴシック" panose="020B0400000000000000" pitchFamily="50" charset="-128"/>
              <a:ea typeface="BIZ UDPゴシック" panose="020B0400000000000000" pitchFamily="50" charset="-128"/>
            </a:endParaRPr>
          </a:p>
        </p:txBody>
      </p:sp>
      <p:sp>
        <p:nvSpPr>
          <p:cNvPr id="13" name="楕円 27">
            <a:extLst>
              <a:ext uri="{FF2B5EF4-FFF2-40B4-BE49-F238E27FC236}">
                <a16:creationId xmlns:a16="http://schemas.microsoft.com/office/drawing/2014/main" id="{CBAF5426-0C14-B109-7E56-FDEDB2D53236}"/>
              </a:ext>
            </a:extLst>
          </p:cNvPr>
          <p:cNvSpPr/>
          <p:nvPr/>
        </p:nvSpPr>
        <p:spPr>
          <a:xfrm>
            <a:off x="942974" y="2749040"/>
            <a:ext cx="304801" cy="304801"/>
          </a:xfrm>
          <a:prstGeom prst="ellipse">
            <a:avLst/>
          </a:prstGeom>
          <a:solidFill>
            <a:srgbClr val="FF6A29"/>
          </a:solidFill>
          <a:ln>
            <a:noFill/>
          </a:ln>
        </p:spPr>
        <p:style>
          <a:lnRef idx="2">
            <a:schemeClr val="accent1">
              <a:shade val="15000"/>
            </a:schemeClr>
          </a:lnRef>
          <a:fillRef idx="1">
            <a:schemeClr val="accent1"/>
          </a:fillRef>
          <a:effectRef idx="0">
            <a:schemeClr val="accent1"/>
          </a:effectRef>
          <a:fontRef idx="minor">
            <a:schemeClr val="lt1"/>
          </a:fontRef>
        </p:style>
        <p:txBody>
          <a:bodyPr bIns="0" rtlCol="0" anchor="b" anchorCtr="0"/>
          <a:lstStyle/>
          <a:p>
            <a:pPr algn="ctr"/>
            <a:r>
              <a:rPr kumimoji="1" lang="en-US" altLang="ja-JP" sz="1600" b="1">
                <a:latin typeface="BIZ UDPゴシック" panose="020B0400000000000000" pitchFamily="50" charset="-128"/>
                <a:ea typeface="BIZ UDPゴシック" panose="020B0400000000000000" pitchFamily="50" charset="-128"/>
              </a:rPr>
              <a:t>2</a:t>
            </a:r>
            <a:endParaRPr kumimoji="1" lang="ja-JP" altLang="en-US" sz="1600" b="1">
              <a:latin typeface="BIZ UDPゴシック" panose="020B0400000000000000" pitchFamily="50" charset="-128"/>
              <a:ea typeface="BIZ UDPゴシック" panose="020B0400000000000000" pitchFamily="50" charset="-128"/>
            </a:endParaRPr>
          </a:p>
        </p:txBody>
      </p:sp>
      <p:sp>
        <p:nvSpPr>
          <p:cNvPr id="14" name="テキスト ボックス 13">
            <a:extLst>
              <a:ext uri="{FF2B5EF4-FFF2-40B4-BE49-F238E27FC236}">
                <a16:creationId xmlns:a16="http://schemas.microsoft.com/office/drawing/2014/main" id="{EAECB19E-1E67-7AF9-344D-0463BCC9F16C}"/>
              </a:ext>
            </a:extLst>
          </p:cNvPr>
          <p:cNvSpPr txBox="1"/>
          <p:nvPr/>
        </p:nvSpPr>
        <p:spPr>
          <a:xfrm>
            <a:off x="1215390" y="3143451"/>
            <a:ext cx="10044000" cy="3027304"/>
          </a:xfrm>
          <a:prstGeom prst="rect">
            <a:avLst/>
          </a:prstGeom>
          <a:noFill/>
        </p:spPr>
        <p:txBody>
          <a:bodyPr wrap="square" rtlCol="0">
            <a:spAutoFit/>
          </a:bodyPr>
          <a:lstStyle/>
          <a:p>
            <a:pPr marL="342900" lvl="0" indent="-342900">
              <a:lnSpc>
                <a:spcPct val="120000"/>
              </a:lnSpc>
              <a:spcAft>
                <a:spcPts val="1200"/>
              </a:spcAft>
              <a:buClr>
                <a:schemeClr val="accent2"/>
              </a:buClr>
              <a:buFont typeface="Wingdings" pitchFamily="2" charset="2"/>
              <a:buChar char="l"/>
            </a:pPr>
            <a:r>
              <a:rPr lang="en-US" altLang="ja-JP" sz="1600" kern="100">
                <a:effectLst/>
                <a:latin typeface="BIZ UDPゴシック" panose="020B0400000000000000" pitchFamily="50" charset="-128"/>
                <a:ea typeface="BIZ UDPゴシック" panose="020B0400000000000000" pitchFamily="50" charset="-128"/>
                <a:cs typeface="Arial" panose="020B0604020202020204" pitchFamily="34" charset="0"/>
              </a:rPr>
              <a:t>3</a:t>
            </a:r>
            <a:r>
              <a:rPr lang="ja-JP" altLang="en-US" sz="1600" kern="100">
                <a:effectLst/>
                <a:latin typeface="BIZ UDPゴシック" panose="020B0400000000000000" pitchFamily="50" charset="-128"/>
                <a:ea typeface="BIZ UDPゴシック" panose="020B0400000000000000" pitchFamily="50" charset="-128"/>
                <a:cs typeface="Arial" panose="020B0604020202020204" pitchFamily="34" charset="0"/>
              </a:rPr>
              <a:t>～</a:t>
            </a:r>
            <a:r>
              <a:rPr lang="en-US" altLang="ja-JP" sz="1600" kern="100">
                <a:effectLst/>
                <a:latin typeface="BIZ UDPゴシック" panose="020B0400000000000000" pitchFamily="50" charset="-128"/>
                <a:ea typeface="BIZ UDPゴシック" panose="020B0400000000000000" pitchFamily="50" charset="-128"/>
                <a:cs typeface="Arial" panose="020B0604020202020204" pitchFamily="34" charset="0"/>
              </a:rPr>
              <a:t>5</a:t>
            </a:r>
            <a:r>
              <a:rPr lang="ja-JP" altLang="en-US" sz="1600" kern="100">
                <a:effectLst/>
                <a:latin typeface="BIZ UDPゴシック" panose="020B0400000000000000" pitchFamily="50" charset="-128"/>
                <a:ea typeface="BIZ UDPゴシック" panose="020B0400000000000000" pitchFamily="50" charset="-128"/>
                <a:cs typeface="Arial" panose="020B0604020202020204" pitchFamily="34" charset="0"/>
              </a:rPr>
              <a:t>人程度の少人数のグループに分かれます。始める前に、進行係と記録係を決めてください。</a:t>
            </a:r>
            <a:endParaRPr lang="en-US" altLang="ja-JP" sz="1600" kern="100">
              <a:effectLst/>
              <a:latin typeface="BIZ UDPゴシック" panose="020B0400000000000000" pitchFamily="50" charset="-128"/>
              <a:ea typeface="BIZ UDPゴシック" panose="020B0400000000000000" pitchFamily="50" charset="-128"/>
              <a:cs typeface="Arial" panose="020B0604020202020204" pitchFamily="34" charset="0"/>
            </a:endParaRPr>
          </a:p>
          <a:p>
            <a:pPr marL="342900" lvl="0" indent="-342900" algn="dist">
              <a:lnSpc>
                <a:spcPct val="120000"/>
              </a:lnSpc>
              <a:buClr>
                <a:schemeClr val="accent2"/>
              </a:buClr>
              <a:buFont typeface="Wingdings" pitchFamily="2" charset="2"/>
              <a:buChar char="l"/>
            </a:pPr>
            <a:r>
              <a:rPr lang="ja-JP" altLang="en-US" sz="1600" kern="100">
                <a:effectLst/>
                <a:latin typeface="BIZ UDPゴシック" panose="020B0400000000000000" pitchFamily="50" charset="-128"/>
                <a:ea typeface="BIZ UDPゴシック" panose="020B0400000000000000" pitchFamily="50" charset="-128"/>
                <a:cs typeface="Arial" panose="020B0604020202020204" pitchFamily="34" charset="0"/>
              </a:rPr>
              <a:t>その後、個人ワークで検討した内容をグループ内で共有し、議論しましょう。はじめは個々の意見を否定せず、なぜそのような意見になったかを傾聴します。全員の共有ができたところで、方向性が異なる意見などに</a:t>
            </a:r>
            <a:endParaRPr lang="en-US" altLang="ja-JP" sz="1600" kern="100">
              <a:effectLst/>
              <a:latin typeface="BIZ UDPゴシック" panose="020B0400000000000000" pitchFamily="50" charset="-128"/>
              <a:ea typeface="BIZ UDPゴシック" panose="020B0400000000000000" pitchFamily="50" charset="-128"/>
              <a:cs typeface="Arial" panose="020B0604020202020204" pitchFamily="34" charset="0"/>
            </a:endParaRPr>
          </a:p>
          <a:p>
            <a:pPr lvl="0" indent="358775">
              <a:lnSpc>
                <a:spcPct val="120000"/>
              </a:lnSpc>
              <a:spcAft>
                <a:spcPts val="1200"/>
              </a:spcAft>
              <a:buClr>
                <a:schemeClr val="accent2"/>
              </a:buClr>
            </a:pPr>
            <a:r>
              <a:rPr lang="ja-JP" altLang="en-US" sz="1600" kern="100">
                <a:effectLst/>
                <a:latin typeface="BIZ UDPゴシック" panose="020B0400000000000000" pitchFamily="50" charset="-128"/>
                <a:ea typeface="BIZ UDPゴシック" panose="020B0400000000000000" pitchFamily="50" charset="-128"/>
                <a:cs typeface="Arial" panose="020B0604020202020204" pitchFamily="34" charset="0"/>
              </a:rPr>
              <a:t>ついて話し合い、最善な対応が得られるように議論しましょう。</a:t>
            </a:r>
          </a:p>
          <a:p>
            <a:pPr marL="342900" lvl="0" indent="-342900">
              <a:lnSpc>
                <a:spcPct val="120000"/>
              </a:lnSpc>
              <a:spcAft>
                <a:spcPts val="1200"/>
              </a:spcAft>
              <a:buClr>
                <a:schemeClr val="accent2"/>
              </a:buClr>
              <a:buFont typeface="Wingdings" pitchFamily="2" charset="2"/>
              <a:buChar char="l"/>
            </a:pPr>
            <a:r>
              <a:rPr lang="ja-JP" altLang="en-US" sz="1600" kern="100">
                <a:effectLst/>
                <a:latin typeface="BIZ UDPゴシック" panose="020B0400000000000000" pitchFamily="50" charset="-128"/>
                <a:ea typeface="BIZ UDPゴシック" panose="020B0400000000000000" pitchFamily="50" charset="-128"/>
                <a:cs typeface="Arial" panose="020B0604020202020204" pitchFamily="34" charset="0"/>
              </a:rPr>
              <a:t>設問の次のスライドに用意された「考えるヒント」も参考に、さらに議論を深めてください。</a:t>
            </a:r>
          </a:p>
          <a:p>
            <a:pPr marL="342900" lvl="0" indent="-342900" algn="dist">
              <a:lnSpc>
                <a:spcPct val="120000"/>
              </a:lnSpc>
              <a:buClr>
                <a:schemeClr val="accent2"/>
              </a:buClr>
              <a:buFont typeface="Wingdings" pitchFamily="2" charset="2"/>
              <a:buChar char="l"/>
            </a:pPr>
            <a:r>
              <a:rPr lang="ja-JP" altLang="en-US" sz="1600" kern="100">
                <a:effectLst/>
                <a:latin typeface="BIZ UDPゴシック" panose="020B0400000000000000" pitchFamily="50" charset="-128"/>
                <a:ea typeface="BIZ UDPゴシック" panose="020B0400000000000000" pitchFamily="50" charset="-128"/>
                <a:cs typeface="Arial" panose="020B0604020202020204" pitchFamily="34" charset="0"/>
              </a:rPr>
              <a:t>最後に、各グループにおける議論の結果を全体に報告し、本演習からの学びを共有しましょう。「回答例」も</a:t>
            </a:r>
            <a:endParaRPr lang="en-US" altLang="ja-JP" sz="1600" kern="100">
              <a:effectLst/>
              <a:latin typeface="BIZ UDPゴシック" panose="020B0400000000000000" pitchFamily="50" charset="-128"/>
              <a:ea typeface="BIZ UDPゴシック" panose="020B0400000000000000" pitchFamily="50" charset="-128"/>
              <a:cs typeface="Arial" panose="020B0604020202020204" pitchFamily="34" charset="0"/>
            </a:endParaRPr>
          </a:p>
          <a:p>
            <a:pPr lvl="0" indent="358775">
              <a:lnSpc>
                <a:spcPct val="120000"/>
              </a:lnSpc>
              <a:spcAft>
                <a:spcPts val="1200"/>
              </a:spcAft>
              <a:buClr>
                <a:schemeClr val="accent2"/>
              </a:buClr>
            </a:pPr>
            <a:r>
              <a:rPr lang="ja-JP" altLang="en-US" sz="1600" kern="100">
                <a:effectLst/>
                <a:latin typeface="BIZ UDPゴシック" panose="020B0400000000000000" pitchFamily="50" charset="-128"/>
                <a:ea typeface="BIZ UDPゴシック" panose="020B0400000000000000" pitchFamily="50" charset="-128"/>
                <a:cs typeface="Arial" panose="020B0604020202020204" pitchFamily="34" charset="0"/>
              </a:rPr>
              <a:t>用意してありますのでご覧ください。</a:t>
            </a:r>
          </a:p>
          <a:p>
            <a:pPr marL="342900" lvl="0" indent="-342900">
              <a:lnSpc>
                <a:spcPct val="120000"/>
              </a:lnSpc>
              <a:spcAft>
                <a:spcPts val="1200"/>
              </a:spcAft>
              <a:buClr>
                <a:schemeClr val="accent2"/>
              </a:buClr>
              <a:buFont typeface="Wingdings" pitchFamily="2" charset="2"/>
              <a:buChar char="l"/>
            </a:pPr>
            <a:r>
              <a:rPr lang="ja-JP" altLang="en-US" sz="1600" kern="100">
                <a:effectLst/>
                <a:latin typeface="BIZ UDPゴシック" panose="020B0400000000000000" pitchFamily="50" charset="-128"/>
                <a:ea typeface="BIZ UDPゴシック" panose="020B0400000000000000" pitchFamily="50" charset="-128"/>
                <a:cs typeface="Arial" panose="020B0604020202020204" pitchFamily="34" charset="0"/>
              </a:rPr>
              <a:t>本演習で得られた学びを、組織全体のルール整備や環境整備につなげることも検討しましょう。</a:t>
            </a:r>
          </a:p>
        </p:txBody>
      </p:sp>
      <p:sp>
        <p:nvSpPr>
          <p:cNvPr id="15" name="テキスト ボックス 14">
            <a:extLst>
              <a:ext uri="{FF2B5EF4-FFF2-40B4-BE49-F238E27FC236}">
                <a16:creationId xmlns:a16="http://schemas.microsoft.com/office/drawing/2014/main" id="{505E8E4D-6EFA-1AE1-0214-18529922CC22}"/>
              </a:ext>
            </a:extLst>
          </p:cNvPr>
          <p:cNvSpPr txBox="1"/>
          <p:nvPr/>
        </p:nvSpPr>
        <p:spPr>
          <a:xfrm>
            <a:off x="1264521" y="2102335"/>
            <a:ext cx="9662957" cy="338554"/>
          </a:xfrm>
          <a:prstGeom prst="rect">
            <a:avLst/>
          </a:prstGeom>
          <a:noFill/>
        </p:spPr>
        <p:txBody>
          <a:bodyPr wrap="square">
            <a:spAutoFit/>
          </a:bodyPr>
          <a:lstStyle/>
          <a:p>
            <a:pPr marL="285750" lvl="0" indent="-285750">
              <a:buClr>
                <a:schemeClr val="accent2"/>
              </a:buClr>
              <a:buFont typeface="Wingdings" pitchFamily="2" charset="2"/>
              <a:buChar char="l"/>
            </a:pPr>
            <a:r>
              <a:rPr lang="ja-JP" altLang="en-US" sz="1600" spc="100">
                <a:latin typeface="BIZ UDPゴシック" panose="020B0400000000000000" pitchFamily="50" charset="-128"/>
                <a:ea typeface="BIZ UDPゴシック" panose="020B0400000000000000" pitchFamily="50" charset="-128"/>
              </a:rPr>
              <a:t>本演習では、</a:t>
            </a:r>
            <a:r>
              <a:rPr lang="en-US" altLang="ja-JP" sz="1600" spc="100">
                <a:latin typeface="BIZ UDPゴシック" panose="020B0400000000000000" pitchFamily="50" charset="-128"/>
                <a:ea typeface="BIZ UDPゴシック" panose="020B0400000000000000" pitchFamily="50" charset="-128"/>
              </a:rPr>
              <a:t>2</a:t>
            </a:r>
            <a:r>
              <a:rPr lang="ja-JP" altLang="en-US" sz="1600" spc="100">
                <a:latin typeface="BIZ UDPゴシック" panose="020B0400000000000000" pitchFamily="50" charset="-128"/>
                <a:ea typeface="BIZ UDPゴシック" panose="020B0400000000000000" pitchFamily="50" charset="-128"/>
              </a:rPr>
              <a:t>つの設問が設定されています。</a:t>
            </a:r>
            <a:r>
              <a:rPr lang="ja-JP" altLang="en-US" sz="1600" kern="100">
                <a:effectLst/>
                <a:latin typeface="BIZ UDPゴシック" panose="020B0400000000000000" pitchFamily="50" charset="-128"/>
                <a:ea typeface="BIZ UDPゴシック" panose="020B0400000000000000" pitchFamily="50" charset="-128"/>
                <a:cs typeface="Arial" panose="020B0604020202020204" pitchFamily="34" charset="0"/>
              </a:rPr>
              <a:t>まずはあなた個人の考えを整理してみましょう。</a:t>
            </a:r>
            <a:endParaRPr lang="ja-JP" altLang="en-US" sz="1600">
              <a:latin typeface="BIZ UDPゴシック" panose="020B0400000000000000" pitchFamily="50" charset="-128"/>
              <a:ea typeface="BIZ UDPゴシック" panose="020B0400000000000000" pitchFamily="50" charset="-128"/>
            </a:endParaRPr>
          </a:p>
        </p:txBody>
      </p:sp>
      <p:sp>
        <p:nvSpPr>
          <p:cNvPr id="2" name="四角形: 角を丸くする 1">
            <a:extLst>
              <a:ext uri="{FF2B5EF4-FFF2-40B4-BE49-F238E27FC236}">
                <a16:creationId xmlns:a16="http://schemas.microsoft.com/office/drawing/2014/main" id="{B275EFAD-965E-40D5-A574-799DB1661EEB}"/>
              </a:ext>
            </a:extLst>
          </p:cNvPr>
          <p:cNvSpPr/>
          <p:nvPr/>
        </p:nvSpPr>
        <p:spPr>
          <a:xfrm>
            <a:off x="568575" y="394059"/>
            <a:ext cx="2880000" cy="442800"/>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タイトル 13">
            <a:extLst>
              <a:ext uri="{FF2B5EF4-FFF2-40B4-BE49-F238E27FC236}">
                <a16:creationId xmlns:a16="http://schemas.microsoft.com/office/drawing/2014/main" id="{326126EB-9D9F-7852-9C39-331590EBC76E}"/>
              </a:ext>
            </a:extLst>
          </p:cNvPr>
          <p:cNvSpPr>
            <a:spLocks noGrp="1"/>
          </p:cNvSpPr>
          <p:nvPr>
            <p:ph type="title"/>
          </p:nvPr>
        </p:nvSpPr>
        <p:spPr>
          <a:xfrm>
            <a:off x="762000" y="420410"/>
            <a:ext cx="2505075" cy="383182"/>
          </a:xfrm>
        </p:spPr>
        <p:txBody>
          <a:bodyPr anchor="ctr" anchorCtr="0"/>
          <a:lstStyle/>
          <a:p>
            <a:pPr algn="dist"/>
            <a:r>
              <a:rPr lang="ja-JP" altLang="en-US">
                <a:latin typeface="BIZ UDPゴシック" panose="020B0400000000000000" pitchFamily="50" charset="-128"/>
                <a:ea typeface="BIZ UDPゴシック" panose="020B0400000000000000" pitchFamily="50" charset="-128"/>
              </a:rPr>
              <a:t>演習の進め方</a:t>
            </a:r>
          </a:p>
        </p:txBody>
      </p:sp>
      <p:sp>
        <p:nvSpPr>
          <p:cNvPr id="4" name="スライド番号プレースホルダー 3">
            <a:extLst>
              <a:ext uri="{FF2B5EF4-FFF2-40B4-BE49-F238E27FC236}">
                <a16:creationId xmlns:a16="http://schemas.microsoft.com/office/drawing/2014/main" id="{B9B4C61B-8854-0839-8AA0-C1198DDCC149}"/>
              </a:ext>
            </a:extLst>
          </p:cNvPr>
          <p:cNvSpPr>
            <a:spLocks noGrp="1"/>
          </p:cNvSpPr>
          <p:nvPr>
            <p:ph type="sldNum" sz="quarter" idx="4"/>
          </p:nvPr>
        </p:nvSpPr>
        <p:spPr/>
        <p:txBody>
          <a:bodyPr/>
          <a:lstStyle/>
          <a:p>
            <a:fld id="{2336B528-F940-46AA-A4AB-D4751FB27E02}" type="slidenum">
              <a:rPr kumimoji="1" lang="ja-JP" altLang="en-US" smtClean="0"/>
              <a:t>32</a:t>
            </a:fld>
            <a:endParaRPr kumimoji="1" lang="ja-JP" altLang="en-US"/>
          </a:p>
        </p:txBody>
      </p:sp>
    </p:spTree>
    <p:extLst>
      <p:ext uri="{BB962C8B-B14F-4D97-AF65-F5344CB8AC3E}">
        <p14:creationId xmlns:p14="http://schemas.microsoft.com/office/powerpoint/2010/main" val="196106905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6AC372-2CDE-C2BA-1E34-2FE490E215C4}"/>
            </a:ext>
          </a:extLst>
        </p:cNvPr>
        <p:cNvGrpSpPr/>
        <p:nvPr/>
      </p:nvGrpSpPr>
      <p:grpSpPr>
        <a:xfrm>
          <a:off x="0" y="0"/>
          <a:ext cx="0" cy="0"/>
          <a:chOff x="0" y="0"/>
          <a:chExt cx="0" cy="0"/>
        </a:xfrm>
      </p:grpSpPr>
      <p:sp>
        <p:nvSpPr>
          <p:cNvPr id="3" name="四角形: 角を丸くする 2">
            <a:extLst>
              <a:ext uri="{FF2B5EF4-FFF2-40B4-BE49-F238E27FC236}">
                <a16:creationId xmlns:a16="http://schemas.microsoft.com/office/drawing/2014/main" id="{912F035E-9D96-CDC3-1DC9-C20E1C16E84A}"/>
              </a:ext>
            </a:extLst>
          </p:cNvPr>
          <p:cNvSpPr/>
          <p:nvPr/>
        </p:nvSpPr>
        <p:spPr>
          <a:xfrm>
            <a:off x="531813" y="1285691"/>
            <a:ext cx="11107737" cy="5161940"/>
          </a:xfrm>
          <a:prstGeom prst="roundRect">
            <a:avLst>
              <a:gd name="adj" fmla="val 4218"/>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テキスト ボックス 3">
            <a:extLst>
              <a:ext uri="{FF2B5EF4-FFF2-40B4-BE49-F238E27FC236}">
                <a16:creationId xmlns:a16="http://schemas.microsoft.com/office/drawing/2014/main" id="{A544A4AD-F5D8-7532-0452-283A9161361B}"/>
              </a:ext>
            </a:extLst>
          </p:cNvPr>
          <p:cNvSpPr txBox="1"/>
          <p:nvPr/>
        </p:nvSpPr>
        <p:spPr>
          <a:xfrm>
            <a:off x="792162" y="1714397"/>
            <a:ext cx="10647998" cy="4363630"/>
          </a:xfrm>
          <a:prstGeom prst="rect">
            <a:avLst/>
          </a:prstGeom>
          <a:noFill/>
        </p:spPr>
        <p:txBody>
          <a:bodyPr wrap="square" rtlCol="0">
            <a:spAutoFit/>
          </a:bodyPr>
          <a:lstStyle/>
          <a:p>
            <a:pPr>
              <a:lnSpc>
                <a:spcPct val="120000"/>
              </a:lnSpc>
            </a:pPr>
            <a:r>
              <a:rPr kumimoji="1" lang="ja-JP" altLang="en-US" spc="50">
                <a:latin typeface="BIZ UDPゴシック" panose="020B0400000000000000" pitchFamily="50" charset="-128"/>
                <a:ea typeface="BIZ UDPゴシック" panose="020B0400000000000000" pitchFamily="50" charset="-128"/>
              </a:rPr>
              <a:t>設問</a:t>
            </a:r>
            <a:r>
              <a:rPr kumimoji="1" lang="en-US" altLang="ja-JP" spc="50">
                <a:latin typeface="BIZ UDPゴシック" panose="020B0400000000000000" pitchFamily="50" charset="-128"/>
                <a:ea typeface="BIZ UDPゴシック" panose="020B0400000000000000" pitchFamily="50" charset="-128"/>
              </a:rPr>
              <a:t>1</a:t>
            </a:r>
          </a:p>
          <a:p>
            <a:pPr>
              <a:lnSpc>
                <a:spcPct val="120000"/>
              </a:lnSpc>
            </a:pPr>
            <a:endParaRPr kumimoji="1" lang="en-US" altLang="ja-JP" spc="50">
              <a:latin typeface="BIZ UDPゴシック" panose="020B0400000000000000" pitchFamily="50" charset="-128"/>
              <a:ea typeface="BIZ UDPゴシック" panose="020B0400000000000000" pitchFamily="50" charset="-128"/>
            </a:endParaRPr>
          </a:p>
          <a:p>
            <a:pPr marL="285750" indent="-285750" algn="dist">
              <a:lnSpc>
                <a:spcPct val="120000"/>
              </a:lnSpc>
              <a:buClr>
                <a:srgbClr val="FF6A29"/>
              </a:buClr>
              <a:buFont typeface="Wingdings" panose="05000000000000000000" pitchFamily="2" charset="2"/>
              <a:buChar char="l"/>
            </a:pPr>
            <a:r>
              <a:rPr lang="ja-JP" altLang="en-US" spc="50">
                <a:latin typeface="BIZ UDPゴシック" panose="020B0400000000000000" pitchFamily="50" charset="-128"/>
                <a:ea typeface="BIZ UDPゴシック" panose="020B0400000000000000" pitchFamily="50" charset="-128"/>
              </a:rPr>
              <a:t>未就学児であれば「だっこしてあやす」ことは一般的ですが、「必要以上に長時間抱きしめる」ことや、「特定のこどもだけに繰り返し関わろうとする」場合は、不適切な行為となる可能性があります。</a:t>
            </a:r>
            <a:endParaRPr lang="en-US" altLang="ja-JP" spc="50">
              <a:latin typeface="BIZ UDPゴシック" panose="020B0400000000000000" pitchFamily="50" charset="-128"/>
              <a:ea typeface="BIZ UDPゴシック" panose="020B0400000000000000" pitchFamily="50" charset="-128"/>
            </a:endParaRPr>
          </a:p>
          <a:p>
            <a:pPr>
              <a:lnSpc>
                <a:spcPct val="120000"/>
              </a:lnSpc>
            </a:pPr>
            <a:endParaRPr lang="en-US" altLang="ja-JP" spc="50">
              <a:latin typeface="BIZ UDPゴシック" panose="020B0400000000000000" pitchFamily="50" charset="-128"/>
              <a:ea typeface="BIZ UDPゴシック" panose="020B0400000000000000" pitchFamily="50" charset="-128"/>
            </a:endParaRPr>
          </a:p>
          <a:p>
            <a:pPr marL="285750" indent="-285750">
              <a:lnSpc>
                <a:spcPct val="120000"/>
              </a:lnSpc>
              <a:buClr>
                <a:srgbClr val="FF6A29"/>
              </a:buClr>
              <a:buFont typeface="Wingdings" panose="05000000000000000000" pitchFamily="2" charset="2"/>
              <a:buChar char="l"/>
            </a:pPr>
            <a:r>
              <a:rPr lang="ja-JP" altLang="en-US" spc="50">
                <a:latin typeface="BIZ UDPゴシック" panose="020B0400000000000000" pitchFamily="50" charset="-128"/>
                <a:ea typeface="BIZ UDPゴシック" panose="020B0400000000000000" pitchFamily="50" charset="-128"/>
              </a:rPr>
              <a:t>また、「スポーツ、水泳、バレエ、ダンスなどにおいて、こどもや保護者の理解を得た範囲で、身体接触を伴う指導を行う」ことと「理由もなく体を触る」ことは違います。</a:t>
            </a:r>
            <a:endParaRPr lang="en-US" altLang="ja-JP" spc="50">
              <a:latin typeface="BIZ UDPゴシック" panose="020B0400000000000000" pitchFamily="50" charset="-128"/>
              <a:ea typeface="BIZ UDPゴシック" panose="020B0400000000000000" pitchFamily="50" charset="-128"/>
            </a:endParaRPr>
          </a:p>
          <a:p>
            <a:pPr marL="285750" indent="-285750">
              <a:lnSpc>
                <a:spcPct val="120000"/>
              </a:lnSpc>
              <a:buClr>
                <a:srgbClr val="FF6A29"/>
              </a:buClr>
              <a:buFont typeface="Wingdings" panose="05000000000000000000" pitchFamily="2" charset="2"/>
              <a:buChar char="l"/>
            </a:pPr>
            <a:endParaRPr lang="en-US" altLang="ja-JP" spc="50">
              <a:latin typeface="BIZ UDPゴシック" panose="020B0400000000000000" pitchFamily="50" charset="-128"/>
              <a:ea typeface="BIZ UDPゴシック" panose="020B0400000000000000" pitchFamily="50" charset="-128"/>
            </a:endParaRPr>
          </a:p>
          <a:p>
            <a:pPr marL="285750" indent="-285750">
              <a:lnSpc>
                <a:spcPct val="120000"/>
              </a:lnSpc>
              <a:buClr>
                <a:srgbClr val="FF6A29"/>
              </a:buClr>
              <a:buFont typeface="Wingdings" panose="05000000000000000000" pitchFamily="2" charset="2"/>
              <a:buChar char="l"/>
            </a:pPr>
            <a:r>
              <a:rPr lang="ja-JP" altLang="en-US" spc="50">
                <a:latin typeface="BIZ UDPゴシック" panose="020B0400000000000000" pitchFamily="50" charset="-128"/>
                <a:ea typeface="BIZ UDPゴシック" panose="020B0400000000000000" pitchFamily="50" charset="-128"/>
              </a:rPr>
              <a:t>では、皆さんの日々の業務の中では、</a:t>
            </a:r>
            <a:r>
              <a:rPr lang="ja-JP" altLang="en-US" u="sng" spc="50">
                <a:latin typeface="BIZ UDPゴシック" panose="020B0400000000000000" pitchFamily="50" charset="-128"/>
                <a:ea typeface="BIZ UDPゴシック" panose="020B0400000000000000" pitchFamily="50" charset="-128"/>
              </a:rPr>
              <a:t>どのようなものが「不適切な行為」となり得るでしょうか</a:t>
            </a:r>
            <a:r>
              <a:rPr lang="ja-JP" altLang="en-US" spc="50">
                <a:latin typeface="BIZ UDPゴシック" panose="020B0400000000000000" pitchFamily="50" charset="-128"/>
                <a:ea typeface="BIZ UDPゴシック" panose="020B0400000000000000" pitchFamily="50" charset="-128"/>
              </a:rPr>
              <a:t>。業務の内容やこどもの発達段階、距離、接触頻度、関係性といった観点で考えてみてください。</a:t>
            </a:r>
            <a:endParaRPr lang="en-US" altLang="ja-JP" spc="50">
              <a:latin typeface="BIZ UDPゴシック" panose="020B0400000000000000" pitchFamily="50" charset="-128"/>
              <a:ea typeface="BIZ UDPゴシック" panose="020B0400000000000000" pitchFamily="50" charset="-128"/>
            </a:endParaRPr>
          </a:p>
          <a:p>
            <a:pPr marL="285750" indent="-285750">
              <a:lnSpc>
                <a:spcPct val="120000"/>
              </a:lnSpc>
              <a:buClr>
                <a:srgbClr val="FF6A29"/>
              </a:buClr>
              <a:buFont typeface="Wingdings" panose="05000000000000000000" pitchFamily="2" charset="2"/>
              <a:buChar char="l"/>
            </a:pPr>
            <a:endParaRPr lang="en-US" altLang="ja-JP" spc="50">
              <a:latin typeface="BIZ UDPゴシック" panose="020B0400000000000000" pitchFamily="50" charset="-128"/>
              <a:ea typeface="BIZ UDPゴシック" panose="020B0400000000000000" pitchFamily="50" charset="-128"/>
            </a:endParaRPr>
          </a:p>
          <a:p>
            <a:pPr marL="285750" indent="-285750">
              <a:lnSpc>
                <a:spcPct val="120000"/>
              </a:lnSpc>
              <a:buClr>
                <a:srgbClr val="FF6A29"/>
              </a:buClr>
              <a:buFont typeface="Wingdings" panose="05000000000000000000" pitchFamily="2" charset="2"/>
              <a:buChar char="l"/>
            </a:pPr>
            <a:r>
              <a:rPr lang="ja-JP" altLang="en-US" spc="50">
                <a:latin typeface="BIZ UDPゴシック" panose="020B0400000000000000" pitchFamily="50" charset="-128"/>
                <a:ea typeface="BIZ UDPゴシック" panose="020B0400000000000000" pitchFamily="50" charset="-128"/>
              </a:rPr>
              <a:t>また、皆さんは</a:t>
            </a:r>
            <a:r>
              <a:rPr lang="ja-JP" altLang="en-US" u="sng" spc="50">
                <a:latin typeface="BIZ UDPゴシック" panose="020B0400000000000000" pitchFamily="50" charset="-128"/>
                <a:ea typeface="BIZ UDPゴシック" panose="020B0400000000000000" pitchFamily="50" charset="-128"/>
              </a:rPr>
              <a:t>どのようなことに気をつけるべきか</a:t>
            </a:r>
            <a:r>
              <a:rPr lang="ja-JP" altLang="en-US" spc="50">
                <a:latin typeface="BIZ UDPゴシック" panose="020B0400000000000000" pitchFamily="50" charset="-128"/>
                <a:ea typeface="BIZ UDPゴシック" panose="020B0400000000000000" pitchFamily="50" charset="-128"/>
              </a:rPr>
              <a:t>、</a:t>
            </a:r>
            <a:r>
              <a:rPr lang="ja-JP" altLang="en-US" u="sng" spc="50">
                <a:latin typeface="BIZ UDPゴシック" panose="020B0400000000000000" pitchFamily="50" charset="-128"/>
                <a:ea typeface="BIZ UDPゴシック" panose="020B0400000000000000" pitchFamily="50" charset="-128"/>
              </a:rPr>
              <a:t>どのように対応するべきか</a:t>
            </a:r>
            <a:r>
              <a:rPr lang="ja-JP" altLang="en-US" spc="50">
                <a:latin typeface="BIZ UDPゴシック" panose="020B0400000000000000" pitchFamily="50" charset="-128"/>
                <a:ea typeface="BIZ UDPゴシック" panose="020B0400000000000000" pitchFamily="50" charset="-128"/>
              </a:rPr>
              <a:t>、</a:t>
            </a:r>
            <a:r>
              <a:rPr lang="ja-JP" altLang="en-US" u="sng" spc="50">
                <a:latin typeface="BIZ UDPゴシック" panose="020B0400000000000000" pitchFamily="50" charset="-128"/>
                <a:ea typeface="BIZ UDPゴシック" panose="020B0400000000000000" pitchFamily="50" charset="-128"/>
              </a:rPr>
              <a:t>誰に報告するべきか</a:t>
            </a:r>
            <a:r>
              <a:rPr lang="ja-JP" altLang="en-US" spc="50">
                <a:latin typeface="BIZ UDPゴシック" panose="020B0400000000000000" pitchFamily="50" charset="-128"/>
                <a:ea typeface="BIZ UDPゴシック" panose="020B0400000000000000" pitchFamily="50" charset="-128"/>
              </a:rPr>
              <a:t>、についても考えてみてください。</a:t>
            </a:r>
          </a:p>
        </p:txBody>
      </p:sp>
      <p:sp>
        <p:nvSpPr>
          <p:cNvPr id="9" name="四角形: 角を丸くする 8">
            <a:extLst>
              <a:ext uri="{FF2B5EF4-FFF2-40B4-BE49-F238E27FC236}">
                <a16:creationId xmlns:a16="http://schemas.microsoft.com/office/drawing/2014/main" id="{21EBF26F-FC40-F16B-F790-449E4175D803}"/>
              </a:ext>
            </a:extLst>
          </p:cNvPr>
          <p:cNvSpPr/>
          <p:nvPr/>
        </p:nvSpPr>
        <p:spPr>
          <a:xfrm>
            <a:off x="612000" y="396000"/>
            <a:ext cx="2880000" cy="442800"/>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タイトル 1">
            <a:extLst>
              <a:ext uri="{FF2B5EF4-FFF2-40B4-BE49-F238E27FC236}">
                <a16:creationId xmlns:a16="http://schemas.microsoft.com/office/drawing/2014/main" id="{9CD5D4D7-E36E-F61B-0C79-A2F375F32E36}"/>
              </a:ext>
            </a:extLst>
          </p:cNvPr>
          <p:cNvSpPr>
            <a:spLocks noGrp="1"/>
          </p:cNvSpPr>
          <p:nvPr>
            <p:ph type="title"/>
          </p:nvPr>
        </p:nvSpPr>
        <p:spPr>
          <a:xfrm>
            <a:off x="1109709" y="432000"/>
            <a:ext cx="1784411" cy="383182"/>
          </a:xfrm>
        </p:spPr>
        <p:txBody>
          <a:bodyPr vert="horz" wrap="square" lIns="91440" tIns="45720" rIns="91440" bIns="45720" rtlCol="0" anchor="b">
            <a:spAutoFit/>
          </a:bodyPr>
          <a:lstStyle/>
          <a:p>
            <a:pPr algn="dist"/>
            <a:r>
              <a:rPr lang="ja-JP" altLang="en-US">
                <a:latin typeface="BIZ UDPゴシック" panose="020B0400000000000000" pitchFamily="50" charset="-128"/>
                <a:ea typeface="BIZ UDPゴシック" panose="020B0400000000000000" pitchFamily="50" charset="-128"/>
              </a:rPr>
              <a:t>設問</a:t>
            </a:r>
            <a:r>
              <a:rPr lang="en-US" altLang="ja-JP">
                <a:latin typeface="BIZ UDPゴシック" panose="020B0400000000000000" pitchFamily="50" charset="-128"/>
                <a:ea typeface="BIZ UDPゴシック" panose="020B0400000000000000" pitchFamily="50" charset="-128"/>
              </a:rPr>
              <a:t>1</a:t>
            </a:r>
            <a:endParaRPr lang="ja-JP" altLang="en-US">
              <a:latin typeface="BIZ UDPゴシック" panose="020B0400000000000000" pitchFamily="50" charset="-128"/>
              <a:ea typeface="BIZ UDPゴシック" panose="020B0400000000000000" pitchFamily="50" charset="-128"/>
            </a:endParaRPr>
          </a:p>
        </p:txBody>
      </p:sp>
      <p:sp>
        <p:nvSpPr>
          <p:cNvPr id="2" name="スライド番号プレースホルダー 1">
            <a:extLst>
              <a:ext uri="{FF2B5EF4-FFF2-40B4-BE49-F238E27FC236}">
                <a16:creationId xmlns:a16="http://schemas.microsoft.com/office/drawing/2014/main" id="{5B6391B1-9B2F-598E-C207-8341F7EB5331}"/>
              </a:ext>
            </a:extLst>
          </p:cNvPr>
          <p:cNvSpPr>
            <a:spLocks noGrp="1"/>
          </p:cNvSpPr>
          <p:nvPr>
            <p:ph type="sldNum" sz="quarter" idx="4"/>
          </p:nvPr>
        </p:nvSpPr>
        <p:spPr/>
        <p:txBody>
          <a:bodyPr/>
          <a:lstStyle/>
          <a:p>
            <a:fld id="{2336B528-F940-46AA-A4AB-D4751FB27E02}" type="slidenum">
              <a:rPr kumimoji="1" lang="ja-JP" altLang="en-US" smtClean="0"/>
              <a:t>33</a:t>
            </a:fld>
            <a:endParaRPr kumimoji="1" lang="ja-JP" altLang="en-US"/>
          </a:p>
        </p:txBody>
      </p:sp>
    </p:spTree>
    <p:extLst>
      <p:ext uri="{BB962C8B-B14F-4D97-AF65-F5344CB8AC3E}">
        <p14:creationId xmlns:p14="http://schemas.microsoft.com/office/powerpoint/2010/main" val="220379582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465DAC-5482-EE77-F925-355BAA1ACAD6}"/>
            </a:ext>
          </a:extLst>
        </p:cNvPr>
        <p:cNvGrpSpPr/>
        <p:nvPr/>
      </p:nvGrpSpPr>
      <p:grpSpPr>
        <a:xfrm>
          <a:off x="0" y="0"/>
          <a:ext cx="0" cy="0"/>
          <a:chOff x="0" y="0"/>
          <a:chExt cx="0" cy="0"/>
        </a:xfrm>
      </p:grpSpPr>
      <p:sp>
        <p:nvSpPr>
          <p:cNvPr id="28" name="四角形: 角を丸くする 27">
            <a:extLst>
              <a:ext uri="{FF2B5EF4-FFF2-40B4-BE49-F238E27FC236}">
                <a16:creationId xmlns:a16="http://schemas.microsoft.com/office/drawing/2014/main" id="{F367961C-AD6C-D522-FF13-2106B7873F35}"/>
              </a:ext>
            </a:extLst>
          </p:cNvPr>
          <p:cNvSpPr/>
          <p:nvPr/>
        </p:nvSpPr>
        <p:spPr>
          <a:xfrm>
            <a:off x="531813" y="2457758"/>
            <a:ext cx="11107737" cy="4054954"/>
          </a:xfrm>
          <a:prstGeom prst="roundRect">
            <a:avLst>
              <a:gd name="adj" fmla="val 5326"/>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四角形: 角を丸くする 22">
            <a:extLst>
              <a:ext uri="{FF2B5EF4-FFF2-40B4-BE49-F238E27FC236}">
                <a16:creationId xmlns:a16="http://schemas.microsoft.com/office/drawing/2014/main" id="{5F09C11C-8601-16E0-9D37-F6203C28D221}"/>
              </a:ext>
            </a:extLst>
          </p:cNvPr>
          <p:cNvSpPr/>
          <p:nvPr/>
        </p:nvSpPr>
        <p:spPr>
          <a:xfrm>
            <a:off x="531813" y="1311959"/>
            <a:ext cx="11107737" cy="1041773"/>
          </a:xfrm>
          <a:prstGeom prst="roundRect">
            <a:avLst>
              <a:gd name="adj" fmla="val 6290"/>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四角形: 角を丸くする 6">
            <a:extLst>
              <a:ext uri="{FF2B5EF4-FFF2-40B4-BE49-F238E27FC236}">
                <a16:creationId xmlns:a16="http://schemas.microsoft.com/office/drawing/2014/main" id="{55B8BC56-80AF-BEC2-94DC-7623C3464AAE}"/>
              </a:ext>
            </a:extLst>
          </p:cNvPr>
          <p:cNvSpPr/>
          <p:nvPr/>
        </p:nvSpPr>
        <p:spPr>
          <a:xfrm>
            <a:off x="612000" y="396000"/>
            <a:ext cx="2880000" cy="443552"/>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853E9546-1350-659A-01BB-A11BA5E0EDD7}"/>
              </a:ext>
            </a:extLst>
          </p:cNvPr>
          <p:cNvSpPr>
            <a:spLocks noGrp="1"/>
          </p:cNvSpPr>
          <p:nvPr>
            <p:ph type="title"/>
          </p:nvPr>
        </p:nvSpPr>
        <p:spPr>
          <a:xfrm>
            <a:off x="757084" y="432000"/>
            <a:ext cx="2576052" cy="383182"/>
          </a:xfrm>
        </p:spPr>
        <p:txBody>
          <a:bodyPr vert="horz" wrap="square" lIns="91440" tIns="45720" rIns="91440" bIns="45720" rtlCol="0" anchor="b">
            <a:spAutoFit/>
          </a:bodyPr>
          <a:lstStyle/>
          <a:p>
            <a:pPr algn="dist"/>
            <a:r>
              <a:rPr lang="ja-JP" altLang="en-US">
                <a:latin typeface="BIZ UDPゴシック" panose="020B0400000000000000" pitchFamily="50" charset="-128"/>
                <a:ea typeface="BIZ UDPゴシック" panose="020B0400000000000000" pitchFamily="50" charset="-128"/>
              </a:rPr>
              <a:t>設問</a:t>
            </a:r>
            <a:r>
              <a:rPr lang="en-US" altLang="ja-JP">
                <a:latin typeface="BIZ UDPゴシック" panose="020B0400000000000000" pitchFamily="50" charset="-128"/>
                <a:ea typeface="BIZ UDPゴシック" panose="020B0400000000000000" pitchFamily="50" charset="-128"/>
              </a:rPr>
              <a:t>1</a:t>
            </a:r>
            <a:r>
              <a:rPr lang="ja-JP" altLang="en-US">
                <a:latin typeface="BIZ UDPゴシック" panose="020B0400000000000000" pitchFamily="50" charset="-128"/>
                <a:ea typeface="BIZ UDPゴシック" panose="020B0400000000000000" pitchFamily="50" charset="-128"/>
              </a:rPr>
              <a:t> 考えるヒント</a:t>
            </a:r>
          </a:p>
        </p:txBody>
      </p:sp>
      <p:sp>
        <p:nvSpPr>
          <p:cNvPr id="20" name="テキスト ボックス 19">
            <a:extLst>
              <a:ext uri="{FF2B5EF4-FFF2-40B4-BE49-F238E27FC236}">
                <a16:creationId xmlns:a16="http://schemas.microsoft.com/office/drawing/2014/main" id="{CE38217D-D632-3ECA-E2EA-995C8134ACA3}"/>
              </a:ext>
            </a:extLst>
          </p:cNvPr>
          <p:cNvSpPr txBox="1"/>
          <p:nvPr/>
        </p:nvSpPr>
        <p:spPr>
          <a:xfrm>
            <a:off x="548640" y="2495003"/>
            <a:ext cx="11054080" cy="2356351"/>
          </a:xfrm>
          <a:prstGeom prst="rect">
            <a:avLst/>
          </a:prstGeom>
          <a:noFill/>
        </p:spPr>
        <p:txBody>
          <a:bodyPr wrap="square" rtlCol="0">
            <a:spAutoFit/>
          </a:bodyPr>
          <a:lstStyle/>
          <a:p>
            <a:pPr marL="285750" indent="-285750">
              <a:lnSpc>
                <a:spcPct val="120000"/>
              </a:lnSpc>
              <a:spcAft>
                <a:spcPts val="1200"/>
              </a:spcAft>
              <a:buClr>
                <a:srgbClr val="FF6A29"/>
              </a:buClr>
              <a:buFont typeface="Wingdings" panose="05000000000000000000" pitchFamily="2" charset="2"/>
              <a:buChar char="l"/>
            </a:pPr>
            <a:endParaRPr lang="en-US" altLang="ja-JP">
              <a:latin typeface="BIZ UDPゴシック" panose="020B0400000000000000" pitchFamily="50" charset="-128"/>
              <a:ea typeface="BIZ UDPゴシック" panose="020B0400000000000000" pitchFamily="50" charset="-128"/>
            </a:endParaRPr>
          </a:p>
          <a:p>
            <a:pPr marL="285750" indent="-285750">
              <a:lnSpc>
                <a:spcPct val="120000"/>
              </a:lnSpc>
              <a:spcAft>
                <a:spcPts val="1200"/>
              </a:spcAft>
              <a:buClr>
                <a:srgbClr val="FF6A29"/>
              </a:buClr>
              <a:buFont typeface="Wingdings" panose="05000000000000000000" pitchFamily="2" charset="2"/>
              <a:buChar char="l"/>
            </a:pPr>
            <a:r>
              <a:rPr lang="ja-JP" altLang="ja-JP">
                <a:latin typeface="BIZ UDPゴシック" panose="020B0400000000000000" pitchFamily="50" charset="-128"/>
                <a:ea typeface="BIZ UDPゴシック" panose="020B0400000000000000" pitchFamily="50" charset="-128"/>
              </a:rPr>
              <a:t>どのようなものが不適切な行為となるか</a:t>
            </a:r>
            <a:endParaRPr lang="en-US" altLang="ja-JP">
              <a:latin typeface="BIZ UDPゴシック" panose="020B0400000000000000" pitchFamily="50" charset="-128"/>
              <a:ea typeface="BIZ UDPゴシック" panose="020B0400000000000000" pitchFamily="50" charset="-128"/>
            </a:endParaRPr>
          </a:p>
          <a:p>
            <a:pPr marL="800100" lvl="1" indent="-342900">
              <a:lnSpc>
                <a:spcPct val="120000"/>
              </a:lnSpc>
              <a:spcAft>
                <a:spcPts val="1200"/>
              </a:spcAft>
              <a:buClr>
                <a:srgbClr val="FF6A29"/>
              </a:buClr>
              <a:buFont typeface="Wingdings" panose="05000000000000000000" pitchFamily="2" charset="2"/>
              <a:buChar char="ü"/>
            </a:pPr>
            <a:r>
              <a:rPr lang="ja-JP" altLang="en-US" sz="1600">
                <a:latin typeface="BIZ UDPゴシック" panose="020B0400000000000000" pitchFamily="50" charset="-128"/>
                <a:ea typeface="BIZ UDPゴシック" panose="020B0400000000000000" pitchFamily="50" charset="-128"/>
              </a:rPr>
              <a:t>ある行為が不適切か否かは、こどもの発達段階・特性や事業の特性、さらにその行為の前後の状況によっても異なります。皆さんの所属する事業者で、不適切な行為がどのように定められているか、確認しましょう。</a:t>
            </a:r>
          </a:p>
          <a:p>
            <a:pPr marL="800100" lvl="1" indent="-342900">
              <a:lnSpc>
                <a:spcPct val="120000"/>
              </a:lnSpc>
              <a:spcAft>
                <a:spcPts val="1200"/>
              </a:spcAft>
              <a:buClr>
                <a:srgbClr val="FF6A29"/>
              </a:buClr>
              <a:buFont typeface="Wingdings" panose="05000000000000000000" pitchFamily="2" charset="2"/>
              <a:buChar char="ü"/>
            </a:pPr>
            <a:r>
              <a:rPr lang="ja-JP" altLang="en-US" sz="1600">
                <a:latin typeface="BIZ UDPゴシック" panose="020B0400000000000000" pitchFamily="50" charset="-128"/>
                <a:ea typeface="BIZ UDPゴシック" panose="020B0400000000000000" pitchFamily="50" charset="-128"/>
              </a:rPr>
              <a:t>「私的なコミュニケーション、面会、送迎等」「撮影」「密室」「身体接触」「排せつ介助等」「更衣」「特別扱い」等の観点から、あなたの事業所で「不適切な行為」であると考えられるケースについて議論してみましょう。</a:t>
            </a:r>
            <a:endParaRPr lang="en-US" altLang="ja-JP" sz="1600">
              <a:latin typeface="BIZ UDPゴシック" panose="020B0400000000000000" pitchFamily="50" charset="-128"/>
              <a:ea typeface="BIZ UDPゴシック" panose="020B0400000000000000" pitchFamily="50" charset="-128"/>
            </a:endParaRPr>
          </a:p>
        </p:txBody>
      </p:sp>
      <p:sp>
        <p:nvSpPr>
          <p:cNvPr id="4" name="テキスト ボックス 3">
            <a:extLst>
              <a:ext uri="{FF2B5EF4-FFF2-40B4-BE49-F238E27FC236}">
                <a16:creationId xmlns:a16="http://schemas.microsoft.com/office/drawing/2014/main" id="{6075D078-74AC-0CF0-CCEF-6023A71DD0E9}"/>
              </a:ext>
            </a:extLst>
          </p:cNvPr>
          <p:cNvSpPr txBox="1"/>
          <p:nvPr/>
        </p:nvSpPr>
        <p:spPr>
          <a:xfrm>
            <a:off x="771843" y="1296632"/>
            <a:ext cx="10752138" cy="1043363"/>
          </a:xfrm>
          <a:prstGeom prst="rect">
            <a:avLst/>
          </a:prstGeom>
          <a:noFill/>
        </p:spPr>
        <p:txBody>
          <a:bodyPr wrap="square" rtlCol="0">
            <a:spAutoFit/>
          </a:bodyPr>
          <a:lstStyle/>
          <a:p>
            <a:pPr defTabSz="714375">
              <a:lnSpc>
                <a:spcPct val="110000"/>
              </a:lnSpc>
            </a:pPr>
            <a:r>
              <a:rPr kumimoji="1" lang="ja-JP" altLang="en-US" spc="50">
                <a:latin typeface="BIZ UDPゴシック" panose="020B0400000000000000" pitchFamily="50" charset="-128"/>
                <a:ea typeface="BIZ UDPゴシック" panose="020B0400000000000000" pitchFamily="50" charset="-128"/>
              </a:rPr>
              <a:t>設問</a:t>
            </a:r>
            <a:r>
              <a:rPr kumimoji="1" lang="en-US" altLang="ja-JP" spc="50">
                <a:latin typeface="BIZ UDPゴシック" panose="020B0400000000000000" pitchFamily="50" charset="-128"/>
                <a:ea typeface="BIZ UDPゴシック" panose="020B0400000000000000" pitchFamily="50" charset="-128"/>
              </a:rPr>
              <a:t>1</a:t>
            </a:r>
            <a:endParaRPr lang="en-US" altLang="ja-JP" spc="50">
              <a:latin typeface="BIZ UDPゴシック" panose="020B0400000000000000" pitchFamily="50" charset="-128"/>
              <a:ea typeface="BIZ UDPゴシック" panose="020B0400000000000000" pitchFamily="50" charset="-128"/>
            </a:endParaRPr>
          </a:p>
          <a:p>
            <a:pPr algn="dist"/>
            <a:r>
              <a:rPr lang="ja-JP" altLang="en-US" sz="1400" spc="50">
                <a:latin typeface="BIZ UDPゴシック" panose="020B0400000000000000" pitchFamily="50" charset="-128"/>
                <a:ea typeface="BIZ UDPゴシック" panose="020B0400000000000000" pitchFamily="50" charset="-128"/>
              </a:rPr>
              <a:t>皆さんの日々の業務の中では、どのようなものが「不適切な行為」となり得るでしょうか。業務の内容やこどもの発達段階、距離、</a:t>
            </a:r>
            <a:endParaRPr lang="en-US" altLang="ja-JP" sz="1400" spc="50">
              <a:latin typeface="BIZ UDPゴシック" panose="020B0400000000000000" pitchFamily="50" charset="-128"/>
              <a:ea typeface="BIZ UDPゴシック" panose="020B0400000000000000" pitchFamily="50" charset="-128"/>
            </a:endParaRPr>
          </a:p>
          <a:p>
            <a:pPr algn="dist"/>
            <a:r>
              <a:rPr lang="ja-JP" altLang="en-US" sz="1400" spc="50">
                <a:latin typeface="BIZ UDPゴシック" panose="020B0400000000000000" pitchFamily="50" charset="-128"/>
                <a:ea typeface="BIZ UDPゴシック" panose="020B0400000000000000" pitchFamily="50" charset="-128"/>
              </a:rPr>
              <a:t>接触頻度、関係性といった観点で考えてみてください。また、皆さんはどのようなことに気をつけるべきか、どのように対応する</a:t>
            </a:r>
            <a:endParaRPr lang="en-US" altLang="ja-JP" sz="1400" spc="50">
              <a:latin typeface="BIZ UDPゴシック" panose="020B0400000000000000" pitchFamily="50" charset="-128"/>
              <a:ea typeface="BIZ UDPゴシック" panose="020B0400000000000000" pitchFamily="50" charset="-128"/>
            </a:endParaRPr>
          </a:p>
          <a:p>
            <a:r>
              <a:rPr lang="ja-JP" altLang="en-US" sz="1400" spc="50">
                <a:latin typeface="BIZ UDPゴシック" panose="020B0400000000000000" pitchFamily="50" charset="-128"/>
                <a:ea typeface="BIZ UDPゴシック" panose="020B0400000000000000" pitchFamily="50" charset="-128"/>
              </a:rPr>
              <a:t>べきか、についても考えてみてください。</a:t>
            </a:r>
          </a:p>
        </p:txBody>
      </p:sp>
      <p:sp>
        <p:nvSpPr>
          <p:cNvPr id="3" name="スライド番号プレースホルダー 2">
            <a:extLst>
              <a:ext uri="{FF2B5EF4-FFF2-40B4-BE49-F238E27FC236}">
                <a16:creationId xmlns:a16="http://schemas.microsoft.com/office/drawing/2014/main" id="{C37A5F20-00E8-873B-04A0-EF5F7BBF9B3B}"/>
              </a:ext>
            </a:extLst>
          </p:cNvPr>
          <p:cNvSpPr>
            <a:spLocks noGrp="1"/>
          </p:cNvSpPr>
          <p:nvPr>
            <p:ph type="sldNum" sz="quarter" idx="4"/>
          </p:nvPr>
        </p:nvSpPr>
        <p:spPr/>
        <p:txBody>
          <a:bodyPr/>
          <a:lstStyle/>
          <a:p>
            <a:fld id="{2336B528-F940-46AA-A4AB-D4751FB27E02}" type="slidenum">
              <a:rPr kumimoji="1" lang="ja-JP" altLang="en-US" smtClean="0"/>
              <a:t>34</a:t>
            </a:fld>
            <a:endParaRPr kumimoji="1" lang="ja-JP" altLang="en-US"/>
          </a:p>
        </p:txBody>
      </p:sp>
    </p:spTree>
    <p:extLst>
      <p:ext uri="{BB962C8B-B14F-4D97-AF65-F5344CB8AC3E}">
        <p14:creationId xmlns:p14="http://schemas.microsoft.com/office/powerpoint/2010/main" val="416722246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4FA242-E210-61DC-A2E5-15670F530013}"/>
            </a:ext>
          </a:extLst>
        </p:cNvPr>
        <p:cNvGrpSpPr/>
        <p:nvPr/>
      </p:nvGrpSpPr>
      <p:grpSpPr>
        <a:xfrm>
          <a:off x="0" y="0"/>
          <a:ext cx="0" cy="0"/>
          <a:chOff x="0" y="0"/>
          <a:chExt cx="0" cy="0"/>
        </a:xfrm>
      </p:grpSpPr>
      <p:sp>
        <p:nvSpPr>
          <p:cNvPr id="28" name="四角形: 角を丸くする 27">
            <a:extLst>
              <a:ext uri="{FF2B5EF4-FFF2-40B4-BE49-F238E27FC236}">
                <a16:creationId xmlns:a16="http://schemas.microsoft.com/office/drawing/2014/main" id="{30C08639-9A97-42AA-85FE-D810EB13935F}"/>
              </a:ext>
            </a:extLst>
          </p:cNvPr>
          <p:cNvSpPr/>
          <p:nvPr/>
        </p:nvSpPr>
        <p:spPr>
          <a:xfrm>
            <a:off x="531813" y="2448233"/>
            <a:ext cx="11107737" cy="4054954"/>
          </a:xfrm>
          <a:prstGeom prst="roundRect">
            <a:avLst>
              <a:gd name="adj" fmla="val 5326"/>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四角形: 角を丸くする 22">
            <a:extLst>
              <a:ext uri="{FF2B5EF4-FFF2-40B4-BE49-F238E27FC236}">
                <a16:creationId xmlns:a16="http://schemas.microsoft.com/office/drawing/2014/main" id="{20867CB5-E564-68BE-0F88-3B5C288F6C9B}"/>
              </a:ext>
            </a:extLst>
          </p:cNvPr>
          <p:cNvSpPr/>
          <p:nvPr/>
        </p:nvSpPr>
        <p:spPr>
          <a:xfrm>
            <a:off x="531813" y="1311959"/>
            <a:ext cx="11107737" cy="1041773"/>
          </a:xfrm>
          <a:prstGeom prst="roundRect">
            <a:avLst>
              <a:gd name="adj" fmla="val 6290"/>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四角形: 角を丸くする 6">
            <a:extLst>
              <a:ext uri="{FF2B5EF4-FFF2-40B4-BE49-F238E27FC236}">
                <a16:creationId xmlns:a16="http://schemas.microsoft.com/office/drawing/2014/main" id="{FFDC7B3A-3FD6-E37B-7DC3-7AD03C9DA2F6}"/>
              </a:ext>
            </a:extLst>
          </p:cNvPr>
          <p:cNvSpPr/>
          <p:nvPr/>
        </p:nvSpPr>
        <p:spPr>
          <a:xfrm>
            <a:off x="612000" y="396000"/>
            <a:ext cx="2880000" cy="443552"/>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20CA40C3-D9A9-13E7-C039-C0D8AC88181D}"/>
              </a:ext>
            </a:extLst>
          </p:cNvPr>
          <p:cNvSpPr>
            <a:spLocks noGrp="1"/>
          </p:cNvSpPr>
          <p:nvPr>
            <p:ph type="title"/>
          </p:nvPr>
        </p:nvSpPr>
        <p:spPr>
          <a:xfrm>
            <a:off x="757084" y="432000"/>
            <a:ext cx="2576052" cy="383182"/>
          </a:xfrm>
        </p:spPr>
        <p:txBody>
          <a:bodyPr vert="horz" wrap="square" lIns="91440" tIns="45720" rIns="91440" bIns="45720" rtlCol="0" anchor="b">
            <a:spAutoFit/>
          </a:bodyPr>
          <a:lstStyle/>
          <a:p>
            <a:pPr algn="dist"/>
            <a:r>
              <a:rPr lang="ja-JP" altLang="en-US">
                <a:latin typeface="BIZ UDPゴシック" panose="020B0400000000000000" pitchFamily="50" charset="-128"/>
                <a:ea typeface="BIZ UDPゴシック" panose="020B0400000000000000" pitchFamily="50" charset="-128"/>
              </a:rPr>
              <a:t>設問</a:t>
            </a:r>
            <a:r>
              <a:rPr lang="en-US" altLang="ja-JP">
                <a:latin typeface="BIZ UDPゴシック" panose="020B0400000000000000" pitchFamily="50" charset="-128"/>
                <a:ea typeface="BIZ UDPゴシック" panose="020B0400000000000000" pitchFamily="50" charset="-128"/>
              </a:rPr>
              <a:t>1</a:t>
            </a:r>
            <a:r>
              <a:rPr lang="ja-JP" altLang="en-US">
                <a:latin typeface="BIZ UDPゴシック" panose="020B0400000000000000" pitchFamily="50" charset="-128"/>
                <a:ea typeface="BIZ UDPゴシック" panose="020B0400000000000000" pitchFamily="50" charset="-128"/>
              </a:rPr>
              <a:t> 考えるヒント</a:t>
            </a:r>
          </a:p>
        </p:txBody>
      </p:sp>
      <p:sp>
        <p:nvSpPr>
          <p:cNvPr id="20" name="テキスト ボックス 19">
            <a:extLst>
              <a:ext uri="{FF2B5EF4-FFF2-40B4-BE49-F238E27FC236}">
                <a16:creationId xmlns:a16="http://schemas.microsoft.com/office/drawing/2014/main" id="{56279F70-7901-DE55-AE9F-7869318585B4}"/>
              </a:ext>
            </a:extLst>
          </p:cNvPr>
          <p:cNvSpPr txBox="1"/>
          <p:nvPr/>
        </p:nvSpPr>
        <p:spPr>
          <a:xfrm>
            <a:off x="548640" y="2495003"/>
            <a:ext cx="11054080" cy="2910349"/>
          </a:xfrm>
          <a:prstGeom prst="rect">
            <a:avLst/>
          </a:prstGeom>
          <a:noFill/>
        </p:spPr>
        <p:txBody>
          <a:bodyPr wrap="square" rtlCol="0">
            <a:spAutoFit/>
          </a:bodyPr>
          <a:lstStyle/>
          <a:p>
            <a:pPr marL="285750" indent="-285750">
              <a:lnSpc>
                <a:spcPct val="120000"/>
              </a:lnSpc>
              <a:spcAft>
                <a:spcPts val="1200"/>
              </a:spcAft>
              <a:buClr>
                <a:srgbClr val="FF6A29"/>
              </a:buClr>
              <a:buFont typeface="Wingdings" panose="05000000000000000000" pitchFamily="2" charset="2"/>
              <a:buChar char="l"/>
            </a:pPr>
            <a:endParaRPr lang="en-US" altLang="ja-JP" sz="1600">
              <a:latin typeface="BIZ UDPゴシック" panose="020B0400000000000000" pitchFamily="50" charset="-128"/>
              <a:ea typeface="BIZ UDPゴシック" panose="020B0400000000000000" pitchFamily="50" charset="-128"/>
            </a:endParaRPr>
          </a:p>
          <a:p>
            <a:pPr marL="285750" indent="-285750">
              <a:lnSpc>
                <a:spcPct val="120000"/>
              </a:lnSpc>
              <a:spcAft>
                <a:spcPts val="1200"/>
              </a:spcAft>
              <a:buClr>
                <a:srgbClr val="FF6A29"/>
              </a:buClr>
              <a:buFont typeface="Wingdings" panose="05000000000000000000" pitchFamily="2" charset="2"/>
              <a:buChar char="l"/>
            </a:pPr>
            <a:r>
              <a:rPr lang="ja-JP" altLang="ja-JP">
                <a:latin typeface="BIZ UDPゴシック" panose="020B0400000000000000" pitchFamily="50" charset="-128"/>
                <a:ea typeface="BIZ UDPゴシック" panose="020B0400000000000000" pitchFamily="50" charset="-128"/>
              </a:rPr>
              <a:t>どのようなことに気をつけるべきか</a:t>
            </a:r>
            <a:endParaRPr lang="en-US" altLang="ja-JP">
              <a:latin typeface="BIZ UDPゴシック" panose="020B0400000000000000" pitchFamily="50" charset="-128"/>
              <a:ea typeface="BIZ UDPゴシック" panose="020B0400000000000000" pitchFamily="50" charset="-128"/>
            </a:endParaRPr>
          </a:p>
          <a:p>
            <a:pPr marL="742950" lvl="1" indent="-285750">
              <a:lnSpc>
                <a:spcPct val="120000"/>
              </a:lnSpc>
              <a:spcAft>
                <a:spcPts val="1200"/>
              </a:spcAft>
              <a:buClr>
                <a:srgbClr val="FF6A29"/>
              </a:buClr>
              <a:buFont typeface="Wingdings" panose="05000000000000000000" pitchFamily="2" charset="2"/>
              <a:buChar char="ü"/>
            </a:pPr>
            <a:r>
              <a:rPr lang="ja-JP" altLang="en-US" sz="1600">
                <a:latin typeface="BIZ UDPゴシック" panose="020B0400000000000000" pitchFamily="50" charset="-128"/>
                <a:ea typeface="BIZ UDPゴシック" panose="020B0400000000000000" pitchFamily="50" charset="-128"/>
              </a:rPr>
              <a:t>「不適切な行為」が行われないようにするために、どのような対応が考えられるか、皆さんの業務の実態を踏まえて考えてみましょう。</a:t>
            </a:r>
          </a:p>
          <a:p>
            <a:pPr marL="742950" lvl="1" indent="-285750">
              <a:lnSpc>
                <a:spcPct val="120000"/>
              </a:lnSpc>
              <a:spcAft>
                <a:spcPts val="1200"/>
              </a:spcAft>
              <a:buClr>
                <a:srgbClr val="FF6A29"/>
              </a:buClr>
              <a:buFont typeface="Wingdings" panose="05000000000000000000" pitchFamily="2" charset="2"/>
              <a:buChar char="ü"/>
            </a:pPr>
            <a:r>
              <a:rPr lang="ja-JP" altLang="en-US" sz="1600">
                <a:latin typeface="BIZ UDPゴシック" panose="020B0400000000000000" pitchFamily="50" charset="-128"/>
                <a:ea typeface="BIZ UDPゴシック" panose="020B0400000000000000" pitchFamily="50" charset="-128"/>
              </a:rPr>
              <a:t>特に、実際の業務の中では、身体接触が業務上必要な場合、こどもの方から身体接触を求めてきて断ることが適切でない場合、外形的に「不適切な行為」に当てはまる行為を必要な業務として行う場合などが考えられます。皆さんの業務の中で、これらに当てはまる場合があるか考え、そのような場合にどのようなことに気をつけるべきか考えてみましょう。</a:t>
            </a:r>
            <a:endParaRPr lang="en-US" altLang="ja-JP" sz="1600">
              <a:latin typeface="BIZ UDPゴシック" panose="020B0400000000000000" pitchFamily="50" charset="-128"/>
              <a:ea typeface="BIZ UDPゴシック" panose="020B0400000000000000" pitchFamily="50" charset="-128"/>
            </a:endParaRPr>
          </a:p>
        </p:txBody>
      </p:sp>
      <p:sp>
        <p:nvSpPr>
          <p:cNvPr id="4" name="テキスト ボックス 3">
            <a:extLst>
              <a:ext uri="{FF2B5EF4-FFF2-40B4-BE49-F238E27FC236}">
                <a16:creationId xmlns:a16="http://schemas.microsoft.com/office/drawing/2014/main" id="{F7B1E71B-5E3B-2503-85E6-B24B03636DEE}"/>
              </a:ext>
            </a:extLst>
          </p:cNvPr>
          <p:cNvSpPr txBox="1"/>
          <p:nvPr/>
        </p:nvSpPr>
        <p:spPr>
          <a:xfrm>
            <a:off x="771843" y="1296632"/>
            <a:ext cx="10752138" cy="1043363"/>
          </a:xfrm>
          <a:prstGeom prst="rect">
            <a:avLst/>
          </a:prstGeom>
          <a:noFill/>
        </p:spPr>
        <p:txBody>
          <a:bodyPr wrap="square" rtlCol="0">
            <a:spAutoFit/>
          </a:bodyPr>
          <a:lstStyle/>
          <a:p>
            <a:pPr defTabSz="714375">
              <a:lnSpc>
                <a:spcPct val="110000"/>
              </a:lnSpc>
            </a:pPr>
            <a:r>
              <a:rPr kumimoji="1" lang="ja-JP" altLang="en-US" spc="50">
                <a:latin typeface="BIZ UDPゴシック" panose="020B0400000000000000" pitchFamily="50" charset="-128"/>
                <a:ea typeface="BIZ UDPゴシック" panose="020B0400000000000000" pitchFamily="50" charset="-128"/>
              </a:rPr>
              <a:t>設問</a:t>
            </a:r>
            <a:r>
              <a:rPr kumimoji="1" lang="en-US" altLang="ja-JP" spc="50">
                <a:latin typeface="BIZ UDPゴシック" panose="020B0400000000000000" pitchFamily="50" charset="-128"/>
                <a:ea typeface="BIZ UDPゴシック" panose="020B0400000000000000" pitchFamily="50" charset="-128"/>
              </a:rPr>
              <a:t>1</a:t>
            </a:r>
            <a:r>
              <a:rPr lang="ja-JP" altLang="en-US" spc="50">
                <a:latin typeface="BIZ UDPゴシック" panose="020B0400000000000000" pitchFamily="50" charset="-128"/>
                <a:ea typeface="BIZ UDPゴシック" panose="020B0400000000000000" pitchFamily="50" charset="-128"/>
              </a:rPr>
              <a:t>　</a:t>
            </a:r>
            <a:endParaRPr lang="en-US" altLang="ja-JP" spc="50">
              <a:latin typeface="BIZ UDPゴシック" panose="020B0400000000000000" pitchFamily="50" charset="-128"/>
              <a:ea typeface="BIZ UDPゴシック" panose="020B0400000000000000" pitchFamily="50" charset="-128"/>
            </a:endParaRPr>
          </a:p>
          <a:p>
            <a:pPr algn="dist"/>
            <a:r>
              <a:rPr lang="ja-JP" altLang="en-US" sz="1400" spc="50">
                <a:latin typeface="BIZ UDPゴシック" panose="020B0400000000000000" pitchFamily="50" charset="-128"/>
                <a:ea typeface="BIZ UDPゴシック" panose="020B0400000000000000" pitchFamily="50" charset="-128"/>
              </a:rPr>
              <a:t>皆さんの日々の業務の中では、どのようなものが「不適切な行為」となり得るでしょうか。業務の内容やこどもの発達段階、距離、</a:t>
            </a:r>
            <a:endParaRPr lang="en-US" altLang="ja-JP" sz="1400" spc="50">
              <a:latin typeface="BIZ UDPゴシック" panose="020B0400000000000000" pitchFamily="50" charset="-128"/>
              <a:ea typeface="BIZ UDPゴシック" panose="020B0400000000000000" pitchFamily="50" charset="-128"/>
            </a:endParaRPr>
          </a:p>
          <a:p>
            <a:pPr algn="dist"/>
            <a:r>
              <a:rPr lang="ja-JP" altLang="en-US" sz="1400" spc="50">
                <a:latin typeface="BIZ UDPゴシック" panose="020B0400000000000000" pitchFamily="50" charset="-128"/>
                <a:ea typeface="BIZ UDPゴシック" panose="020B0400000000000000" pitchFamily="50" charset="-128"/>
              </a:rPr>
              <a:t>接触頻度、関係性といった観点で考えてみてください。また、皆さんはどのようなことに気をつけるべきか、どのように対応する</a:t>
            </a:r>
            <a:endParaRPr lang="en-US" altLang="ja-JP" sz="1400" spc="50">
              <a:latin typeface="BIZ UDPゴシック" panose="020B0400000000000000" pitchFamily="50" charset="-128"/>
              <a:ea typeface="BIZ UDPゴシック" panose="020B0400000000000000" pitchFamily="50" charset="-128"/>
            </a:endParaRPr>
          </a:p>
          <a:p>
            <a:r>
              <a:rPr lang="ja-JP" altLang="en-US" sz="1400" spc="50">
                <a:latin typeface="BIZ UDPゴシック" panose="020B0400000000000000" pitchFamily="50" charset="-128"/>
                <a:ea typeface="BIZ UDPゴシック" panose="020B0400000000000000" pitchFamily="50" charset="-128"/>
              </a:rPr>
              <a:t>べきか、についても考えてみてください。</a:t>
            </a:r>
          </a:p>
        </p:txBody>
      </p:sp>
      <p:sp>
        <p:nvSpPr>
          <p:cNvPr id="3" name="スライド番号プレースホルダー 2">
            <a:extLst>
              <a:ext uri="{FF2B5EF4-FFF2-40B4-BE49-F238E27FC236}">
                <a16:creationId xmlns:a16="http://schemas.microsoft.com/office/drawing/2014/main" id="{5E1C1CF5-8601-4B8E-CAFE-4EDD1D1D4D44}"/>
              </a:ext>
            </a:extLst>
          </p:cNvPr>
          <p:cNvSpPr>
            <a:spLocks noGrp="1"/>
          </p:cNvSpPr>
          <p:nvPr>
            <p:ph type="sldNum" sz="quarter" idx="4"/>
          </p:nvPr>
        </p:nvSpPr>
        <p:spPr/>
        <p:txBody>
          <a:bodyPr/>
          <a:lstStyle/>
          <a:p>
            <a:fld id="{2336B528-F940-46AA-A4AB-D4751FB27E02}" type="slidenum">
              <a:rPr kumimoji="1" lang="ja-JP" altLang="en-US" smtClean="0"/>
              <a:t>35</a:t>
            </a:fld>
            <a:endParaRPr kumimoji="1" lang="ja-JP" altLang="en-US"/>
          </a:p>
        </p:txBody>
      </p:sp>
    </p:spTree>
    <p:extLst>
      <p:ext uri="{BB962C8B-B14F-4D97-AF65-F5344CB8AC3E}">
        <p14:creationId xmlns:p14="http://schemas.microsoft.com/office/powerpoint/2010/main" val="109785680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3905F6-0668-24D9-716C-D1A88D09485F}"/>
            </a:ext>
          </a:extLst>
        </p:cNvPr>
        <p:cNvGrpSpPr/>
        <p:nvPr/>
      </p:nvGrpSpPr>
      <p:grpSpPr>
        <a:xfrm>
          <a:off x="0" y="0"/>
          <a:ext cx="0" cy="0"/>
          <a:chOff x="0" y="0"/>
          <a:chExt cx="0" cy="0"/>
        </a:xfrm>
      </p:grpSpPr>
      <p:sp>
        <p:nvSpPr>
          <p:cNvPr id="28" name="四角形: 角を丸くする 27">
            <a:extLst>
              <a:ext uri="{FF2B5EF4-FFF2-40B4-BE49-F238E27FC236}">
                <a16:creationId xmlns:a16="http://schemas.microsoft.com/office/drawing/2014/main" id="{A3C622BE-5A5F-C9CB-1B86-1A66D800795F}"/>
              </a:ext>
            </a:extLst>
          </p:cNvPr>
          <p:cNvSpPr/>
          <p:nvPr/>
        </p:nvSpPr>
        <p:spPr>
          <a:xfrm>
            <a:off x="531813" y="2448233"/>
            <a:ext cx="11107737" cy="4054954"/>
          </a:xfrm>
          <a:prstGeom prst="roundRect">
            <a:avLst>
              <a:gd name="adj" fmla="val 5326"/>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四角形: 角を丸くする 22">
            <a:extLst>
              <a:ext uri="{FF2B5EF4-FFF2-40B4-BE49-F238E27FC236}">
                <a16:creationId xmlns:a16="http://schemas.microsoft.com/office/drawing/2014/main" id="{F461E871-BFB1-07E0-CA4B-9F9A03CC9A30}"/>
              </a:ext>
            </a:extLst>
          </p:cNvPr>
          <p:cNvSpPr/>
          <p:nvPr/>
        </p:nvSpPr>
        <p:spPr>
          <a:xfrm>
            <a:off x="531813" y="1311959"/>
            <a:ext cx="11107737" cy="1041773"/>
          </a:xfrm>
          <a:prstGeom prst="roundRect">
            <a:avLst>
              <a:gd name="adj" fmla="val 6290"/>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四角形: 角を丸くする 6">
            <a:extLst>
              <a:ext uri="{FF2B5EF4-FFF2-40B4-BE49-F238E27FC236}">
                <a16:creationId xmlns:a16="http://schemas.microsoft.com/office/drawing/2014/main" id="{606BB6E1-7E2C-97E1-37D7-9765246034A6}"/>
              </a:ext>
            </a:extLst>
          </p:cNvPr>
          <p:cNvSpPr/>
          <p:nvPr/>
        </p:nvSpPr>
        <p:spPr>
          <a:xfrm>
            <a:off x="612000" y="396000"/>
            <a:ext cx="2880000" cy="443552"/>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AA329941-069D-B9E0-B72A-157BB096024E}"/>
              </a:ext>
            </a:extLst>
          </p:cNvPr>
          <p:cNvSpPr>
            <a:spLocks noGrp="1"/>
          </p:cNvSpPr>
          <p:nvPr>
            <p:ph type="title"/>
          </p:nvPr>
        </p:nvSpPr>
        <p:spPr>
          <a:xfrm>
            <a:off x="757084" y="432000"/>
            <a:ext cx="2576052" cy="383182"/>
          </a:xfrm>
        </p:spPr>
        <p:txBody>
          <a:bodyPr vert="horz" wrap="square" lIns="91440" tIns="45720" rIns="91440" bIns="45720" rtlCol="0" anchor="b">
            <a:spAutoFit/>
          </a:bodyPr>
          <a:lstStyle/>
          <a:p>
            <a:pPr algn="dist"/>
            <a:r>
              <a:rPr lang="ja-JP" altLang="en-US">
                <a:latin typeface="BIZ UDPゴシック" panose="020B0400000000000000" pitchFamily="50" charset="-128"/>
                <a:ea typeface="BIZ UDPゴシック" panose="020B0400000000000000" pitchFamily="50" charset="-128"/>
              </a:rPr>
              <a:t>設問</a:t>
            </a:r>
            <a:r>
              <a:rPr lang="en-US" altLang="ja-JP">
                <a:latin typeface="BIZ UDPゴシック" panose="020B0400000000000000" pitchFamily="50" charset="-128"/>
                <a:ea typeface="BIZ UDPゴシック" panose="020B0400000000000000" pitchFamily="50" charset="-128"/>
              </a:rPr>
              <a:t>1</a:t>
            </a:r>
            <a:r>
              <a:rPr lang="ja-JP" altLang="en-US">
                <a:latin typeface="BIZ UDPゴシック" panose="020B0400000000000000" pitchFamily="50" charset="-128"/>
                <a:ea typeface="BIZ UDPゴシック" panose="020B0400000000000000" pitchFamily="50" charset="-128"/>
              </a:rPr>
              <a:t> 考えるヒント</a:t>
            </a:r>
          </a:p>
        </p:txBody>
      </p:sp>
      <p:sp>
        <p:nvSpPr>
          <p:cNvPr id="20" name="テキスト ボックス 19">
            <a:extLst>
              <a:ext uri="{FF2B5EF4-FFF2-40B4-BE49-F238E27FC236}">
                <a16:creationId xmlns:a16="http://schemas.microsoft.com/office/drawing/2014/main" id="{71AFDEE6-31D9-AB63-3852-724537A5791F}"/>
              </a:ext>
            </a:extLst>
          </p:cNvPr>
          <p:cNvSpPr txBox="1"/>
          <p:nvPr/>
        </p:nvSpPr>
        <p:spPr>
          <a:xfrm>
            <a:off x="548640" y="2495003"/>
            <a:ext cx="11054080" cy="3987566"/>
          </a:xfrm>
          <a:prstGeom prst="rect">
            <a:avLst/>
          </a:prstGeom>
          <a:noFill/>
        </p:spPr>
        <p:txBody>
          <a:bodyPr wrap="square" rtlCol="0">
            <a:spAutoFit/>
          </a:bodyPr>
          <a:lstStyle/>
          <a:p>
            <a:pPr marL="285750" indent="-285750">
              <a:lnSpc>
                <a:spcPct val="120000"/>
              </a:lnSpc>
              <a:spcAft>
                <a:spcPts val="1200"/>
              </a:spcAft>
              <a:buClr>
                <a:srgbClr val="FF6A29"/>
              </a:buClr>
              <a:buFont typeface="Wingdings" panose="05000000000000000000" pitchFamily="2" charset="2"/>
              <a:buChar char="l"/>
            </a:pPr>
            <a:r>
              <a:rPr lang="ja-JP" altLang="ja-JP">
                <a:latin typeface="BIZ UDPゴシック" panose="020B0400000000000000" pitchFamily="50" charset="-128"/>
                <a:ea typeface="BIZ UDPゴシック" panose="020B0400000000000000" pitchFamily="50" charset="-128"/>
              </a:rPr>
              <a:t>どのように対</a:t>
            </a:r>
            <a:r>
              <a:rPr lang="ja-JP" altLang="en-US">
                <a:latin typeface="BIZ UDPゴシック" panose="020B0400000000000000" pitchFamily="50" charset="-128"/>
                <a:ea typeface="BIZ UDPゴシック" panose="020B0400000000000000" pitchFamily="50" charset="-128"/>
              </a:rPr>
              <a:t>応</a:t>
            </a:r>
            <a:r>
              <a:rPr lang="ja-JP" altLang="ja-JP">
                <a:latin typeface="BIZ UDPゴシック" panose="020B0400000000000000" pitchFamily="50" charset="-128"/>
                <a:ea typeface="BIZ UDPゴシック" panose="020B0400000000000000" pitchFamily="50" charset="-128"/>
              </a:rPr>
              <a:t>するか</a:t>
            </a:r>
            <a:endParaRPr lang="en-US" altLang="ja-JP">
              <a:latin typeface="BIZ UDPゴシック" panose="020B0400000000000000" pitchFamily="50" charset="-128"/>
              <a:ea typeface="BIZ UDPゴシック" panose="020B0400000000000000" pitchFamily="50" charset="-128"/>
            </a:endParaRPr>
          </a:p>
          <a:p>
            <a:pPr marL="742950" lvl="1" indent="-285750">
              <a:lnSpc>
                <a:spcPct val="120000"/>
              </a:lnSpc>
              <a:spcAft>
                <a:spcPts val="1200"/>
              </a:spcAft>
              <a:buClr>
                <a:srgbClr val="FF6A29"/>
              </a:buClr>
              <a:buFont typeface="Wingdings" panose="05000000000000000000" pitchFamily="2" charset="2"/>
              <a:buChar char="ü"/>
            </a:pPr>
            <a:r>
              <a:rPr kumimoji="1" lang="ja-JP" altLang="en-US" sz="1600" spc="80">
                <a:latin typeface="BIZ UDPゴシック" panose="020B0400000000000000" pitchFamily="50" charset="-128"/>
                <a:ea typeface="BIZ UDPゴシック" panose="020B0400000000000000" pitchFamily="50" charset="-128"/>
              </a:rPr>
              <a:t>「不適切な行為」は、意図や目的によってはリスクのある行為であり、教育・保育などの場で性暴力を防止していくためには、「不適切な行為」の段階で、皆で注意し、防止していくことが必要です。</a:t>
            </a:r>
          </a:p>
          <a:p>
            <a:pPr marL="742950" lvl="1" indent="-285750">
              <a:lnSpc>
                <a:spcPct val="120000"/>
              </a:lnSpc>
              <a:spcAft>
                <a:spcPts val="1200"/>
              </a:spcAft>
              <a:buClr>
                <a:srgbClr val="FF6A29"/>
              </a:buClr>
              <a:buFont typeface="Wingdings" panose="05000000000000000000" pitchFamily="2" charset="2"/>
              <a:buChar char="ü"/>
            </a:pPr>
            <a:r>
              <a:rPr kumimoji="1" lang="ja-JP" altLang="en-US" sz="1600" spc="80">
                <a:latin typeface="BIZ UDPゴシック" panose="020B0400000000000000" pitchFamily="50" charset="-128"/>
                <a:ea typeface="BIZ UDPゴシック" panose="020B0400000000000000" pitchFamily="50" charset="-128"/>
              </a:rPr>
              <a:t>「不適切な行為」に該当する可能性のある行為が生じた場合には、そのことを職場内の議論のきっかけとし、「不適切な行為」に関する共通認識を形成することも重要です。これらの観点から、必要な対処について検討してみましょう。</a:t>
            </a:r>
            <a:endParaRPr kumimoji="1" lang="en-US" altLang="ja-JP" sz="1600" spc="80">
              <a:latin typeface="BIZ UDPゴシック" panose="020B0400000000000000" pitchFamily="50" charset="-128"/>
              <a:ea typeface="BIZ UDPゴシック" panose="020B0400000000000000" pitchFamily="50" charset="-128"/>
            </a:endParaRPr>
          </a:p>
          <a:p>
            <a:pPr marL="285750" indent="-285750">
              <a:lnSpc>
                <a:spcPct val="120000"/>
              </a:lnSpc>
              <a:spcAft>
                <a:spcPts val="1200"/>
              </a:spcAft>
              <a:buClr>
                <a:srgbClr val="FF6A29"/>
              </a:buClr>
              <a:buFont typeface="Wingdings" panose="05000000000000000000" pitchFamily="2" charset="2"/>
              <a:buChar char="l"/>
            </a:pPr>
            <a:r>
              <a:rPr lang="ja-JP" altLang="en-US">
                <a:latin typeface="BIZ UDPゴシック" panose="020B0400000000000000" pitchFamily="50" charset="-128"/>
                <a:ea typeface="BIZ UDPゴシック" panose="020B0400000000000000" pitchFamily="50" charset="-128"/>
              </a:rPr>
              <a:t>誰に報告</a:t>
            </a:r>
            <a:r>
              <a:rPr lang="ja-JP" altLang="ja-JP">
                <a:latin typeface="BIZ UDPゴシック" panose="020B0400000000000000" pitchFamily="50" charset="-128"/>
                <a:ea typeface="BIZ UDPゴシック" panose="020B0400000000000000" pitchFamily="50" charset="-128"/>
              </a:rPr>
              <a:t>するか</a:t>
            </a:r>
            <a:endParaRPr lang="en-US" altLang="ja-JP">
              <a:latin typeface="BIZ UDPゴシック" panose="020B0400000000000000" pitchFamily="50" charset="-128"/>
              <a:ea typeface="BIZ UDPゴシック" panose="020B0400000000000000" pitchFamily="50" charset="-128"/>
            </a:endParaRPr>
          </a:p>
          <a:p>
            <a:pPr marL="742950" lvl="1" indent="-285750">
              <a:lnSpc>
                <a:spcPct val="120000"/>
              </a:lnSpc>
              <a:spcAft>
                <a:spcPts val="1200"/>
              </a:spcAft>
              <a:buClr>
                <a:srgbClr val="FF6A29"/>
              </a:buClr>
              <a:buFont typeface="Wingdings" panose="05000000000000000000" pitchFamily="2" charset="2"/>
              <a:buChar char="ü"/>
            </a:pPr>
            <a:r>
              <a:rPr kumimoji="1" lang="ja-JP" altLang="en-US" sz="1600" spc="80">
                <a:latin typeface="BIZ UDPゴシック" panose="020B0400000000000000" pitchFamily="50" charset="-128"/>
                <a:ea typeface="BIZ UDPゴシック" panose="020B0400000000000000" pitchFamily="50" charset="-128"/>
              </a:rPr>
              <a:t>性暴力防止のため、「不適切な行為」の段階から、事業者として組織的に対応していくことが重要です。こども性暴力防止法の対象事業者は、性暴力や不適切な行為の疑いを把握した際の「報告ルール」を定めることになっています。皆さんの所属する事業者で、報告先、報告方法、報告事項がどのように定められているか、確認しましょう。</a:t>
            </a:r>
          </a:p>
        </p:txBody>
      </p:sp>
      <p:sp>
        <p:nvSpPr>
          <p:cNvPr id="4" name="テキスト ボックス 3">
            <a:extLst>
              <a:ext uri="{FF2B5EF4-FFF2-40B4-BE49-F238E27FC236}">
                <a16:creationId xmlns:a16="http://schemas.microsoft.com/office/drawing/2014/main" id="{FFFB4424-13CF-975E-72DA-0FB3D3F5A27E}"/>
              </a:ext>
            </a:extLst>
          </p:cNvPr>
          <p:cNvSpPr txBox="1"/>
          <p:nvPr/>
        </p:nvSpPr>
        <p:spPr>
          <a:xfrm>
            <a:off x="771843" y="1296632"/>
            <a:ext cx="10752138" cy="1043363"/>
          </a:xfrm>
          <a:prstGeom prst="rect">
            <a:avLst/>
          </a:prstGeom>
          <a:noFill/>
        </p:spPr>
        <p:txBody>
          <a:bodyPr wrap="square" rtlCol="0">
            <a:spAutoFit/>
          </a:bodyPr>
          <a:lstStyle/>
          <a:p>
            <a:pPr defTabSz="714375">
              <a:lnSpc>
                <a:spcPct val="110000"/>
              </a:lnSpc>
            </a:pPr>
            <a:r>
              <a:rPr kumimoji="1" lang="ja-JP" altLang="en-US" spc="50">
                <a:latin typeface="BIZ UDPゴシック" panose="020B0400000000000000" pitchFamily="50" charset="-128"/>
                <a:ea typeface="BIZ UDPゴシック" panose="020B0400000000000000" pitchFamily="50" charset="-128"/>
              </a:rPr>
              <a:t>設問</a:t>
            </a:r>
            <a:r>
              <a:rPr kumimoji="1" lang="en-US" altLang="ja-JP" spc="50">
                <a:latin typeface="BIZ UDPゴシック" panose="020B0400000000000000" pitchFamily="50" charset="-128"/>
                <a:ea typeface="BIZ UDPゴシック" panose="020B0400000000000000" pitchFamily="50" charset="-128"/>
              </a:rPr>
              <a:t>1</a:t>
            </a:r>
            <a:endParaRPr lang="en-US" altLang="ja-JP" spc="50">
              <a:latin typeface="BIZ UDPゴシック" panose="020B0400000000000000" pitchFamily="50" charset="-128"/>
              <a:ea typeface="BIZ UDPゴシック" panose="020B0400000000000000" pitchFamily="50" charset="-128"/>
            </a:endParaRPr>
          </a:p>
          <a:p>
            <a:pPr algn="dist"/>
            <a:r>
              <a:rPr lang="ja-JP" altLang="en-US" sz="1400" spc="50">
                <a:latin typeface="BIZ UDPゴシック" panose="020B0400000000000000" pitchFamily="50" charset="-128"/>
                <a:ea typeface="BIZ UDPゴシック" panose="020B0400000000000000" pitchFamily="50" charset="-128"/>
              </a:rPr>
              <a:t>皆さんの日々の業務の中では、どのようなものが「不適切な行為」となり得るでしょうか。業務の内容やこどもの発達段階、距離、</a:t>
            </a:r>
            <a:endParaRPr lang="en-US" altLang="ja-JP" sz="1400" spc="50">
              <a:latin typeface="BIZ UDPゴシック" panose="020B0400000000000000" pitchFamily="50" charset="-128"/>
              <a:ea typeface="BIZ UDPゴシック" panose="020B0400000000000000" pitchFamily="50" charset="-128"/>
            </a:endParaRPr>
          </a:p>
          <a:p>
            <a:pPr algn="dist"/>
            <a:r>
              <a:rPr lang="ja-JP" altLang="en-US" sz="1400" spc="50">
                <a:latin typeface="BIZ UDPゴシック" panose="020B0400000000000000" pitchFamily="50" charset="-128"/>
                <a:ea typeface="BIZ UDPゴシック" panose="020B0400000000000000" pitchFamily="50" charset="-128"/>
              </a:rPr>
              <a:t>接触頻度、関係性といった観点で考えてみてください。また、皆さんはどのようなことに気をつけるべきか、どのように対応する</a:t>
            </a:r>
            <a:endParaRPr lang="en-US" altLang="ja-JP" sz="1400" spc="50">
              <a:latin typeface="BIZ UDPゴシック" panose="020B0400000000000000" pitchFamily="50" charset="-128"/>
              <a:ea typeface="BIZ UDPゴシック" panose="020B0400000000000000" pitchFamily="50" charset="-128"/>
            </a:endParaRPr>
          </a:p>
          <a:p>
            <a:r>
              <a:rPr lang="ja-JP" altLang="en-US" sz="1400" spc="50">
                <a:latin typeface="BIZ UDPゴシック" panose="020B0400000000000000" pitchFamily="50" charset="-128"/>
                <a:ea typeface="BIZ UDPゴシック" panose="020B0400000000000000" pitchFamily="50" charset="-128"/>
              </a:rPr>
              <a:t>べきか、についても考えてみてください。</a:t>
            </a:r>
          </a:p>
        </p:txBody>
      </p:sp>
      <p:sp>
        <p:nvSpPr>
          <p:cNvPr id="3" name="スライド番号プレースホルダー 2">
            <a:extLst>
              <a:ext uri="{FF2B5EF4-FFF2-40B4-BE49-F238E27FC236}">
                <a16:creationId xmlns:a16="http://schemas.microsoft.com/office/drawing/2014/main" id="{45829202-3CDA-262B-F0CC-71472702928C}"/>
              </a:ext>
            </a:extLst>
          </p:cNvPr>
          <p:cNvSpPr>
            <a:spLocks noGrp="1"/>
          </p:cNvSpPr>
          <p:nvPr>
            <p:ph type="sldNum" sz="quarter" idx="4"/>
          </p:nvPr>
        </p:nvSpPr>
        <p:spPr/>
        <p:txBody>
          <a:bodyPr/>
          <a:lstStyle/>
          <a:p>
            <a:fld id="{2336B528-F940-46AA-A4AB-D4751FB27E02}" type="slidenum">
              <a:rPr kumimoji="1" lang="ja-JP" altLang="en-US" smtClean="0"/>
              <a:t>36</a:t>
            </a:fld>
            <a:endParaRPr kumimoji="1" lang="ja-JP" altLang="en-US"/>
          </a:p>
        </p:txBody>
      </p:sp>
    </p:spTree>
    <p:extLst>
      <p:ext uri="{BB962C8B-B14F-4D97-AF65-F5344CB8AC3E}">
        <p14:creationId xmlns:p14="http://schemas.microsoft.com/office/powerpoint/2010/main" val="360013716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C07B6D-4319-3843-F891-6425DB6735B9}"/>
            </a:ext>
          </a:extLst>
        </p:cNvPr>
        <p:cNvGrpSpPr/>
        <p:nvPr/>
      </p:nvGrpSpPr>
      <p:grpSpPr>
        <a:xfrm>
          <a:off x="0" y="0"/>
          <a:ext cx="0" cy="0"/>
          <a:chOff x="0" y="0"/>
          <a:chExt cx="0" cy="0"/>
        </a:xfrm>
      </p:grpSpPr>
      <p:sp>
        <p:nvSpPr>
          <p:cNvPr id="12" name="四角形: 角を丸くする 11">
            <a:extLst>
              <a:ext uri="{FF2B5EF4-FFF2-40B4-BE49-F238E27FC236}">
                <a16:creationId xmlns:a16="http://schemas.microsoft.com/office/drawing/2014/main" id="{71314A42-0D3D-3559-7C25-C4334B13BD27}"/>
              </a:ext>
            </a:extLst>
          </p:cNvPr>
          <p:cNvSpPr/>
          <p:nvPr/>
        </p:nvSpPr>
        <p:spPr>
          <a:xfrm>
            <a:off x="542131" y="2497393"/>
            <a:ext cx="11107737" cy="4064965"/>
          </a:xfrm>
          <a:prstGeom prst="roundRect">
            <a:avLst>
              <a:gd name="adj" fmla="val 5326"/>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Pゴシック" panose="020B0400000000000000" pitchFamily="50" charset="-128"/>
              <a:ea typeface="BIZ UDPゴシック" panose="020B0400000000000000" pitchFamily="50" charset="-128"/>
            </a:endParaRPr>
          </a:p>
        </p:txBody>
      </p:sp>
      <p:sp>
        <p:nvSpPr>
          <p:cNvPr id="13" name="四角形: 角を丸くする 12">
            <a:extLst>
              <a:ext uri="{FF2B5EF4-FFF2-40B4-BE49-F238E27FC236}">
                <a16:creationId xmlns:a16="http://schemas.microsoft.com/office/drawing/2014/main" id="{0F985F6A-2E55-3ABA-30B5-A1885D127A66}"/>
              </a:ext>
            </a:extLst>
          </p:cNvPr>
          <p:cNvSpPr/>
          <p:nvPr/>
        </p:nvSpPr>
        <p:spPr>
          <a:xfrm>
            <a:off x="540000" y="396000"/>
            <a:ext cx="2880000" cy="442800"/>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Pゴシック" panose="020B0400000000000000" pitchFamily="50" charset="-128"/>
              <a:ea typeface="BIZ UDPゴシック" panose="020B0400000000000000" pitchFamily="50" charset="-128"/>
            </a:endParaRPr>
          </a:p>
        </p:txBody>
      </p:sp>
      <p:sp>
        <p:nvSpPr>
          <p:cNvPr id="14" name="タイトル 13">
            <a:extLst>
              <a:ext uri="{FF2B5EF4-FFF2-40B4-BE49-F238E27FC236}">
                <a16:creationId xmlns:a16="http://schemas.microsoft.com/office/drawing/2014/main" id="{070C1B75-C295-6536-679A-3AA6128AD86A}"/>
              </a:ext>
            </a:extLst>
          </p:cNvPr>
          <p:cNvSpPr>
            <a:spLocks noGrp="1"/>
          </p:cNvSpPr>
          <p:nvPr>
            <p:ph type="title"/>
          </p:nvPr>
        </p:nvSpPr>
        <p:spPr>
          <a:xfrm>
            <a:off x="723900" y="444818"/>
            <a:ext cx="2514600" cy="383182"/>
          </a:xfrm>
        </p:spPr>
        <p:txBody>
          <a:bodyPr wrap="square"/>
          <a:lstStyle/>
          <a:p>
            <a:pPr algn="dist"/>
            <a:r>
              <a:rPr lang="ja-JP" altLang="en-US">
                <a:latin typeface="BIZ UDPゴシック" panose="020B0400000000000000" pitchFamily="50" charset="-128"/>
                <a:ea typeface="BIZ UDPゴシック" panose="020B0400000000000000" pitchFamily="50" charset="-128"/>
              </a:rPr>
              <a:t>設問</a:t>
            </a:r>
            <a:r>
              <a:rPr lang="en-US" altLang="ja-JP">
                <a:latin typeface="BIZ UDPゴシック" panose="020B0400000000000000" pitchFamily="50" charset="-128"/>
                <a:ea typeface="BIZ UDPゴシック" panose="020B0400000000000000" pitchFamily="50" charset="-128"/>
              </a:rPr>
              <a:t>1 </a:t>
            </a:r>
            <a:r>
              <a:rPr lang="ja-JP" altLang="en-US">
                <a:latin typeface="BIZ UDPゴシック" panose="020B0400000000000000" pitchFamily="50" charset="-128"/>
                <a:ea typeface="BIZ UDPゴシック" panose="020B0400000000000000" pitchFamily="50" charset="-128"/>
              </a:rPr>
              <a:t>回答例</a:t>
            </a:r>
          </a:p>
        </p:txBody>
      </p:sp>
      <p:sp>
        <p:nvSpPr>
          <p:cNvPr id="3" name="テキスト ボックス 2">
            <a:extLst>
              <a:ext uri="{FF2B5EF4-FFF2-40B4-BE49-F238E27FC236}">
                <a16:creationId xmlns:a16="http://schemas.microsoft.com/office/drawing/2014/main" id="{9A10F4CD-55D4-02C5-CC9C-AD801028B788}"/>
              </a:ext>
            </a:extLst>
          </p:cNvPr>
          <p:cNvSpPr txBox="1"/>
          <p:nvPr/>
        </p:nvSpPr>
        <p:spPr>
          <a:xfrm>
            <a:off x="602175" y="2524478"/>
            <a:ext cx="11002450" cy="3277500"/>
          </a:xfrm>
          <a:prstGeom prst="rect">
            <a:avLst/>
          </a:prstGeom>
          <a:noFill/>
        </p:spPr>
        <p:txBody>
          <a:bodyPr wrap="square" rtlCol="0">
            <a:spAutoFit/>
          </a:bodyPr>
          <a:lstStyle/>
          <a:p>
            <a:pPr marL="285750" indent="-285750">
              <a:spcAft>
                <a:spcPts val="600"/>
              </a:spcAft>
              <a:buClr>
                <a:srgbClr val="FF6A29"/>
              </a:buClr>
              <a:buFont typeface="Wingdings" panose="05000000000000000000" pitchFamily="2" charset="2"/>
              <a:buChar char="l"/>
            </a:pPr>
            <a:r>
              <a:rPr lang="ja-JP" altLang="en-US" sz="1400" spc="80">
                <a:latin typeface="BIZ UDPゴシック" panose="020B0400000000000000" pitchFamily="50" charset="-128"/>
                <a:ea typeface="BIZ UDPゴシック" panose="020B0400000000000000" pitchFamily="50" charset="-128"/>
              </a:rPr>
              <a:t>どのようなものが不適切な行為となり得るか</a:t>
            </a:r>
            <a:endParaRPr lang="en-US" altLang="ja-JP" sz="1400" spc="80">
              <a:latin typeface="BIZ UDPゴシック" panose="020B0400000000000000" pitchFamily="50" charset="-128"/>
              <a:ea typeface="BIZ UDPゴシック" panose="020B0400000000000000" pitchFamily="50" charset="-128"/>
            </a:endParaRPr>
          </a:p>
          <a:p>
            <a:pPr marL="628650" lvl="1" indent="-171450">
              <a:lnSpc>
                <a:spcPct val="120000"/>
              </a:lnSpc>
              <a:spcAft>
                <a:spcPts val="300"/>
              </a:spcAft>
              <a:buClr>
                <a:srgbClr val="FF6A29"/>
              </a:buClr>
              <a:buFont typeface="Wingdings" panose="05000000000000000000" pitchFamily="2" charset="2"/>
              <a:buChar char="ü"/>
            </a:pPr>
            <a:r>
              <a:rPr lang="ja-JP" altLang="en-US" sz="1400" spc="80">
                <a:latin typeface="BIZ UDPゴシック" panose="020B0400000000000000" pitchFamily="50" charset="-128"/>
                <a:ea typeface="BIZ UDPゴシック" panose="020B0400000000000000" pitchFamily="50" charset="-128"/>
              </a:rPr>
              <a:t>まず、各事業者において定めている不適切な行為の範囲を確認する。</a:t>
            </a:r>
            <a:r>
              <a:rPr lang="ja-JP" altLang="en-US" sz="1400" spc="80" baseline="30000">
                <a:latin typeface="BIZ UDPゴシック" panose="020B0400000000000000" pitchFamily="50" charset="-128"/>
                <a:ea typeface="BIZ UDPゴシック" panose="020B0400000000000000" pitchFamily="50" charset="-128"/>
              </a:rPr>
              <a:t>注１</a:t>
            </a:r>
            <a:endParaRPr lang="en-US" altLang="ja-JP" sz="1400" spc="80">
              <a:latin typeface="BIZ UDPゴシック" panose="020B0400000000000000" pitchFamily="50" charset="-128"/>
              <a:ea typeface="BIZ UDPゴシック" panose="020B0400000000000000" pitchFamily="50" charset="-128"/>
            </a:endParaRPr>
          </a:p>
          <a:p>
            <a:pPr marL="628650" lvl="1" indent="-171450">
              <a:lnSpc>
                <a:spcPct val="120000"/>
              </a:lnSpc>
              <a:spcAft>
                <a:spcPts val="300"/>
              </a:spcAft>
              <a:buClr>
                <a:srgbClr val="FF6A29"/>
              </a:buClr>
              <a:buFont typeface="Wingdings" panose="05000000000000000000" pitchFamily="2" charset="2"/>
              <a:buChar char="ü"/>
            </a:pPr>
            <a:r>
              <a:rPr lang="ja-JP" altLang="en-US" sz="1400" spc="80">
                <a:latin typeface="BIZ UDPゴシック" panose="020B0400000000000000" pitchFamily="50" charset="-128"/>
                <a:ea typeface="BIZ UDPゴシック" panose="020B0400000000000000" pitchFamily="50" charset="-128"/>
              </a:rPr>
              <a:t>参考として、ガイドラインに示された不適切な行為の例を確認する。</a:t>
            </a:r>
            <a:r>
              <a:rPr lang="ja-JP" altLang="en-US" sz="1400" spc="80" baseline="30000">
                <a:latin typeface="BIZ UDPゴシック" panose="020B0400000000000000" pitchFamily="50" charset="-128"/>
                <a:ea typeface="BIZ UDPゴシック" panose="020B0400000000000000" pitchFamily="50" charset="-128"/>
              </a:rPr>
              <a:t>注２</a:t>
            </a:r>
            <a:endParaRPr lang="en-US" altLang="ja-JP" sz="1400" spc="80">
              <a:latin typeface="BIZ UDPゴシック" panose="020B0400000000000000" pitchFamily="50" charset="-128"/>
              <a:ea typeface="BIZ UDPゴシック" panose="020B0400000000000000" pitchFamily="50" charset="-128"/>
            </a:endParaRPr>
          </a:p>
          <a:p>
            <a:pPr marL="628650" lvl="1" indent="-171450">
              <a:lnSpc>
                <a:spcPct val="120000"/>
              </a:lnSpc>
              <a:spcAft>
                <a:spcPts val="300"/>
              </a:spcAft>
              <a:buClr>
                <a:srgbClr val="FF6A29"/>
              </a:buClr>
              <a:buFont typeface="Wingdings" panose="05000000000000000000" pitchFamily="2" charset="2"/>
              <a:buChar char="ü"/>
            </a:pPr>
            <a:endParaRPr lang="en-US" altLang="ja-JP" sz="1400" spc="80">
              <a:latin typeface="BIZ UDPゴシック" panose="020B0400000000000000" pitchFamily="50" charset="-128"/>
              <a:ea typeface="BIZ UDPゴシック" panose="020B0400000000000000" pitchFamily="50" charset="-128"/>
            </a:endParaRPr>
          </a:p>
          <a:p>
            <a:pPr marL="628650" lvl="1" indent="-171450">
              <a:lnSpc>
                <a:spcPct val="120000"/>
              </a:lnSpc>
              <a:spcAft>
                <a:spcPts val="300"/>
              </a:spcAft>
              <a:buClr>
                <a:srgbClr val="FF6A29"/>
              </a:buClr>
              <a:buFont typeface="Wingdings" panose="05000000000000000000" pitchFamily="2" charset="2"/>
              <a:buChar char="ü"/>
            </a:pPr>
            <a:endParaRPr lang="en-US" altLang="ja-JP" sz="1400" spc="80">
              <a:latin typeface="BIZ UDPゴシック" panose="020B0400000000000000" pitchFamily="50" charset="-128"/>
              <a:ea typeface="BIZ UDPゴシック" panose="020B0400000000000000" pitchFamily="50" charset="-128"/>
            </a:endParaRPr>
          </a:p>
          <a:p>
            <a:pPr marL="628650" lvl="1" indent="-171450">
              <a:lnSpc>
                <a:spcPct val="120000"/>
              </a:lnSpc>
              <a:spcAft>
                <a:spcPts val="300"/>
              </a:spcAft>
              <a:buClr>
                <a:srgbClr val="FF6A29"/>
              </a:buClr>
              <a:buFont typeface="Wingdings" panose="05000000000000000000" pitchFamily="2" charset="2"/>
              <a:buChar char="ü"/>
            </a:pPr>
            <a:endParaRPr lang="en-US" altLang="ja-JP" sz="1400" spc="80">
              <a:latin typeface="BIZ UDPゴシック" panose="020B0400000000000000" pitchFamily="50" charset="-128"/>
              <a:ea typeface="BIZ UDPゴシック" panose="020B0400000000000000" pitchFamily="50" charset="-128"/>
            </a:endParaRPr>
          </a:p>
          <a:p>
            <a:pPr marL="628650" lvl="1" indent="-171450">
              <a:lnSpc>
                <a:spcPct val="120000"/>
              </a:lnSpc>
              <a:spcAft>
                <a:spcPts val="300"/>
              </a:spcAft>
              <a:buClr>
                <a:srgbClr val="FF6A29"/>
              </a:buClr>
              <a:buFont typeface="Wingdings" panose="05000000000000000000" pitchFamily="2" charset="2"/>
              <a:buChar char="ü"/>
            </a:pPr>
            <a:endParaRPr lang="en-US" altLang="ja-JP" sz="1400" spc="80">
              <a:latin typeface="BIZ UDPゴシック" panose="020B0400000000000000" pitchFamily="50" charset="-128"/>
              <a:ea typeface="BIZ UDPゴシック" panose="020B0400000000000000" pitchFamily="50" charset="-128"/>
            </a:endParaRPr>
          </a:p>
          <a:p>
            <a:pPr marL="628650" lvl="1" indent="-171450">
              <a:lnSpc>
                <a:spcPct val="120000"/>
              </a:lnSpc>
              <a:spcAft>
                <a:spcPts val="300"/>
              </a:spcAft>
              <a:buClr>
                <a:srgbClr val="FF6A29"/>
              </a:buClr>
              <a:buFont typeface="Wingdings" panose="05000000000000000000" pitchFamily="2" charset="2"/>
              <a:buChar char="ü"/>
            </a:pPr>
            <a:endParaRPr lang="en-US" altLang="ja-JP" sz="1400" spc="80">
              <a:latin typeface="BIZ UDPゴシック" panose="020B0400000000000000" pitchFamily="50" charset="-128"/>
              <a:ea typeface="BIZ UDPゴシック" panose="020B0400000000000000" pitchFamily="50" charset="-128"/>
            </a:endParaRPr>
          </a:p>
          <a:p>
            <a:pPr marL="628650" lvl="1" indent="-171450">
              <a:lnSpc>
                <a:spcPct val="120000"/>
              </a:lnSpc>
              <a:spcAft>
                <a:spcPts val="300"/>
              </a:spcAft>
              <a:buClr>
                <a:srgbClr val="FF6A29"/>
              </a:buClr>
              <a:buFont typeface="Wingdings" panose="05000000000000000000" pitchFamily="2" charset="2"/>
              <a:buChar char="ü"/>
            </a:pPr>
            <a:endParaRPr lang="en-US" altLang="ja-JP" sz="1400" spc="80">
              <a:latin typeface="BIZ UDPゴシック" panose="020B0400000000000000" pitchFamily="50" charset="-128"/>
              <a:ea typeface="BIZ UDPゴシック" panose="020B0400000000000000" pitchFamily="50" charset="-128"/>
            </a:endParaRPr>
          </a:p>
          <a:p>
            <a:pPr marL="628650" lvl="1" indent="-171450">
              <a:lnSpc>
                <a:spcPct val="120000"/>
              </a:lnSpc>
              <a:spcAft>
                <a:spcPts val="300"/>
              </a:spcAft>
              <a:buClr>
                <a:srgbClr val="FF6A29"/>
              </a:buClr>
              <a:buFont typeface="Wingdings" panose="05000000000000000000" pitchFamily="2" charset="2"/>
              <a:buChar char="ü"/>
            </a:pPr>
            <a:endParaRPr lang="en-US" altLang="ja-JP" sz="1400" spc="80">
              <a:latin typeface="BIZ UDPゴシック" panose="020B0400000000000000" pitchFamily="50" charset="-128"/>
              <a:ea typeface="BIZ UDPゴシック" panose="020B0400000000000000" pitchFamily="50" charset="-128"/>
            </a:endParaRPr>
          </a:p>
          <a:p>
            <a:pPr marL="628650" lvl="1" indent="-171450">
              <a:lnSpc>
                <a:spcPct val="120000"/>
              </a:lnSpc>
              <a:spcAft>
                <a:spcPts val="300"/>
              </a:spcAft>
              <a:buClr>
                <a:srgbClr val="FF6A29"/>
              </a:buClr>
              <a:buFont typeface="Wingdings" panose="05000000000000000000" pitchFamily="2" charset="2"/>
              <a:buChar char="ü"/>
            </a:pPr>
            <a:endParaRPr lang="en-US" altLang="ja-JP" sz="1400" spc="80">
              <a:latin typeface="BIZ UDPゴシック" panose="020B0400000000000000" pitchFamily="50" charset="-128"/>
              <a:ea typeface="BIZ UDPゴシック" panose="020B0400000000000000" pitchFamily="50" charset="-128"/>
            </a:endParaRPr>
          </a:p>
        </p:txBody>
      </p:sp>
      <p:sp>
        <p:nvSpPr>
          <p:cNvPr id="10" name="四角形: 角を丸くする 9">
            <a:extLst>
              <a:ext uri="{FF2B5EF4-FFF2-40B4-BE49-F238E27FC236}">
                <a16:creationId xmlns:a16="http://schemas.microsoft.com/office/drawing/2014/main" id="{46B222C0-C7E7-D2C9-F542-94B4E8D7B2E8}"/>
              </a:ext>
            </a:extLst>
          </p:cNvPr>
          <p:cNvSpPr/>
          <p:nvPr/>
        </p:nvSpPr>
        <p:spPr>
          <a:xfrm>
            <a:off x="531813" y="1311959"/>
            <a:ext cx="11107737" cy="1041773"/>
          </a:xfrm>
          <a:prstGeom prst="roundRect">
            <a:avLst>
              <a:gd name="adj" fmla="val 6290"/>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aphicFrame>
        <p:nvGraphicFramePr>
          <p:cNvPr id="5" name="表 4">
            <a:extLst>
              <a:ext uri="{FF2B5EF4-FFF2-40B4-BE49-F238E27FC236}">
                <a16:creationId xmlns:a16="http://schemas.microsoft.com/office/drawing/2014/main" id="{D5BBE3B4-48CC-1085-51E1-DE577733B306}"/>
              </a:ext>
            </a:extLst>
          </p:cNvPr>
          <p:cNvGraphicFramePr>
            <a:graphicFrameLocks noGrp="1"/>
          </p:cNvGraphicFramePr>
          <p:nvPr>
            <p:extLst>
              <p:ext uri="{D42A27DB-BD31-4B8C-83A1-F6EECF244321}">
                <p14:modId xmlns:p14="http://schemas.microsoft.com/office/powerpoint/2010/main" val="436793187"/>
              </p:ext>
            </p:extLst>
          </p:nvPr>
        </p:nvGraphicFramePr>
        <p:xfrm>
          <a:off x="1401359" y="3423403"/>
          <a:ext cx="4932000" cy="2118360"/>
        </p:xfrm>
        <a:graphic>
          <a:graphicData uri="http://schemas.openxmlformats.org/drawingml/2006/table">
            <a:tbl>
              <a:tblPr firstRow="1" bandRow="1">
                <a:tableStyleId>{5940675A-B579-460E-94D1-54222C63F5DA}</a:tableStyleId>
              </a:tblPr>
              <a:tblGrid>
                <a:gridCol w="999733">
                  <a:extLst>
                    <a:ext uri="{9D8B030D-6E8A-4147-A177-3AD203B41FA5}">
                      <a16:colId xmlns:a16="http://schemas.microsoft.com/office/drawing/2014/main" val="3642797833"/>
                    </a:ext>
                  </a:extLst>
                </a:gridCol>
                <a:gridCol w="3932267">
                  <a:extLst>
                    <a:ext uri="{9D8B030D-6E8A-4147-A177-3AD203B41FA5}">
                      <a16:colId xmlns:a16="http://schemas.microsoft.com/office/drawing/2014/main" val="108714374"/>
                    </a:ext>
                  </a:extLst>
                </a:gridCol>
              </a:tblGrid>
              <a:tr h="370840">
                <a:tc>
                  <a:txBody>
                    <a:bodyPr/>
                    <a:lstStyle/>
                    <a:p>
                      <a:r>
                        <a:rPr kumimoji="1" lang="ja-JP" altLang="en-US" sz="900">
                          <a:latin typeface="BIZ UDPゴシック" panose="020B0400000000000000" pitchFamily="50" charset="-128"/>
                          <a:ea typeface="BIZ UDPゴシック" panose="020B0400000000000000" pitchFamily="50" charset="-128"/>
                        </a:rPr>
                        <a:t>「不適切な行為」</a:t>
                      </a:r>
                      <a:br>
                        <a:rPr kumimoji="1" lang="en-US" altLang="ja-JP" sz="900">
                          <a:latin typeface="BIZ UDPゴシック" panose="020B0400000000000000" pitchFamily="50" charset="-128"/>
                          <a:ea typeface="BIZ UDPゴシック" panose="020B0400000000000000" pitchFamily="50" charset="-128"/>
                        </a:rPr>
                      </a:br>
                      <a:r>
                        <a:rPr kumimoji="1" lang="ja-JP" altLang="en-US" sz="900">
                          <a:latin typeface="BIZ UDPゴシック" panose="020B0400000000000000" pitchFamily="50" charset="-128"/>
                          <a:ea typeface="BIZ UDPゴシック" panose="020B0400000000000000" pitchFamily="50" charset="-128"/>
                        </a:rPr>
                        <a:t>の類型 </a:t>
                      </a:r>
                    </a:p>
                  </a:txBody>
                  <a:tcPr anchor="ctr">
                    <a:solidFill>
                      <a:schemeClr val="accent4"/>
                    </a:solidFill>
                  </a:tcPr>
                </a:tc>
                <a:tc>
                  <a:txBody>
                    <a:bodyPr/>
                    <a:lstStyle/>
                    <a:p>
                      <a:r>
                        <a:rPr kumimoji="1" lang="ja-JP" altLang="en-US" sz="900">
                          <a:latin typeface="BIZ UDPゴシック" panose="020B0400000000000000" pitchFamily="50" charset="-128"/>
                          <a:ea typeface="BIZ UDPゴシック" panose="020B0400000000000000" pitchFamily="50" charset="-128"/>
                        </a:rPr>
                        <a:t>「不適切な行為」の具体例（抜粋）</a:t>
                      </a:r>
                    </a:p>
                  </a:txBody>
                  <a:tcPr anchor="ctr">
                    <a:solidFill>
                      <a:schemeClr val="accent4"/>
                    </a:solidFill>
                  </a:tcPr>
                </a:tc>
                <a:extLst>
                  <a:ext uri="{0D108BD9-81ED-4DB2-BD59-A6C34878D82A}">
                    <a16:rowId xmlns:a16="http://schemas.microsoft.com/office/drawing/2014/main" val="1359316342"/>
                  </a:ext>
                </a:extLst>
              </a:tr>
              <a:tr h="370840">
                <a:tc>
                  <a:txBody>
                    <a:bodyPr/>
                    <a:lstStyle/>
                    <a:p>
                      <a:r>
                        <a:rPr kumimoji="1" lang="ja-JP" altLang="en-US" sz="900">
                          <a:latin typeface="BIZ UDPゴシック" panose="020B0400000000000000" pitchFamily="50" charset="-128"/>
                          <a:ea typeface="BIZ UDPゴシック" panose="020B0400000000000000" pitchFamily="50" charset="-128"/>
                        </a:rPr>
                        <a:t>私的なコミュニケーション、面会、送迎等</a:t>
                      </a:r>
                    </a:p>
                  </a:txBody>
                  <a:tcPr>
                    <a:solidFill>
                      <a:schemeClr val="bg1"/>
                    </a:solidFill>
                  </a:tcPr>
                </a:tc>
                <a:tc>
                  <a:txBody>
                    <a:bodyPr/>
                    <a:lstStyle/>
                    <a:p>
                      <a:r>
                        <a:rPr kumimoji="1" lang="ja-JP" altLang="en-US" sz="900">
                          <a:latin typeface="BIZ UDPゴシック" panose="020B0400000000000000" pitchFamily="50" charset="-128"/>
                          <a:ea typeface="BIZ UDPゴシック" panose="020B0400000000000000" pitchFamily="50" charset="-128"/>
                        </a:rPr>
                        <a:t>・ 児童等と私的な連絡先（</a:t>
                      </a:r>
                      <a:r>
                        <a:rPr kumimoji="1" lang="en-US" altLang="ja-JP" sz="900">
                          <a:latin typeface="BIZ UDPゴシック" panose="020B0400000000000000" pitchFamily="50" charset="-128"/>
                          <a:ea typeface="BIZ UDPゴシック" panose="020B0400000000000000" pitchFamily="50" charset="-128"/>
                        </a:rPr>
                        <a:t>SNS </a:t>
                      </a:r>
                      <a:r>
                        <a:rPr kumimoji="1" lang="ja-JP" altLang="en-US" sz="900">
                          <a:latin typeface="BIZ UDPゴシック" panose="020B0400000000000000" pitchFamily="50" charset="-128"/>
                          <a:ea typeface="BIZ UDPゴシック" panose="020B0400000000000000" pitchFamily="50" charset="-128"/>
                        </a:rPr>
                        <a:t>アカウント、オンラインゲームのアカウント、メールアドレス等）を交換し、私的なやり取りを行う</a:t>
                      </a:r>
                    </a:p>
                    <a:p>
                      <a:r>
                        <a:rPr kumimoji="1" lang="ja-JP" altLang="en-US" sz="900">
                          <a:latin typeface="BIZ UDPゴシック" panose="020B0400000000000000" pitchFamily="50" charset="-128"/>
                          <a:ea typeface="BIZ UDPゴシック" panose="020B0400000000000000" pitchFamily="50" charset="-128"/>
                        </a:rPr>
                        <a:t>・ 休日や放課後に、児童等と二人きりで私的に会う</a:t>
                      </a:r>
                    </a:p>
                  </a:txBody>
                  <a:tcPr>
                    <a:solidFill>
                      <a:schemeClr val="bg1"/>
                    </a:solidFill>
                  </a:tcPr>
                </a:tc>
                <a:extLst>
                  <a:ext uri="{0D108BD9-81ED-4DB2-BD59-A6C34878D82A}">
                    <a16:rowId xmlns:a16="http://schemas.microsoft.com/office/drawing/2014/main" val="472498808"/>
                  </a:ext>
                </a:extLst>
              </a:tr>
              <a:tr h="370840">
                <a:tc>
                  <a:txBody>
                    <a:bodyPr/>
                    <a:lstStyle/>
                    <a:p>
                      <a:r>
                        <a:rPr kumimoji="1" lang="ja-JP" altLang="en-US" sz="900">
                          <a:latin typeface="BIZ UDPゴシック" panose="020B0400000000000000" pitchFamily="50" charset="-128"/>
                          <a:ea typeface="BIZ UDPゴシック" panose="020B0400000000000000" pitchFamily="50" charset="-128"/>
                        </a:rPr>
                        <a:t>撮影</a:t>
                      </a:r>
                    </a:p>
                  </a:txBody>
                  <a:tcPr>
                    <a:solidFill>
                      <a:schemeClr val="bg1"/>
                    </a:solidFill>
                  </a:tcPr>
                </a:tc>
                <a:tc>
                  <a:txBody>
                    <a:bodyPr/>
                    <a:lstStyle/>
                    <a:p>
                      <a:r>
                        <a:rPr kumimoji="1" lang="ja-JP" altLang="en-US" sz="900">
                          <a:latin typeface="BIZ UDPゴシック" panose="020B0400000000000000" pitchFamily="50" charset="-128"/>
                          <a:ea typeface="BIZ UDPゴシック" panose="020B0400000000000000" pitchFamily="50" charset="-128"/>
                        </a:rPr>
                        <a:t>・ 私物のスマートフォンや、ルール外の方法で児童等の写真・動画を撮影・管理する</a:t>
                      </a:r>
                    </a:p>
                  </a:txBody>
                  <a:tcPr>
                    <a:solidFill>
                      <a:schemeClr val="bg1"/>
                    </a:solidFill>
                  </a:tcPr>
                </a:tc>
                <a:extLst>
                  <a:ext uri="{0D108BD9-81ED-4DB2-BD59-A6C34878D82A}">
                    <a16:rowId xmlns:a16="http://schemas.microsoft.com/office/drawing/2014/main" val="2806362171"/>
                  </a:ext>
                </a:extLst>
              </a:tr>
              <a:tr h="370840">
                <a:tc>
                  <a:txBody>
                    <a:bodyPr/>
                    <a:lstStyle/>
                    <a:p>
                      <a:r>
                        <a:rPr kumimoji="1" lang="ja-JP" altLang="en-US" sz="900">
                          <a:latin typeface="BIZ UDPゴシック" panose="020B0400000000000000" pitchFamily="50" charset="-128"/>
                          <a:ea typeface="BIZ UDPゴシック" panose="020B0400000000000000" pitchFamily="50" charset="-128"/>
                        </a:rPr>
                        <a:t>密室</a:t>
                      </a:r>
                    </a:p>
                  </a:txBody>
                  <a:tcPr>
                    <a:solidFill>
                      <a:schemeClr val="bg1"/>
                    </a:solidFill>
                  </a:tcPr>
                </a:tc>
                <a:tc>
                  <a:txBody>
                    <a:bodyPr/>
                    <a:lstStyle/>
                    <a:p>
                      <a:r>
                        <a:rPr kumimoji="1" lang="ja-JP" altLang="en-US" sz="900">
                          <a:latin typeface="BIZ UDPゴシック" panose="020B0400000000000000" pitchFamily="50" charset="-128"/>
                          <a:ea typeface="BIZ UDPゴシック" panose="020B0400000000000000" pitchFamily="50" charset="-128"/>
                        </a:rPr>
                        <a:t>・ 不必要に児童等と密室で二人きりになろうとする（用務がないのに別室に呼び出す など）</a:t>
                      </a:r>
                    </a:p>
                  </a:txBody>
                  <a:tcPr>
                    <a:solidFill>
                      <a:schemeClr val="bg1"/>
                    </a:solidFill>
                  </a:tcPr>
                </a:tc>
                <a:extLst>
                  <a:ext uri="{0D108BD9-81ED-4DB2-BD59-A6C34878D82A}">
                    <a16:rowId xmlns:a16="http://schemas.microsoft.com/office/drawing/2014/main" val="1877059559"/>
                  </a:ext>
                </a:extLst>
              </a:tr>
              <a:tr h="370840">
                <a:tc>
                  <a:txBody>
                    <a:bodyPr/>
                    <a:lstStyle/>
                    <a:p>
                      <a:r>
                        <a:rPr lang="ja-JP" altLang="en-US" sz="900">
                          <a:latin typeface="BIZ UDPゴシック" panose="020B0400000000000000" pitchFamily="50" charset="-128"/>
                          <a:ea typeface="BIZ UDPゴシック" panose="020B0400000000000000" pitchFamily="50" charset="-128"/>
                        </a:rPr>
                        <a:t>身体接触</a:t>
                      </a:r>
                      <a:endParaRPr kumimoji="1" lang="ja-JP" altLang="en-US" sz="900">
                        <a:latin typeface="BIZ UDPゴシック" panose="020B0400000000000000" pitchFamily="50" charset="-128"/>
                        <a:ea typeface="BIZ UDPゴシック" panose="020B0400000000000000" pitchFamily="50" charset="-128"/>
                      </a:endParaRPr>
                    </a:p>
                  </a:txBody>
                  <a:tcPr>
                    <a:solidFill>
                      <a:schemeClr val="bg1"/>
                    </a:solidFill>
                  </a:tcPr>
                </a:tc>
                <a:tc>
                  <a:txBody>
                    <a:bodyPr/>
                    <a:lstStyle/>
                    <a:p>
                      <a:r>
                        <a:rPr kumimoji="1" lang="ja-JP" altLang="en-US" sz="900">
                          <a:latin typeface="BIZ UDPゴシック" panose="020B0400000000000000" pitchFamily="50" charset="-128"/>
                          <a:ea typeface="BIZ UDPゴシック" panose="020B0400000000000000" pitchFamily="50" charset="-128"/>
                        </a:rPr>
                        <a:t>・ 児童等に不必要な接触を行う（必要以上に長時間抱きしめる、一般的ではない抱き方になっている など）</a:t>
                      </a:r>
                    </a:p>
                  </a:txBody>
                  <a:tcPr>
                    <a:solidFill>
                      <a:schemeClr val="bg1"/>
                    </a:solidFill>
                  </a:tcPr>
                </a:tc>
                <a:extLst>
                  <a:ext uri="{0D108BD9-81ED-4DB2-BD59-A6C34878D82A}">
                    <a16:rowId xmlns:a16="http://schemas.microsoft.com/office/drawing/2014/main" val="1550128178"/>
                  </a:ext>
                </a:extLst>
              </a:tr>
            </a:tbl>
          </a:graphicData>
        </a:graphic>
      </p:graphicFrame>
      <p:graphicFrame>
        <p:nvGraphicFramePr>
          <p:cNvPr id="7" name="表 6">
            <a:extLst>
              <a:ext uri="{FF2B5EF4-FFF2-40B4-BE49-F238E27FC236}">
                <a16:creationId xmlns:a16="http://schemas.microsoft.com/office/drawing/2014/main" id="{6D9EF4C1-E855-5CCF-969E-38178093ADAE}"/>
              </a:ext>
            </a:extLst>
          </p:cNvPr>
          <p:cNvGraphicFramePr>
            <a:graphicFrameLocks noGrp="1"/>
          </p:cNvGraphicFramePr>
          <p:nvPr>
            <p:extLst>
              <p:ext uri="{D42A27DB-BD31-4B8C-83A1-F6EECF244321}">
                <p14:modId xmlns:p14="http://schemas.microsoft.com/office/powerpoint/2010/main" val="1668063772"/>
              </p:ext>
            </p:extLst>
          </p:nvPr>
        </p:nvGraphicFramePr>
        <p:xfrm>
          <a:off x="6450499" y="3423403"/>
          <a:ext cx="4932000" cy="1986280"/>
        </p:xfrm>
        <a:graphic>
          <a:graphicData uri="http://schemas.openxmlformats.org/drawingml/2006/table">
            <a:tbl>
              <a:tblPr firstRow="1" bandRow="1">
                <a:tableStyleId>{5940675A-B579-460E-94D1-54222C63F5DA}</a:tableStyleId>
              </a:tblPr>
              <a:tblGrid>
                <a:gridCol w="960779">
                  <a:extLst>
                    <a:ext uri="{9D8B030D-6E8A-4147-A177-3AD203B41FA5}">
                      <a16:colId xmlns:a16="http://schemas.microsoft.com/office/drawing/2014/main" val="2325886046"/>
                    </a:ext>
                  </a:extLst>
                </a:gridCol>
                <a:gridCol w="3971221">
                  <a:extLst>
                    <a:ext uri="{9D8B030D-6E8A-4147-A177-3AD203B41FA5}">
                      <a16:colId xmlns:a16="http://schemas.microsoft.com/office/drawing/2014/main" val="3109420972"/>
                    </a:ext>
                  </a:extLst>
                </a:gridCol>
              </a:tblGrid>
              <a:tr h="370840">
                <a:tc>
                  <a:txBody>
                    <a:bodyPr/>
                    <a:lstStyle/>
                    <a:p>
                      <a:r>
                        <a:rPr kumimoji="1" lang="ja-JP" altLang="en-US" sz="900">
                          <a:latin typeface="BIZ UDPゴシック" panose="020B0400000000000000" pitchFamily="50" charset="-128"/>
                          <a:ea typeface="BIZ UDPゴシック" panose="020B0400000000000000" pitchFamily="50" charset="-128"/>
                        </a:rPr>
                        <a:t>「不適切な行為」の類型 </a:t>
                      </a:r>
                    </a:p>
                  </a:txBody>
                  <a:tcPr anchor="ctr">
                    <a:solidFill>
                      <a:schemeClr val="accent4"/>
                    </a:solidFill>
                  </a:tcPr>
                </a:tc>
                <a:tc>
                  <a:txBody>
                    <a:bodyPr/>
                    <a:lstStyle/>
                    <a:p>
                      <a:r>
                        <a:rPr kumimoji="1" lang="ja-JP" altLang="en-US" sz="900">
                          <a:latin typeface="BIZ UDPゴシック" panose="020B0400000000000000" pitchFamily="50" charset="-128"/>
                          <a:ea typeface="BIZ UDPゴシック" panose="020B0400000000000000" pitchFamily="50" charset="-128"/>
                        </a:rPr>
                        <a:t>「不適切な行為」の具体例（抜粋）</a:t>
                      </a:r>
                    </a:p>
                  </a:txBody>
                  <a:tcPr anchor="ctr">
                    <a:solidFill>
                      <a:schemeClr val="accent4"/>
                    </a:solidFill>
                  </a:tcPr>
                </a:tc>
                <a:extLst>
                  <a:ext uri="{0D108BD9-81ED-4DB2-BD59-A6C34878D82A}">
                    <a16:rowId xmlns:a16="http://schemas.microsoft.com/office/drawing/2014/main" val="1359316342"/>
                  </a:ext>
                </a:extLst>
              </a:tr>
              <a:tr h="370840">
                <a:tc>
                  <a:txBody>
                    <a:bodyPr/>
                    <a:lstStyle/>
                    <a:p>
                      <a:r>
                        <a:rPr kumimoji="1" lang="ja-JP" altLang="en-US" sz="900">
                          <a:latin typeface="BIZ UDPゴシック" panose="020B0400000000000000" pitchFamily="50" charset="-128"/>
                          <a:ea typeface="BIZ UDPゴシック" panose="020B0400000000000000" pitchFamily="50" charset="-128"/>
                        </a:rPr>
                        <a:t>排せつ介助等 </a:t>
                      </a:r>
                    </a:p>
                  </a:txBody>
                  <a:tcPr>
                    <a:solidFill>
                      <a:schemeClr val="bg1"/>
                    </a:solidFill>
                  </a:tcPr>
                </a:tc>
                <a:tc>
                  <a:txBody>
                    <a:bodyPr/>
                    <a:lstStyle/>
                    <a:p>
                      <a:r>
                        <a:rPr kumimoji="1" lang="ja-JP" altLang="en-US" sz="900">
                          <a:latin typeface="BIZ UDPゴシック" panose="020B0400000000000000" pitchFamily="50" charset="-128"/>
                          <a:ea typeface="BIZ UDPゴシック" panose="020B0400000000000000" pitchFamily="50" charset="-128"/>
                        </a:rPr>
                        <a:t>・ 児童等の発達段階や特性から考えて、不必要な入浴及び排せつ介助を行おうとする</a:t>
                      </a:r>
                    </a:p>
                  </a:txBody>
                  <a:tcPr>
                    <a:solidFill>
                      <a:schemeClr val="bg1"/>
                    </a:solidFill>
                  </a:tcPr>
                </a:tc>
                <a:extLst>
                  <a:ext uri="{0D108BD9-81ED-4DB2-BD59-A6C34878D82A}">
                    <a16:rowId xmlns:a16="http://schemas.microsoft.com/office/drawing/2014/main" val="472498808"/>
                  </a:ext>
                </a:extLst>
              </a:tr>
              <a:tr h="370840">
                <a:tc>
                  <a:txBody>
                    <a:bodyPr/>
                    <a:lstStyle/>
                    <a:p>
                      <a:r>
                        <a:rPr kumimoji="1" lang="ja-JP" altLang="en-US" sz="900">
                          <a:latin typeface="BIZ UDPゴシック" panose="020B0400000000000000" pitchFamily="50" charset="-128"/>
                          <a:ea typeface="BIZ UDPゴシック" panose="020B0400000000000000" pitchFamily="50" charset="-128"/>
                        </a:rPr>
                        <a:t>更衣</a:t>
                      </a:r>
                    </a:p>
                  </a:txBody>
                  <a:tcPr>
                    <a:solidFill>
                      <a:schemeClr val="bg1"/>
                    </a:solidFill>
                  </a:tcPr>
                </a:tc>
                <a:tc>
                  <a:txBody>
                    <a:bodyPr/>
                    <a:lstStyle/>
                    <a:p>
                      <a:r>
                        <a:rPr kumimoji="1" lang="ja-JP" altLang="en-US" sz="900">
                          <a:latin typeface="BIZ UDPゴシック" panose="020B0400000000000000" pitchFamily="50" charset="-128"/>
                          <a:ea typeface="BIZ UDPゴシック" panose="020B0400000000000000" pitchFamily="50" charset="-128"/>
                        </a:rPr>
                        <a:t>・ 不必要に、更衣室や児童等が更衣中の部屋に入室する</a:t>
                      </a:r>
                    </a:p>
                    <a:p>
                      <a:r>
                        <a:rPr kumimoji="1" lang="ja-JP" altLang="en-US" sz="900">
                          <a:latin typeface="BIZ UDPゴシック" panose="020B0400000000000000" pitchFamily="50" charset="-128"/>
                          <a:ea typeface="BIZ UDPゴシック" panose="020B0400000000000000" pitchFamily="50" charset="-128"/>
                        </a:rPr>
                        <a:t>・ 不特定多数の人の目がある中で児童等に更衣をさせる</a:t>
                      </a:r>
                    </a:p>
                  </a:txBody>
                  <a:tcPr>
                    <a:solidFill>
                      <a:schemeClr val="bg1"/>
                    </a:solidFill>
                  </a:tcPr>
                </a:tc>
                <a:extLst>
                  <a:ext uri="{0D108BD9-81ED-4DB2-BD59-A6C34878D82A}">
                    <a16:rowId xmlns:a16="http://schemas.microsoft.com/office/drawing/2014/main" val="2806362171"/>
                  </a:ext>
                </a:extLst>
              </a:tr>
              <a:tr h="370840">
                <a:tc>
                  <a:txBody>
                    <a:bodyPr/>
                    <a:lstStyle/>
                    <a:p>
                      <a:r>
                        <a:rPr kumimoji="1" lang="ja-JP" altLang="en-US" sz="900">
                          <a:latin typeface="BIZ UDPゴシック" panose="020B0400000000000000" pitchFamily="50" charset="-128"/>
                          <a:ea typeface="BIZ UDPゴシック" panose="020B0400000000000000" pitchFamily="50" charset="-128"/>
                        </a:rPr>
                        <a:t>特別扱い </a:t>
                      </a:r>
                    </a:p>
                  </a:txBody>
                  <a:tcPr>
                    <a:solidFill>
                      <a:schemeClr val="bg1"/>
                    </a:solidFill>
                  </a:tcPr>
                </a:tc>
                <a:tc>
                  <a:txBody>
                    <a:bodyPr/>
                    <a:lstStyle/>
                    <a:p>
                      <a:r>
                        <a:rPr kumimoji="1" lang="ja-JP" altLang="en-US" sz="900">
                          <a:latin typeface="BIZ UDPゴシック" panose="020B0400000000000000" pitchFamily="50" charset="-128"/>
                          <a:ea typeface="BIZ UDPゴシック" panose="020B0400000000000000" pitchFamily="50" charset="-128"/>
                        </a:rPr>
                        <a:t> ・ 特定の児童等に高価な金品を与えたり、正当な理由なく声掛けや態度を変えたりする</a:t>
                      </a:r>
                      <a:endParaRPr kumimoji="1" lang="en-US" altLang="ja-JP" sz="900">
                        <a:latin typeface="BIZ UDPゴシック" panose="020B0400000000000000" pitchFamily="50" charset="-128"/>
                        <a:ea typeface="BIZ UDPゴシック" panose="020B04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900">
                          <a:latin typeface="BIZ UDPゴシック" panose="020B0400000000000000" pitchFamily="50" charset="-128"/>
                          <a:ea typeface="BIZ UDPゴシック" panose="020B0400000000000000" pitchFamily="50" charset="-128"/>
                        </a:rPr>
                        <a:t>・ 児童等の容姿等を過度にほめる</a:t>
                      </a:r>
                    </a:p>
                  </a:txBody>
                  <a:tcPr>
                    <a:solidFill>
                      <a:schemeClr val="bg1"/>
                    </a:solidFill>
                  </a:tcPr>
                </a:tc>
                <a:extLst>
                  <a:ext uri="{0D108BD9-81ED-4DB2-BD59-A6C34878D82A}">
                    <a16:rowId xmlns:a16="http://schemas.microsoft.com/office/drawing/2014/main" val="1877059559"/>
                  </a:ext>
                </a:extLst>
              </a:tr>
              <a:tr h="370840">
                <a:tc>
                  <a:txBody>
                    <a:bodyPr/>
                    <a:lstStyle/>
                    <a:p>
                      <a:r>
                        <a:rPr kumimoji="1" lang="ja-JP" altLang="en-US" sz="900">
                          <a:latin typeface="BIZ UDPゴシック" panose="020B0400000000000000" pitchFamily="50" charset="-128"/>
                          <a:ea typeface="BIZ UDPゴシック" panose="020B0400000000000000" pitchFamily="50" charset="-128"/>
                        </a:rPr>
                        <a:t>その他</a:t>
                      </a:r>
                    </a:p>
                  </a:txBody>
                  <a:tcPr>
                    <a:solidFill>
                      <a:schemeClr val="bg1"/>
                    </a:solidFill>
                  </a:tcPr>
                </a:tc>
                <a:tc>
                  <a:txBody>
                    <a:bodyPr/>
                    <a:lstStyle/>
                    <a:p>
                      <a:r>
                        <a:rPr kumimoji="1" lang="ja-JP" altLang="en-US" sz="900">
                          <a:latin typeface="BIZ UDPゴシック" panose="020B0400000000000000" pitchFamily="50" charset="-128"/>
                          <a:ea typeface="BIZ UDPゴシック" panose="020B0400000000000000" pitchFamily="50" charset="-128"/>
                        </a:rPr>
                        <a:t>・ 児童等の衣服や持ち物を正当な理由なく触ったり、借りたりしようとする</a:t>
                      </a:r>
                    </a:p>
                  </a:txBody>
                  <a:tcPr>
                    <a:solidFill>
                      <a:schemeClr val="bg1"/>
                    </a:solidFill>
                  </a:tcPr>
                </a:tc>
                <a:extLst>
                  <a:ext uri="{0D108BD9-81ED-4DB2-BD59-A6C34878D82A}">
                    <a16:rowId xmlns:a16="http://schemas.microsoft.com/office/drawing/2014/main" val="1550128178"/>
                  </a:ext>
                </a:extLst>
              </a:tr>
            </a:tbl>
          </a:graphicData>
        </a:graphic>
      </p:graphicFrame>
      <p:sp>
        <p:nvSpPr>
          <p:cNvPr id="8" name="テキスト ボックス 7">
            <a:extLst>
              <a:ext uri="{FF2B5EF4-FFF2-40B4-BE49-F238E27FC236}">
                <a16:creationId xmlns:a16="http://schemas.microsoft.com/office/drawing/2014/main" id="{5E3643DC-A061-E1F7-D922-DB2ACF9080F4}"/>
              </a:ext>
            </a:extLst>
          </p:cNvPr>
          <p:cNvSpPr txBox="1"/>
          <p:nvPr/>
        </p:nvSpPr>
        <p:spPr>
          <a:xfrm>
            <a:off x="973666" y="5531970"/>
            <a:ext cx="10479336" cy="1071191"/>
          </a:xfrm>
          <a:prstGeom prst="rect">
            <a:avLst/>
          </a:prstGeom>
          <a:noFill/>
        </p:spPr>
        <p:txBody>
          <a:bodyPr wrap="square">
            <a:spAutoFit/>
          </a:bodyPr>
          <a:lstStyle/>
          <a:p>
            <a:pPr lvl="1">
              <a:lnSpc>
                <a:spcPct val="120000"/>
              </a:lnSpc>
              <a:spcAft>
                <a:spcPts val="300"/>
              </a:spcAft>
              <a:buClr>
                <a:srgbClr val="FF6A29"/>
              </a:buClr>
            </a:pPr>
            <a:r>
              <a:rPr lang="ja-JP" altLang="en-US" sz="1050" spc="80">
                <a:latin typeface="BIZ UDPゴシック" panose="020B0400000000000000" pitchFamily="50" charset="-128"/>
                <a:ea typeface="BIZ UDPゴシック" panose="020B0400000000000000" pitchFamily="50" charset="-128"/>
              </a:rPr>
              <a:t>注</a:t>
            </a:r>
            <a:r>
              <a:rPr lang="en-US" altLang="ja-JP" sz="1050" spc="80">
                <a:latin typeface="BIZ UDPゴシック" panose="020B0400000000000000" pitchFamily="50" charset="-128"/>
                <a:ea typeface="BIZ UDPゴシック" panose="020B0400000000000000" pitchFamily="50" charset="-128"/>
              </a:rPr>
              <a:t>1</a:t>
            </a:r>
            <a:r>
              <a:rPr lang="ja-JP" altLang="en-US" sz="1050" spc="80">
                <a:latin typeface="BIZ UDPゴシック" panose="020B0400000000000000" pitchFamily="50" charset="-128"/>
                <a:ea typeface="BIZ UDPゴシック" panose="020B0400000000000000" pitchFamily="50" charset="-128"/>
              </a:rPr>
              <a:t>　外形的に「不適切な行為」に該当し得る行為を、必要な業務として行う場合には、事前・事後に、その経過を組織内で共有するなど、事前に定めたルールに基づき対応することが考えられます。</a:t>
            </a:r>
            <a:endParaRPr lang="en-US" altLang="ja-JP" sz="1050" spc="80">
              <a:latin typeface="BIZ UDPゴシック" panose="020B0400000000000000" pitchFamily="50" charset="-128"/>
              <a:ea typeface="BIZ UDPゴシック" panose="020B0400000000000000" pitchFamily="50" charset="-128"/>
            </a:endParaRPr>
          </a:p>
          <a:p>
            <a:pPr lvl="1">
              <a:lnSpc>
                <a:spcPct val="120000"/>
              </a:lnSpc>
              <a:spcAft>
                <a:spcPts val="300"/>
              </a:spcAft>
              <a:buClr>
                <a:srgbClr val="FF6A29"/>
              </a:buClr>
            </a:pPr>
            <a:r>
              <a:rPr lang="ja-JP" altLang="en-US" sz="1050" spc="80">
                <a:latin typeface="BIZ UDPゴシック" panose="020B0400000000000000" pitchFamily="50" charset="-128"/>
                <a:ea typeface="BIZ UDPゴシック" panose="020B0400000000000000" pitchFamily="50" charset="-128"/>
              </a:rPr>
              <a:t>注２　表は抜粋ですので、ガイドラインに示された例の詳細は研修教材をご参照ください。なお、これらの具体例は、事業者、事業内容、対象となるこどもの発達段階や特性、現場の状況等によって、不適切であるかどうかが変わり得るものであり、これらの行為に該当することで一律に不適切であると判断されるものではありません。</a:t>
            </a:r>
            <a:endParaRPr lang="en-US" altLang="ja-JP" sz="1050" spc="80">
              <a:latin typeface="BIZ UDPゴシック" panose="020B0400000000000000" pitchFamily="50" charset="-128"/>
              <a:ea typeface="BIZ UDPゴシック" panose="020B0400000000000000" pitchFamily="50" charset="-128"/>
            </a:endParaRPr>
          </a:p>
        </p:txBody>
      </p:sp>
      <p:sp>
        <p:nvSpPr>
          <p:cNvPr id="4" name="テキスト ボックス 3">
            <a:extLst>
              <a:ext uri="{FF2B5EF4-FFF2-40B4-BE49-F238E27FC236}">
                <a16:creationId xmlns:a16="http://schemas.microsoft.com/office/drawing/2014/main" id="{C0695D8E-E65F-8A10-C4A9-D44E9AA1C610}"/>
              </a:ext>
            </a:extLst>
          </p:cNvPr>
          <p:cNvSpPr txBox="1"/>
          <p:nvPr/>
        </p:nvSpPr>
        <p:spPr>
          <a:xfrm>
            <a:off x="771843" y="1296632"/>
            <a:ext cx="10752138" cy="1043363"/>
          </a:xfrm>
          <a:prstGeom prst="rect">
            <a:avLst/>
          </a:prstGeom>
          <a:noFill/>
        </p:spPr>
        <p:txBody>
          <a:bodyPr wrap="square" rtlCol="0">
            <a:spAutoFit/>
          </a:bodyPr>
          <a:lstStyle/>
          <a:p>
            <a:pPr defTabSz="714375">
              <a:lnSpc>
                <a:spcPct val="110000"/>
              </a:lnSpc>
            </a:pPr>
            <a:r>
              <a:rPr kumimoji="1" lang="ja-JP" altLang="en-US" spc="50">
                <a:latin typeface="BIZ UDPゴシック" panose="020B0400000000000000" pitchFamily="50" charset="-128"/>
                <a:ea typeface="BIZ UDPゴシック" panose="020B0400000000000000" pitchFamily="50" charset="-128"/>
              </a:rPr>
              <a:t>設問</a:t>
            </a:r>
            <a:r>
              <a:rPr kumimoji="1" lang="en-US" altLang="ja-JP" spc="50">
                <a:latin typeface="BIZ UDPゴシック" panose="020B0400000000000000" pitchFamily="50" charset="-128"/>
                <a:ea typeface="BIZ UDPゴシック" panose="020B0400000000000000" pitchFamily="50" charset="-128"/>
              </a:rPr>
              <a:t>1</a:t>
            </a:r>
            <a:endParaRPr lang="en-US" altLang="ja-JP" spc="50">
              <a:latin typeface="BIZ UDPゴシック" panose="020B0400000000000000" pitchFamily="50" charset="-128"/>
              <a:ea typeface="BIZ UDPゴシック" panose="020B0400000000000000" pitchFamily="50" charset="-128"/>
            </a:endParaRPr>
          </a:p>
          <a:p>
            <a:pPr algn="dist"/>
            <a:r>
              <a:rPr lang="ja-JP" altLang="en-US" sz="1400" spc="50">
                <a:latin typeface="BIZ UDPゴシック" panose="020B0400000000000000" pitchFamily="50" charset="-128"/>
                <a:ea typeface="BIZ UDPゴシック" panose="020B0400000000000000" pitchFamily="50" charset="-128"/>
              </a:rPr>
              <a:t>皆さんの日々の業務の中では、どのようなものが「不適切な行為」となり得るでしょうか。業務の内容やこどもの発達段階、距離、</a:t>
            </a:r>
            <a:endParaRPr lang="en-US" altLang="ja-JP" sz="1400" spc="50">
              <a:latin typeface="BIZ UDPゴシック" panose="020B0400000000000000" pitchFamily="50" charset="-128"/>
              <a:ea typeface="BIZ UDPゴシック" panose="020B0400000000000000" pitchFamily="50" charset="-128"/>
            </a:endParaRPr>
          </a:p>
          <a:p>
            <a:pPr algn="dist"/>
            <a:r>
              <a:rPr lang="ja-JP" altLang="en-US" sz="1400" spc="50">
                <a:latin typeface="BIZ UDPゴシック" panose="020B0400000000000000" pitchFamily="50" charset="-128"/>
                <a:ea typeface="BIZ UDPゴシック" panose="020B0400000000000000" pitchFamily="50" charset="-128"/>
              </a:rPr>
              <a:t>接触頻度、関係性といった観点で考えてみてください。また、皆さんはどのようなことに気をつけるべきか、どのように対応する</a:t>
            </a:r>
            <a:endParaRPr lang="en-US" altLang="ja-JP" sz="1400" spc="50">
              <a:latin typeface="BIZ UDPゴシック" panose="020B0400000000000000" pitchFamily="50" charset="-128"/>
              <a:ea typeface="BIZ UDPゴシック" panose="020B0400000000000000" pitchFamily="50" charset="-128"/>
            </a:endParaRPr>
          </a:p>
          <a:p>
            <a:r>
              <a:rPr lang="ja-JP" altLang="en-US" sz="1400" spc="50">
                <a:latin typeface="BIZ UDPゴシック" panose="020B0400000000000000" pitchFamily="50" charset="-128"/>
                <a:ea typeface="BIZ UDPゴシック" panose="020B0400000000000000" pitchFamily="50" charset="-128"/>
              </a:rPr>
              <a:t>べきか、についても考えてみてください。</a:t>
            </a:r>
          </a:p>
        </p:txBody>
      </p:sp>
      <p:sp>
        <p:nvSpPr>
          <p:cNvPr id="2" name="スライド番号プレースホルダー 1">
            <a:extLst>
              <a:ext uri="{FF2B5EF4-FFF2-40B4-BE49-F238E27FC236}">
                <a16:creationId xmlns:a16="http://schemas.microsoft.com/office/drawing/2014/main" id="{E5D74942-4CB2-A249-7182-2D2BD0476564}"/>
              </a:ext>
            </a:extLst>
          </p:cNvPr>
          <p:cNvSpPr>
            <a:spLocks noGrp="1"/>
          </p:cNvSpPr>
          <p:nvPr>
            <p:ph type="sldNum" sz="quarter" idx="4"/>
          </p:nvPr>
        </p:nvSpPr>
        <p:spPr/>
        <p:txBody>
          <a:bodyPr/>
          <a:lstStyle/>
          <a:p>
            <a:fld id="{2336B528-F940-46AA-A4AB-D4751FB27E02}" type="slidenum">
              <a:rPr kumimoji="1" lang="ja-JP" altLang="en-US" smtClean="0"/>
              <a:t>37</a:t>
            </a:fld>
            <a:endParaRPr kumimoji="1" lang="ja-JP" altLang="en-US"/>
          </a:p>
        </p:txBody>
      </p:sp>
    </p:spTree>
    <p:extLst>
      <p:ext uri="{BB962C8B-B14F-4D97-AF65-F5344CB8AC3E}">
        <p14:creationId xmlns:p14="http://schemas.microsoft.com/office/powerpoint/2010/main" val="188232870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87E924-8DA3-46F1-0FF0-DA552F56DE92}"/>
            </a:ext>
          </a:extLst>
        </p:cNvPr>
        <p:cNvGrpSpPr/>
        <p:nvPr/>
      </p:nvGrpSpPr>
      <p:grpSpPr>
        <a:xfrm>
          <a:off x="0" y="0"/>
          <a:ext cx="0" cy="0"/>
          <a:chOff x="0" y="0"/>
          <a:chExt cx="0" cy="0"/>
        </a:xfrm>
      </p:grpSpPr>
      <p:sp>
        <p:nvSpPr>
          <p:cNvPr id="12" name="四角形: 角を丸くする 11">
            <a:extLst>
              <a:ext uri="{FF2B5EF4-FFF2-40B4-BE49-F238E27FC236}">
                <a16:creationId xmlns:a16="http://schemas.microsoft.com/office/drawing/2014/main" id="{C99C7146-ECAF-2E9B-F47C-3E57BDC0811F}"/>
              </a:ext>
            </a:extLst>
          </p:cNvPr>
          <p:cNvSpPr/>
          <p:nvPr/>
        </p:nvSpPr>
        <p:spPr>
          <a:xfrm>
            <a:off x="542131" y="2497393"/>
            <a:ext cx="11107737" cy="4064965"/>
          </a:xfrm>
          <a:prstGeom prst="roundRect">
            <a:avLst>
              <a:gd name="adj" fmla="val 5326"/>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latin typeface="BIZ UDPゴシック" panose="020B0400000000000000" pitchFamily="50" charset="-128"/>
              <a:ea typeface="BIZ UDPゴシック" panose="020B0400000000000000" pitchFamily="50" charset="-128"/>
            </a:endParaRPr>
          </a:p>
        </p:txBody>
      </p:sp>
      <p:sp>
        <p:nvSpPr>
          <p:cNvPr id="13" name="四角形: 角を丸くする 12">
            <a:extLst>
              <a:ext uri="{FF2B5EF4-FFF2-40B4-BE49-F238E27FC236}">
                <a16:creationId xmlns:a16="http://schemas.microsoft.com/office/drawing/2014/main" id="{1C6F5310-08C8-3C56-05C2-D645EFAC8903}"/>
              </a:ext>
            </a:extLst>
          </p:cNvPr>
          <p:cNvSpPr/>
          <p:nvPr/>
        </p:nvSpPr>
        <p:spPr>
          <a:xfrm>
            <a:off x="540000" y="396000"/>
            <a:ext cx="2880000" cy="442800"/>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Pゴシック" panose="020B0400000000000000" pitchFamily="50" charset="-128"/>
              <a:ea typeface="BIZ UDPゴシック" panose="020B0400000000000000" pitchFamily="50" charset="-128"/>
            </a:endParaRPr>
          </a:p>
        </p:txBody>
      </p:sp>
      <p:sp>
        <p:nvSpPr>
          <p:cNvPr id="14" name="タイトル 13">
            <a:extLst>
              <a:ext uri="{FF2B5EF4-FFF2-40B4-BE49-F238E27FC236}">
                <a16:creationId xmlns:a16="http://schemas.microsoft.com/office/drawing/2014/main" id="{CACE9A60-7DCF-ABC4-5AB1-3D3BBCC2BE99}"/>
              </a:ext>
            </a:extLst>
          </p:cNvPr>
          <p:cNvSpPr>
            <a:spLocks noGrp="1"/>
          </p:cNvSpPr>
          <p:nvPr>
            <p:ph type="title"/>
          </p:nvPr>
        </p:nvSpPr>
        <p:spPr>
          <a:xfrm>
            <a:off x="723900" y="444818"/>
            <a:ext cx="2514600" cy="383182"/>
          </a:xfrm>
        </p:spPr>
        <p:txBody>
          <a:bodyPr wrap="square"/>
          <a:lstStyle/>
          <a:p>
            <a:pPr algn="dist"/>
            <a:r>
              <a:rPr lang="ja-JP" altLang="en-US">
                <a:latin typeface="BIZ UDPゴシック" panose="020B0400000000000000" pitchFamily="50" charset="-128"/>
                <a:ea typeface="BIZ UDPゴシック" panose="020B0400000000000000" pitchFamily="50" charset="-128"/>
              </a:rPr>
              <a:t>設問</a:t>
            </a:r>
            <a:r>
              <a:rPr lang="en-US" altLang="ja-JP">
                <a:latin typeface="BIZ UDPゴシック" panose="020B0400000000000000" pitchFamily="50" charset="-128"/>
                <a:ea typeface="BIZ UDPゴシック" panose="020B0400000000000000" pitchFamily="50" charset="-128"/>
              </a:rPr>
              <a:t>1</a:t>
            </a:r>
            <a:r>
              <a:rPr lang="ja-JP" altLang="en-US">
                <a:latin typeface="BIZ UDPゴシック" panose="020B0400000000000000" pitchFamily="50" charset="-128"/>
                <a:ea typeface="BIZ UDPゴシック" panose="020B0400000000000000" pitchFamily="50" charset="-128"/>
              </a:rPr>
              <a:t>　回答例</a:t>
            </a:r>
          </a:p>
        </p:txBody>
      </p:sp>
      <p:sp>
        <p:nvSpPr>
          <p:cNvPr id="3" name="テキスト ボックス 2">
            <a:extLst>
              <a:ext uri="{FF2B5EF4-FFF2-40B4-BE49-F238E27FC236}">
                <a16:creationId xmlns:a16="http://schemas.microsoft.com/office/drawing/2014/main" id="{9738BE9C-B832-B701-41FC-783CD476D2CB}"/>
              </a:ext>
            </a:extLst>
          </p:cNvPr>
          <p:cNvSpPr txBox="1"/>
          <p:nvPr/>
        </p:nvSpPr>
        <p:spPr>
          <a:xfrm>
            <a:off x="649800" y="2671683"/>
            <a:ext cx="10989750" cy="2938048"/>
          </a:xfrm>
          <a:prstGeom prst="rect">
            <a:avLst/>
          </a:prstGeom>
          <a:noFill/>
        </p:spPr>
        <p:txBody>
          <a:bodyPr wrap="square" rtlCol="0">
            <a:spAutoFit/>
          </a:bodyPr>
          <a:lstStyle/>
          <a:p>
            <a:pPr marL="285750" indent="-285750">
              <a:lnSpc>
                <a:spcPct val="120000"/>
              </a:lnSpc>
              <a:spcAft>
                <a:spcPts val="600"/>
              </a:spcAft>
              <a:buClr>
                <a:srgbClr val="FF6A29"/>
              </a:buClr>
              <a:buFont typeface="Wingdings" panose="05000000000000000000" pitchFamily="2" charset="2"/>
              <a:buChar char="l"/>
            </a:pPr>
            <a:r>
              <a:rPr lang="ja-JP" altLang="en-US" sz="1600" spc="80">
                <a:latin typeface="BIZ UDPゴシック" panose="020B0400000000000000" pitchFamily="50" charset="-128"/>
                <a:ea typeface="BIZ UDPゴシック" panose="020B0400000000000000" pitchFamily="50" charset="-128"/>
              </a:rPr>
              <a:t>どのようなことに気をつけるべきか</a:t>
            </a:r>
            <a:endParaRPr lang="en-US" altLang="ja-JP" sz="1600" spc="80">
              <a:latin typeface="BIZ UDPゴシック" panose="020B0400000000000000" pitchFamily="50" charset="-128"/>
              <a:ea typeface="BIZ UDPゴシック" panose="020B0400000000000000" pitchFamily="50" charset="-128"/>
            </a:endParaRPr>
          </a:p>
          <a:p>
            <a:pPr marL="628650" lvl="1" indent="-171450">
              <a:lnSpc>
                <a:spcPct val="120000"/>
              </a:lnSpc>
              <a:spcAft>
                <a:spcPts val="300"/>
              </a:spcAft>
              <a:buClr>
                <a:srgbClr val="FF6A29"/>
              </a:buClr>
              <a:buFont typeface="Wingdings" panose="05000000000000000000" pitchFamily="2" charset="2"/>
              <a:buChar char="ü"/>
            </a:pPr>
            <a:r>
              <a:rPr lang="ja-JP" altLang="en-US" sz="1600" spc="80">
                <a:latin typeface="BIZ UDPゴシック" panose="020B0400000000000000" pitchFamily="50" charset="-128"/>
                <a:ea typeface="BIZ UDPゴシック" panose="020B0400000000000000" pitchFamily="50" charset="-128"/>
              </a:rPr>
              <a:t>身体接触は「業務上必要な範囲」と言えるかに気をつける。</a:t>
            </a:r>
          </a:p>
          <a:p>
            <a:pPr marL="628650" lvl="1" indent="-171450">
              <a:lnSpc>
                <a:spcPct val="120000"/>
              </a:lnSpc>
              <a:spcAft>
                <a:spcPts val="300"/>
              </a:spcAft>
              <a:buClr>
                <a:srgbClr val="FF6A29"/>
              </a:buClr>
              <a:buFont typeface="Wingdings" panose="05000000000000000000" pitchFamily="2" charset="2"/>
              <a:buChar char="ü"/>
            </a:pPr>
            <a:r>
              <a:rPr lang="ja-JP" altLang="en-US" sz="1600" spc="80">
                <a:latin typeface="BIZ UDPゴシック" panose="020B0400000000000000" pitchFamily="50" charset="-128"/>
                <a:ea typeface="BIZ UDPゴシック" panose="020B0400000000000000" pitchFamily="50" charset="-128"/>
              </a:rPr>
              <a:t>閉鎖環境（密室や他人の目が届きにくい状況）や私的なやりとりを避ける。</a:t>
            </a:r>
          </a:p>
          <a:p>
            <a:pPr marL="628650" lvl="1" indent="-171450">
              <a:lnSpc>
                <a:spcPct val="120000"/>
              </a:lnSpc>
              <a:spcAft>
                <a:spcPts val="300"/>
              </a:spcAft>
              <a:buClr>
                <a:srgbClr val="FF6A29"/>
              </a:buClr>
              <a:buFont typeface="Wingdings" panose="05000000000000000000" pitchFamily="2" charset="2"/>
              <a:buChar char="ü"/>
            </a:pPr>
            <a:r>
              <a:rPr lang="ja-JP" altLang="en-US" sz="1600" spc="80">
                <a:latin typeface="BIZ UDPゴシック" panose="020B0400000000000000" pitchFamily="50" charset="-128"/>
                <a:ea typeface="BIZ UDPゴシック" panose="020B0400000000000000" pitchFamily="50" charset="-128"/>
              </a:rPr>
              <a:t>身体接触が業務上必要な場合には、こどもや保護者にあらかじめ「不適切な行為」の範囲を説明し、共通認識を形成する。</a:t>
            </a:r>
          </a:p>
          <a:p>
            <a:pPr marL="628650" lvl="1" indent="-171450">
              <a:lnSpc>
                <a:spcPct val="120000"/>
              </a:lnSpc>
              <a:spcAft>
                <a:spcPts val="300"/>
              </a:spcAft>
              <a:buClr>
                <a:srgbClr val="FF6A29"/>
              </a:buClr>
              <a:buFont typeface="Wingdings" panose="05000000000000000000" pitchFamily="2" charset="2"/>
              <a:buChar char="ü"/>
            </a:pPr>
            <a:r>
              <a:rPr lang="ja-JP" altLang="en-US" sz="1600" spc="80">
                <a:latin typeface="BIZ UDPゴシック" panose="020B0400000000000000" pitchFamily="50" charset="-128"/>
                <a:ea typeface="BIZ UDPゴシック" panose="020B0400000000000000" pitchFamily="50" charset="-128"/>
              </a:rPr>
              <a:t>こどもの方から身体接触を求めてきて、断ることが適切でない場合</a:t>
            </a:r>
            <a:r>
              <a:rPr lang="ja-JP" altLang="en-US" sz="1600" spc="80" baseline="30000">
                <a:latin typeface="BIZ UDPゴシック" panose="020B0400000000000000" pitchFamily="50" charset="-128"/>
                <a:ea typeface="BIZ UDPゴシック" panose="020B0400000000000000" pitchFamily="50" charset="-128"/>
              </a:rPr>
              <a:t>注</a:t>
            </a:r>
            <a:r>
              <a:rPr lang="ja-JP" altLang="en-US" sz="1600" spc="80">
                <a:latin typeface="BIZ UDPゴシック" panose="020B0400000000000000" pitchFamily="50" charset="-128"/>
                <a:ea typeface="BIZ UDPゴシック" panose="020B0400000000000000" pitchFamily="50" charset="-128"/>
              </a:rPr>
              <a:t>にも、その場に応じた工夫を行ったり、保護者に事前に相談したりする。</a:t>
            </a:r>
          </a:p>
          <a:p>
            <a:pPr marL="628650" lvl="1" indent="-171450">
              <a:lnSpc>
                <a:spcPct val="120000"/>
              </a:lnSpc>
              <a:spcAft>
                <a:spcPts val="1800"/>
              </a:spcAft>
              <a:buClr>
                <a:srgbClr val="FF6A29"/>
              </a:buClr>
              <a:buFont typeface="Wingdings" panose="05000000000000000000" pitchFamily="2" charset="2"/>
              <a:buChar char="ü"/>
            </a:pPr>
            <a:r>
              <a:rPr lang="ja-JP" altLang="en-US" sz="1600" spc="80">
                <a:latin typeface="BIZ UDPゴシック" panose="020B0400000000000000" pitchFamily="50" charset="-128"/>
                <a:ea typeface="BIZ UDPゴシック" panose="020B0400000000000000" pitchFamily="50" charset="-128"/>
              </a:rPr>
              <a:t>外形的に「不適切な行為」に当てはまる行為を、必要な業務として行う場合には、事前にルールを定め、そのルールに基づき対応する。</a:t>
            </a:r>
            <a:endParaRPr lang="ja-JP" altLang="en-US" sz="1400" spc="80">
              <a:latin typeface="BIZ UDPゴシック" panose="020B0400000000000000" pitchFamily="50" charset="-128"/>
              <a:ea typeface="BIZ UDPゴシック" panose="020B0400000000000000" pitchFamily="50" charset="-128"/>
            </a:endParaRPr>
          </a:p>
        </p:txBody>
      </p:sp>
      <p:sp>
        <p:nvSpPr>
          <p:cNvPr id="10" name="四角形: 角を丸くする 9">
            <a:extLst>
              <a:ext uri="{FF2B5EF4-FFF2-40B4-BE49-F238E27FC236}">
                <a16:creationId xmlns:a16="http://schemas.microsoft.com/office/drawing/2014/main" id="{112E4841-8888-01D3-0BD2-F250EC51D2AF}"/>
              </a:ext>
            </a:extLst>
          </p:cNvPr>
          <p:cNvSpPr/>
          <p:nvPr/>
        </p:nvSpPr>
        <p:spPr>
          <a:xfrm>
            <a:off x="531813" y="1311959"/>
            <a:ext cx="11107737" cy="1041773"/>
          </a:xfrm>
          <a:prstGeom prst="roundRect">
            <a:avLst>
              <a:gd name="adj" fmla="val 6290"/>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ボックス 10">
            <a:extLst>
              <a:ext uri="{FF2B5EF4-FFF2-40B4-BE49-F238E27FC236}">
                <a16:creationId xmlns:a16="http://schemas.microsoft.com/office/drawing/2014/main" id="{A5376E1C-5511-C44E-0333-7925BCCF3FBB}"/>
              </a:ext>
            </a:extLst>
          </p:cNvPr>
          <p:cNvSpPr txBox="1"/>
          <p:nvPr/>
        </p:nvSpPr>
        <p:spPr>
          <a:xfrm>
            <a:off x="728171" y="1282928"/>
            <a:ext cx="10752138" cy="1074590"/>
          </a:xfrm>
          <a:prstGeom prst="rect">
            <a:avLst/>
          </a:prstGeom>
          <a:noFill/>
        </p:spPr>
        <p:txBody>
          <a:bodyPr wrap="square" rtlCol="0">
            <a:spAutoFit/>
          </a:bodyPr>
          <a:lstStyle/>
          <a:p>
            <a:pPr defTabSz="714375">
              <a:lnSpc>
                <a:spcPct val="110000"/>
              </a:lnSpc>
            </a:pPr>
            <a:r>
              <a:rPr kumimoji="1" lang="ja-JP" altLang="en-US" spc="50">
                <a:latin typeface="BIZ UDPゴシック" panose="020B0400000000000000" pitchFamily="50" charset="-128"/>
                <a:ea typeface="BIZ UDPゴシック" panose="020B0400000000000000" pitchFamily="50" charset="-128"/>
              </a:rPr>
              <a:t>設問</a:t>
            </a:r>
            <a:r>
              <a:rPr kumimoji="1" lang="en-US" altLang="ja-JP" spc="50">
                <a:latin typeface="BIZ UDPゴシック" panose="020B0400000000000000" pitchFamily="50" charset="-128"/>
                <a:ea typeface="BIZ UDPゴシック" panose="020B0400000000000000" pitchFamily="50" charset="-128"/>
              </a:rPr>
              <a:t>1</a:t>
            </a:r>
          </a:p>
          <a:p>
            <a:pPr algn="dist">
              <a:lnSpc>
                <a:spcPct val="110000"/>
              </a:lnSpc>
            </a:pPr>
            <a:r>
              <a:rPr lang="ja-JP" altLang="en-US" sz="1400" spc="50">
                <a:latin typeface="BIZ UDPゴシック" panose="020B0400000000000000" pitchFamily="50" charset="-128"/>
                <a:ea typeface="BIZ UDPゴシック" panose="020B0400000000000000" pitchFamily="50" charset="-128"/>
              </a:rPr>
              <a:t>皆さんの日々の業務の中では、どのようなものが「不適切な行為」となり得るでしょうか。業務の内容やこどもの発達段階、距離、</a:t>
            </a:r>
            <a:endParaRPr lang="en-US" altLang="ja-JP" sz="1400" spc="50">
              <a:latin typeface="BIZ UDPゴシック" panose="020B0400000000000000" pitchFamily="50" charset="-128"/>
              <a:ea typeface="BIZ UDPゴシック" panose="020B0400000000000000" pitchFamily="50" charset="-128"/>
            </a:endParaRPr>
          </a:p>
          <a:p>
            <a:pPr algn="dist">
              <a:lnSpc>
                <a:spcPct val="110000"/>
              </a:lnSpc>
            </a:pPr>
            <a:r>
              <a:rPr lang="ja-JP" altLang="en-US" sz="1400" spc="50">
                <a:latin typeface="BIZ UDPゴシック" panose="020B0400000000000000" pitchFamily="50" charset="-128"/>
                <a:ea typeface="BIZ UDPゴシック" panose="020B0400000000000000" pitchFamily="50" charset="-128"/>
              </a:rPr>
              <a:t>接触頻度、関係性といった観点で考えてみてください。また、皆さんはどのようなことに気をつけるべきか、どのように対応する</a:t>
            </a:r>
            <a:endParaRPr lang="en-US" altLang="ja-JP" sz="1400" spc="50">
              <a:latin typeface="BIZ UDPゴシック" panose="020B0400000000000000" pitchFamily="50" charset="-128"/>
              <a:ea typeface="BIZ UDPゴシック" panose="020B0400000000000000" pitchFamily="50" charset="-128"/>
            </a:endParaRPr>
          </a:p>
          <a:p>
            <a:pPr>
              <a:lnSpc>
                <a:spcPct val="110000"/>
              </a:lnSpc>
            </a:pPr>
            <a:r>
              <a:rPr lang="ja-JP" altLang="en-US" sz="1400" spc="50">
                <a:latin typeface="BIZ UDPゴシック" panose="020B0400000000000000" pitchFamily="50" charset="-128"/>
                <a:ea typeface="BIZ UDPゴシック" panose="020B0400000000000000" pitchFamily="50" charset="-128"/>
              </a:rPr>
              <a:t>べきか、についても考えてみてください。</a:t>
            </a:r>
          </a:p>
        </p:txBody>
      </p:sp>
      <p:sp>
        <p:nvSpPr>
          <p:cNvPr id="2" name="テキスト ボックス 1">
            <a:extLst>
              <a:ext uri="{FF2B5EF4-FFF2-40B4-BE49-F238E27FC236}">
                <a16:creationId xmlns:a16="http://schemas.microsoft.com/office/drawing/2014/main" id="{96E989E6-F864-EF73-8B47-30186A365459}"/>
              </a:ext>
            </a:extLst>
          </p:cNvPr>
          <p:cNvSpPr txBox="1"/>
          <p:nvPr/>
        </p:nvSpPr>
        <p:spPr>
          <a:xfrm>
            <a:off x="1225889" y="5824434"/>
            <a:ext cx="9719583" cy="430887"/>
          </a:xfrm>
          <a:prstGeom prst="rect">
            <a:avLst/>
          </a:prstGeom>
          <a:noFill/>
        </p:spPr>
        <p:txBody>
          <a:bodyPr wrap="square">
            <a:spAutoFit/>
          </a:bodyPr>
          <a:lstStyle/>
          <a:p>
            <a:pPr marL="174625" indent="-174625" defTabSz="542925"/>
            <a:r>
              <a:rPr lang="ja-JP" altLang="en-US" sz="1100">
                <a:latin typeface="BIZ UDPゴシック" panose="020B0400000000000000" pitchFamily="50" charset="-128"/>
                <a:ea typeface="BIZ UDPゴシック" panose="020B0400000000000000" pitchFamily="50" charset="-128"/>
              </a:rPr>
              <a:t>注　性暴力の加害者には、「少し触っただけだ」、「実はこどもも喜んでいる」などの一方的な思い込みが見られることがあり、「認知の偏り」と呼ばれます。</a:t>
            </a:r>
            <a:endParaRPr lang="en-US" altLang="ja-JP" sz="1100">
              <a:latin typeface="BIZ UDPゴシック" panose="020B0400000000000000" pitchFamily="50" charset="-128"/>
              <a:ea typeface="BIZ UDPゴシック" panose="020B0400000000000000" pitchFamily="50" charset="-128"/>
            </a:endParaRPr>
          </a:p>
          <a:p>
            <a:pPr marL="174625" indent="-174625" defTabSz="542925"/>
            <a:r>
              <a:rPr lang="ja-JP" altLang="en-US" sz="1100">
                <a:latin typeface="BIZ UDPゴシック" panose="020B0400000000000000" pitchFamily="50" charset="-128"/>
                <a:ea typeface="BIZ UDPゴシック" panose="020B0400000000000000" pitchFamily="50" charset="-128"/>
              </a:rPr>
              <a:t>　　 「認知の偏り」について議論する際には、演習教材「認知の偏りのシミュレーション」を活用できます。</a:t>
            </a:r>
          </a:p>
        </p:txBody>
      </p:sp>
      <p:sp>
        <p:nvSpPr>
          <p:cNvPr id="4" name="スライド番号プレースホルダー 3">
            <a:extLst>
              <a:ext uri="{FF2B5EF4-FFF2-40B4-BE49-F238E27FC236}">
                <a16:creationId xmlns:a16="http://schemas.microsoft.com/office/drawing/2014/main" id="{E685385D-9A7A-B936-2216-4D0A3EB40AB9}"/>
              </a:ext>
            </a:extLst>
          </p:cNvPr>
          <p:cNvSpPr>
            <a:spLocks noGrp="1"/>
          </p:cNvSpPr>
          <p:nvPr>
            <p:ph type="sldNum" sz="quarter" idx="4"/>
          </p:nvPr>
        </p:nvSpPr>
        <p:spPr/>
        <p:txBody>
          <a:bodyPr/>
          <a:lstStyle/>
          <a:p>
            <a:fld id="{2336B528-F940-46AA-A4AB-D4751FB27E02}" type="slidenum">
              <a:rPr kumimoji="1" lang="ja-JP" altLang="en-US" smtClean="0"/>
              <a:t>38</a:t>
            </a:fld>
            <a:endParaRPr kumimoji="1" lang="ja-JP" altLang="en-US"/>
          </a:p>
        </p:txBody>
      </p:sp>
    </p:spTree>
    <p:extLst>
      <p:ext uri="{BB962C8B-B14F-4D97-AF65-F5344CB8AC3E}">
        <p14:creationId xmlns:p14="http://schemas.microsoft.com/office/powerpoint/2010/main" val="334774212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391FD7-2F60-4711-D694-95FEC0A0F622}"/>
            </a:ext>
          </a:extLst>
        </p:cNvPr>
        <p:cNvGrpSpPr/>
        <p:nvPr/>
      </p:nvGrpSpPr>
      <p:grpSpPr>
        <a:xfrm>
          <a:off x="0" y="0"/>
          <a:ext cx="0" cy="0"/>
          <a:chOff x="0" y="0"/>
          <a:chExt cx="0" cy="0"/>
        </a:xfrm>
      </p:grpSpPr>
      <p:sp>
        <p:nvSpPr>
          <p:cNvPr id="12" name="四角形: 角を丸くする 11">
            <a:extLst>
              <a:ext uri="{FF2B5EF4-FFF2-40B4-BE49-F238E27FC236}">
                <a16:creationId xmlns:a16="http://schemas.microsoft.com/office/drawing/2014/main" id="{CBD2036E-B0C4-58FE-05A3-DCC7E8D9E9DF}"/>
              </a:ext>
            </a:extLst>
          </p:cNvPr>
          <p:cNvSpPr/>
          <p:nvPr/>
        </p:nvSpPr>
        <p:spPr>
          <a:xfrm>
            <a:off x="542131" y="2497393"/>
            <a:ext cx="11107737" cy="4064965"/>
          </a:xfrm>
          <a:prstGeom prst="roundRect">
            <a:avLst>
              <a:gd name="adj" fmla="val 5326"/>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latin typeface="BIZ UDPゴシック" panose="020B0400000000000000" pitchFamily="50" charset="-128"/>
              <a:ea typeface="BIZ UDPゴシック" panose="020B0400000000000000" pitchFamily="50" charset="-128"/>
            </a:endParaRPr>
          </a:p>
        </p:txBody>
      </p:sp>
      <p:sp>
        <p:nvSpPr>
          <p:cNvPr id="13" name="四角形: 角を丸くする 12">
            <a:extLst>
              <a:ext uri="{FF2B5EF4-FFF2-40B4-BE49-F238E27FC236}">
                <a16:creationId xmlns:a16="http://schemas.microsoft.com/office/drawing/2014/main" id="{64888E9A-DB0D-2B7F-3F85-65BFA030A76D}"/>
              </a:ext>
            </a:extLst>
          </p:cNvPr>
          <p:cNvSpPr/>
          <p:nvPr/>
        </p:nvSpPr>
        <p:spPr>
          <a:xfrm>
            <a:off x="540000" y="396000"/>
            <a:ext cx="2880000" cy="442800"/>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Pゴシック" panose="020B0400000000000000" pitchFamily="50" charset="-128"/>
              <a:ea typeface="BIZ UDPゴシック" panose="020B0400000000000000" pitchFamily="50" charset="-128"/>
            </a:endParaRPr>
          </a:p>
        </p:txBody>
      </p:sp>
      <p:sp>
        <p:nvSpPr>
          <p:cNvPr id="14" name="タイトル 13">
            <a:extLst>
              <a:ext uri="{FF2B5EF4-FFF2-40B4-BE49-F238E27FC236}">
                <a16:creationId xmlns:a16="http://schemas.microsoft.com/office/drawing/2014/main" id="{D84D2B7D-404B-1941-CFF5-6BC70B07192B}"/>
              </a:ext>
            </a:extLst>
          </p:cNvPr>
          <p:cNvSpPr>
            <a:spLocks noGrp="1"/>
          </p:cNvSpPr>
          <p:nvPr>
            <p:ph type="title"/>
          </p:nvPr>
        </p:nvSpPr>
        <p:spPr>
          <a:xfrm>
            <a:off x="723900" y="444818"/>
            <a:ext cx="2514600" cy="383182"/>
          </a:xfrm>
        </p:spPr>
        <p:txBody>
          <a:bodyPr wrap="square"/>
          <a:lstStyle/>
          <a:p>
            <a:pPr algn="dist"/>
            <a:r>
              <a:rPr lang="ja-JP" altLang="en-US">
                <a:latin typeface="BIZ UDPゴシック" panose="020B0400000000000000" pitchFamily="50" charset="-128"/>
                <a:ea typeface="BIZ UDPゴシック" panose="020B0400000000000000" pitchFamily="50" charset="-128"/>
              </a:rPr>
              <a:t>設問</a:t>
            </a:r>
            <a:r>
              <a:rPr lang="en-US" altLang="ja-JP">
                <a:latin typeface="BIZ UDPゴシック" panose="020B0400000000000000" pitchFamily="50" charset="-128"/>
                <a:ea typeface="BIZ UDPゴシック" panose="020B0400000000000000" pitchFamily="50" charset="-128"/>
              </a:rPr>
              <a:t>1</a:t>
            </a:r>
            <a:r>
              <a:rPr lang="ja-JP" altLang="en-US">
                <a:latin typeface="BIZ UDPゴシック" panose="020B0400000000000000" pitchFamily="50" charset="-128"/>
                <a:ea typeface="BIZ UDPゴシック" panose="020B0400000000000000" pitchFamily="50" charset="-128"/>
              </a:rPr>
              <a:t>　回答例</a:t>
            </a:r>
          </a:p>
        </p:txBody>
      </p:sp>
      <p:sp>
        <p:nvSpPr>
          <p:cNvPr id="3" name="テキスト ボックス 2">
            <a:extLst>
              <a:ext uri="{FF2B5EF4-FFF2-40B4-BE49-F238E27FC236}">
                <a16:creationId xmlns:a16="http://schemas.microsoft.com/office/drawing/2014/main" id="{6CCD2FEF-94D6-8E06-A125-7B8354110A17}"/>
              </a:ext>
            </a:extLst>
          </p:cNvPr>
          <p:cNvSpPr txBox="1"/>
          <p:nvPr/>
        </p:nvSpPr>
        <p:spPr>
          <a:xfrm>
            <a:off x="649800" y="2656320"/>
            <a:ext cx="10989750" cy="2385589"/>
          </a:xfrm>
          <a:prstGeom prst="rect">
            <a:avLst/>
          </a:prstGeom>
          <a:noFill/>
        </p:spPr>
        <p:txBody>
          <a:bodyPr wrap="square" rtlCol="0">
            <a:spAutoFit/>
          </a:bodyPr>
          <a:lstStyle/>
          <a:p>
            <a:pPr marL="285750" indent="-285750">
              <a:lnSpc>
                <a:spcPct val="120000"/>
              </a:lnSpc>
              <a:spcAft>
                <a:spcPts val="600"/>
              </a:spcAft>
              <a:buClr>
                <a:srgbClr val="FF6A29"/>
              </a:buClr>
              <a:buFont typeface="Wingdings" panose="05000000000000000000" pitchFamily="2" charset="2"/>
              <a:buChar char="l"/>
            </a:pPr>
            <a:r>
              <a:rPr lang="ja-JP" altLang="en-US" sz="1600" spc="80">
                <a:latin typeface="BIZ UDPゴシック" panose="020B0400000000000000" pitchFamily="50" charset="-128"/>
                <a:ea typeface="BIZ UDPゴシック" panose="020B0400000000000000" pitchFamily="50" charset="-128"/>
              </a:rPr>
              <a:t>どのように対応すべきか</a:t>
            </a:r>
            <a:endParaRPr lang="en-US" altLang="ja-JP" sz="1600" spc="80">
              <a:latin typeface="BIZ UDPゴシック" panose="020B0400000000000000" pitchFamily="50" charset="-128"/>
              <a:ea typeface="BIZ UDPゴシック" panose="020B0400000000000000" pitchFamily="50" charset="-128"/>
            </a:endParaRPr>
          </a:p>
          <a:p>
            <a:pPr marL="742950" lvl="1" indent="-285750">
              <a:lnSpc>
                <a:spcPct val="120000"/>
              </a:lnSpc>
              <a:spcAft>
                <a:spcPts val="300"/>
              </a:spcAft>
              <a:buClr>
                <a:srgbClr val="FF6A29"/>
              </a:buClr>
              <a:buFont typeface="Wingdings" panose="05000000000000000000" pitchFamily="2" charset="2"/>
              <a:buChar char="ü"/>
            </a:pPr>
            <a:r>
              <a:rPr lang="ja-JP" altLang="en-US" sz="1600" spc="80">
                <a:latin typeface="BIZ UDPゴシック" panose="020B0400000000000000" pitchFamily="50" charset="-128"/>
                <a:ea typeface="BIZ UDPゴシック" panose="020B0400000000000000" pitchFamily="50" charset="-128"/>
              </a:rPr>
              <a:t>「不適切な行為」に該当する可能性のある行為が生じたり、見かけたりした場合に、普段から職場内で議論し、自由に発言できる雰囲気・環境を整える。</a:t>
            </a:r>
          </a:p>
          <a:p>
            <a:pPr marL="742950" lvl="1" indent="-285750">
              <a:lnSpc>
                <a:spcPct val="120000"/>
              </a:lnSpc>
              <a:spcAft>
                <a:spcPts val="300"/>
              </a:spcAft>
              <a:buClr>
                <a:srgbClr val="FF6A29"/>
              </a:buClr>
              <a:buFont typeface="Wingdings" panose="05000000000000000000" pitchFamily="2" charset="2"/>
              <a:buChar char="ü"/>
            </a:pPr>
            <a:r>
              <a:rPr lang="ja-JP" altLang="en-US" sz="1600" spc="80">
                <a:latin typeface="BIZ UDPゴシック" panose="020B0400000000000000" pitchFamily="50" charset="-128"/>
                <a:ea typeface="BIZ UDPゴシック" panose="020B0400000000000000" pitchFamily="50" charset="-128"/>
              </a:rPr>
              <a:t>どのような事案が「不適切な行為」に当たるか、日々のミーティング、研修などで議論し、対応を検討する。</a:t>
            </a:r>
            <a:endParaRPr lang="en-US" altLang="ja-JP" sz="1600" spc="80">
              <a:latin typeface="BIZ UDPゴシック" panose="020B0400000000000000" pitchFamily="50" charset="-128"/>
              <a:ea typeface="BIZ UDPゴシック" panose="020B0400000000000000" pitchFamily="50" charset="-128"/>
            </a:endParaRPr>
          </a:p>
          <a:p>
            <a:pPr lvl="1">
              <a:lnSpc>
                <a:spcPct val="120000"/>
              </a:lnSpc>
              <a:spcAft>
                <a:spcPts val="300"/>
              </a:spcAft>
              <a:buClr>
                <a:srgbClr val="FF6A29"/>
              </a:buClr>
            </a:pPr>
            <a:endParaRPr lang="en-US" altLang="ja-JP" sz="1600" spc="80">
              <a:latin typeface="BIZ UDPゴシック" panose="020B0400000000000000" pitchFamily="50" charset="-128"/>
              <a:ea typeface="BIZ UDPゴシック" panose="020B0400000000000000" pitchFamily="50" charset="-128"/>
            </a:endParaRPr>
          </a:p>
          <a:p>
            <a:pPr marL="285750" indent="-285750">
              <a:lnSpc>
                <a:spcPct val="120000"/>
              </a:lnSpc>
              <a:spcAft>
                <a:spcPts val="600"/>
              </a:spcAft>
              <a:buClr>
                <a:srgbClr val="FF6A29"/>
              </a:buClr>
              <a:buFont typeface="Wingdings" panose="05000000000000000000" pitchFamily="2" charset="2"/>
              <a:buChar char="l"/>
            </a:pPr>
            <a:r>
              <a:rPr lang="ja-JP" altLang="en-US" sz="1600" spc="80">
                <a:latin typeface="BIZ UDPゴシック" panose="020B0400000000000000" pitchFamily="50" charset="-128"/>
                <a:ea typeface="BIZ UDPゴシック" panose="020B0400000000000000" pitchFamily="50" charset="-128"/>
              </a:rPr>
              <a:t>誰に報告するべきか</a:t>
            </a:r>
            <a:endParaRPr lang="en-US" altLang="ja-JP" sz="1600" spc="80">
              <a:latin typeface="BIZ UDPゴシック" panose="020B0400000000000000" pitchFamily="50" charset="-128"/>
              <a:ea typeface="BIZ UDPゴシック" panose="020B0400000000000000" pitchFamily="50" charset="-128"/>
            </a:endParaRPr>
          </a:p>
          <a:p>
            <a:pPr marL="742950" lvl="1" indent="-285750">
              <a:lnSpc>
                <a:spcPct val="120000"/>
              </a:lnSpc>
              <a:spcAft>
                <a:spcPts val="300"/>
              </a:spcAft>
              <a:buClr>
                <a:srgbClr val="FF6A29"/>
              </a:buClr>
              <a:buFont typeface="Wingdings" panose="05000000000000000000" pitchFamily="2" charset="2"/>
              <a:buChar char="ü"/>
            </a:pPr>
            <a:r>
              <a:rPr lang="ja-JP" altLang="en-US" sz="1600" spc="80">
                <a:latin typeface="BIZ UDPゴシック" panose="020B0400000000000000" pitchFamily="50" charset="-128"/>
                <a:ea typeface="BIZ UDPゴシック" panose="020B0400000000000000" pitchFamily="50" charset="-128"/>
              </a:rPr>
              <a:t>各事業者の定めている報告ルールに基づき報告し、組織的に対応する。</a:t>
            </a:r>
            <a:endParaRPr lang="ja-JP" altLang="en-US" spc="80">
              <a:latin typeface="BIZ UDPゴシック" panose="020B0400000000000000" pitchFamily="50" charset="-128"/>
              <a:ea typeface="BIZ UDPゴシック" panose="020B0400000000000000" pitchFamily="50" charset="-128"/>
            </a:endParaRPr>
          </a:p>
        </p:txBody>
      </p:sp>
      <p:sp>
        <p:nvSpPr>
          <p:cNvPr id="10" name="四角形: 角を丸くする 9">
            <a:extLst>
              <a:ext uri="{FF2B5EF4-FFF2-40B4-BE49-F238E27FC236}">
                <a16:creationId xmlns:a16="http://schemas.microsoft.com/office/drawing/2014/main" id="{2F58EED2-1DD8-0682-8F73-F591CCD4979D}"/>
              </a:ext>
            </a:extLst>
          </p:cNvPr>
          <p:cNvSpPr/>
          <p:nvPr/>
        </p:nvSpPr>
        <p:spPr>
          <a:xfrm>
            <a:off x="531813" y="1311959"/>
            <a:ext cx="11107737" cy="1041773"/>
          </a:xfrm>
          <a:prstGeom prst="roundRect">
            <a:avLst>
              <a:gd name="adj" fmla="val 6290"/>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ボックス 10">
            <a:extLst>
              <a:ext uri="{FF2B5EF4-FFF2-40B4-BE49-F238E27FC236}">
                <a16:creationId xmlns:a16="http://schemas.microsoft.com/office/drawing/2014/main" id="{58C1F509-ED7E-756B-813B-21EBA1191A95}"/>
              </a:ext>
            </a:extLst>
          </p:cNvPr>
          <p:cNvSpPr txBox="1"/>
          <p:nvPr/>
        </p:nvSpPr>
        <p:spPr>
          <a:xfrm>
            <a:off x="728171" y="1282928"/>
            <a:ext cx="10752138" cy="1074590"/>
          </a:xfrm>
          <a:prstGeom prst="rect">
            <a:avLst/>
          </a:prstGeom>
          <a:noFill/>
        </p:spPr>
        <p:txBody>
          <a:bodyPr wrap="square" rtlCol="0">
            <a:spAutoFit/>
          </a:bodyPr>
          <a:lstStyle/>
          <a:p>
            <a:pPr defTabSz="714375">
              <a:lnSpc>
                <a:spcPct val="110000"/>
              </a:lnSpc>
            </a:pPr>
            <a:r>
              <a:rPr kumimoji="1" lang="ja-JP" altLang="en-US" spc="50">
                <a:latin typeface="BIZ UDPゴシック" panose="020B0400000000000000" pitchFamily="50" charset="-128"/>
                <a:ea typeface="BIZ UDPゴシック" panose="020B0400000000000000" pitchFamily="50" charset="-128"/>
              </a:rPr>
              <a:t>設問</a:t>
            </a:r>
            <a:r>
              <a:rPr kumimoji="1" lang="en-US" altLang="ja-JP" spc="50">
                <a:latin typeface="BIZ UDPゴシック" panose="020B0400000000000000" pitchFamily="50" charset="-128"/>
                <a:ea typeface="BIZ UDPゴシック" panose="020B0400000000000000" pitchFamily="50" charset="-128"/>
              </a:rPr>
              <a:t>1</a:t>
            </a:r>
          </a:p>
          <a:p>
            <a:pPr algn="dist">
              <a:lnSpc>
                <a:spcPct val="110000"/>
              </a:lnSpc>
            </a:pPr>
            <a:r>
              <a:rPr lang="ja-JP" altLang="en-US" sz="1400" spc="50">
                <a:latin typeface="BIZ UDPゴシック" panose="020B0400000000000000" pitchFamily="50" charset="-128"/>
                <a:ea typeface="BIZ UDPゴシック" panose="020B0400000000000000" pitchFamily="50" charset="-128"/>
              </a:rPr>
              <a:t>皆さんの日々の業務の中では、どのようなものが「不適切な行為」となり得るでしょうか。業務の内容やこどもの発達段階、距離、</a:t>
            </a:r>
            <a:endParaRPr lang="en-US" altLang="ja-JP" sz="1400" spc="50">
              <a:latin typeface="BIZ UDPゴシック" panose="020B0400000000000000" pitchFamily="50" charset="-128"/>
              <a:ea typeface="BIZ UDPゴシック" panose="020B0400000000000000" pitchFamily="50" charset="-128"/>
            </a:endParaRPr>
          </a:p>
          <a:p>
            <a:pPr algn="dist">
              <a:lnSpc>
                <a:spcPct val="110000"/>
              </a:lnSpc>
            </a:pPr>
            <a:r>
              <a:rPr lang="ja-JP" altLang="en-US" sz="1400" spc="50">
                <a:latin typeface="BIZ UDPゴシック" panose="020B0400000000000000" pitchFamily="50" charset="-128"/>
                <a:ea typeface="BIZ UDPゴシック" panose="020B0400000000000000" pitchFamily="50" charset="-128"/>
              </a:rPr>
              <a:t>接触頻度、関係性といった観点で考えてみてください。また、皆さんはどのようなことに気をつけるべきか、どのように対応する</a:t>
            </a:r>
            <a:endParaRPr lang="en-US" altLang="ja-JP" sz="1400" spc="50">
              <a:latin typeface="BIZ UDPゴシック" panose="020B0400000000000000" pitchFamily="50" charset="-128"/>
              <a:ea typeface="BIZ UDPゴシック" panose="020B0400000000000000" pitchFamily="50" charset="-128"/>
            </a:endParaRPr>
          </a:p>
          <a:p>
            <a:pPr>
              <a:lnSpc>
                <a:spcPct val="110000"/>
              </a:lnSpc>
            </a:pPr>
            <a:r>
              <a:rPr lang="ja-JP" altLang="en-US" sz="1400" spc="50">
                <a:latin typeface="BIZ UDPゴシック" panose="020B0400000000000000" pitchFamily="50" charset="-128"/>
                <a:ea typeface="BIZ UDPゴシック" panose="020B0400000000000000" pitchFamily="50" charset="-128"/>
              </a:rPr>
              <a:t>べきか、についても考えてみてください。</a:t>
            </a:r>
          </a:p>
        </p:txBody>
      </p:sp>
      <p:sp>
        <p:nvSpPr>
          <p:cNvPr id="2" name="スライド番号プレースホルダー 1">
            <a:extLst>
              <a:ext uri="{FF2B5EF4-FFF2-40B4-BE49-F238E27FC236}">
                <a16:creationId xmlns:a16="http://schemas.microsoft.com/office/drawing/2014/main" id="{47E9C3AC-548A-E149-6D68-0E39391FB00B}"/>
              </a:ext>
            </a:extLst>
          </p:cNvPr>
          <p:cNvSpPr>
            <a:spLocks noGrp="1"/>
          </p:cNvSpPr>
          <p:nvPr>
            <p:ph type="sldNum" sz="quarter" idx="4"/>
          </p:nvPr>
        </p:nvSpPr>
        <p:spPr/>
        <p:txBody>
          <a:bodyPr/>
          <a:lstStyle/>
          <a:p>
            <a:fld id="{2336B528-F940-46AA-A4AB-D4751FB27E02}" type="slidenum">
              <a:rPr kumimoji="1" lang="ja-JP" altLang="en-US" smtClean="0"/>
              <a:t>39</a:t>
            </a:fld>
            <a:endParaRPr kumimoji="1" lang="ja-JP" altLang="en-US"/>
          </a:p>
        </p:txBody>
      </p:sp>
    </p:spTree>
    <p:extLst>
      <p:ext uri="{BB962C8B-B14F-4D97-AF65-F5344CB8AC3E}">
        <p14:creationId xmlns:p14="http://schemas.microsoft.com/office/powerpoint/2010/main" val="2211287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3E9102-282E-DBF7-2DFA-B66B68656AB2}"/>
            </a:ext>
          </a:extLst>
        </p:cNvPr>
        <p:cNvGrpSpPr/>
        <p:nvPr/>
      </p:nvGrpSpPr>
      <p:grpSpPr>
        <a:xfrm>
          <a:off x="0" y="0"/>
          <a:ext cx="0" cy="0"/>
          <a:chOff x="0" y="0"/>
          <a:chExt cx="0" cy="0"/>
        </a:xfrm>
      </p:grpSpPr>
      <p:sp>
        <p:nvSpPr>
          <p:cNvPr id="23" name="四角形: 角を丸くする 22">
            <a:extLst>
              <a:ext uri="{FF2B5EF4-FFF2-40B4-BE49-F238E27FC236}">
                <a16:creationId xmlns:a16="http://schemas.microsoft.com/office/drawing/2014/main" id="{131B1241-AAA4-B1FF-5186-761330BBCFDB}"/>
              </a:ext>
            </a:extLst>
          </p:cNvPr>
          <p:cNvSpPr/>
          <p:nvPr/>
        </p:nvSpPr>
        <p:spPr>
          <a:xfrm>
            <a:off x="531813" y="1286674"/>
            <a:ext cx="11107737" cy="2417541"/>
          </a:xfrm>
          <a:prstGeom prst="roundRect">
            <a:avLst>
              <a:gd name="adj" fmla="val 10445"/>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17" name="テキスト ボックス 16">
            <a:extLst>
              <a:ext uri="{FF2B5EF4-FFF2-40B4-BE49-F238E27FC236}">
                <a16:creationId xmlns:a16="http://schemas.microsoft.com/office/drawing/2014/main" id="{622C3F52-5656-2B45-B8B5-A2587E7C1F02}"/>
              </a:ext>
            </a:extLst>
          </p:cNvPr>
          <p:cNvSpPr txBox="1"/>
          <p:nvPr/>
        </p:nvSpPr>
        <p:spPr>
          <a:xfrm>
            <a:off x="1106829" y="1667914"/>
            <a:ext cx="9978341" cy="1602298"/>
          </a:xfrm>
          <a:prstGeom prst="rect">
            <a:avLst/>
          </a:prstGeom>
          <a:noFill/>
        </p:spPr>
        <p:txBody>
          <a:bodyPr wrap="square" rtlCol="0">
            <a:spAutoFit/>
          </a:bodyPr>
          <a:lstStyle/>
          <a:p>
            <a:pPr marL="285750" indent="-285750">
              <a:lnSpc>
                <a:spcPct val="120000"/>
              </a:lnSpc>
              <a:spcAft>
                <a:spcPts val="600"/>
              </a:spcAft>
              <a:buClr>
                <a:srgbClr val="FF6A29"/>
              </a:buClr>
              <a:buFont typeface="Wingdings" panose="05000000000000000000" pitchFamily="2" charset="2"/>
              <a:buChar char="l"/>
            </a:pPr>
            <a:r>
              <a:rPr lang="ja-JP" altLang="en-US" sz="1600" spc="100">
                <a:latin typeface="BIZ UDPゴシック" panose="020B0400000000000000" pitchFamily="50" charset="-128"/>
                <a:ea typeface="BIZ UDPゴシック" panose="020B0400000000000000" pitchFamily="50" charset="-128"/>
              </a:rPr>
              <a:t>性暴力の加害者には、「少し触っただけだ」、「実はこどもも喜んでいる」などの一方的な思い込みが見られることがあり、「認知の偏り」と呼ばれます。</a:t>
            </a:r>
            <a:endParaRPr lang="en-US" altLang="ja-JP" sz="1600" spc="100">
              <a:latin typeface="BIZ UDPゴシック" panose="020B0400000000000000" pitchFamily="50" charset="-128"/>
              <a:ea typeface="BIZ UDPゴシック" panose="020B0400000000000000" pitchFamily="50" charset="-128"/>
            </a:endParaRPr>
          </a:p>
          <a:p>
            <a:pPr marL="285750" indent="-285750">
              <a:lnSpc>
                <a:spcPct val="120000"/>
              </a:lnSpc>
              <a:spcAft>
                <a:spcPts val="600"/>
              </a:spcAft>
              <a:buClr>
                <a:srgbClr val="FF6A29"/>
              </a:buClr>
              <a:buFont typeface="Wingdings" panose="05000000000000000000" pitchFamily="2" charset="2"/>
              <a:buChar char="l"/>
            </a:pPr>
            <a:r>
              <a:rPr lang="ja-JP" altLang="en-US" sz="1600" spc="100">
                <a:latin typeface="BIZ UDPゴシック" panose="020B0400000000000000" pitchFamily="50" charset="-128"/>
                <a:ea typeface="BIZ UDPゴシック" panose="020B0400000000000000" pitchFamily="50" charset="-128"/>
              </a:rPr>
              <a:t>本演習を通じて、こどもへの性暴力の加害者が陥ることの多い「認知の偏り」をシミュレートすることで、その思考過程や状況・要因等について検討し、また自分自身の言動を振り返りましょう。なお、特定の従事者個人の過去の経験を開示させるものではないことに留意しましょう。</a:t>
            </a:r>
            <a:endParaRPr lang="en-US" altLang="ja-JP" sz="1600" spc="100">
              <a:latin typeface="BIZ UDPゴシック" panose="020B0400000000000000" pitchFamily="50" charset="-128"/>
              <a:ea typeface="BIZ UDPゴシック" panose="020B0400000000000000" pitchFamily="50" charset="-128"/>
            </a:endParaRPr>
          </a:p>
        </p:txBody>
      </p:sp>
      <p:sp>
        <p:nvSpPr>
          <p:cNvPr id="4" name="四角形: 角を丸くする 3">
            <a:extLst>
              <a:ext uri="{FF2B5EF4-FFF2-40B4-BE49-F238E27FC236}">
                <a16:creationId xmlns:a16="http://schemas.microsoft.com/office/drawing/2014/main" id="{750F72A4-41C0-1EEB-4567-D9990E2A1256}"/>
              </a:ext>
            </a:extLst>
          </p:cNvPr>
          <p:cNvSpPr/>
          <p:nvPr/>
        </p:nvSpPr>
        <p:spPr>
          <a:xfrm>
            <a:off x="568575" y="394059"/>
            <a:ext cx="2880000" cy="442800"/>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3" name="タイトル 13">
            <a:extLst>
              <a:ext uri="{FF2B5EF4-FFF2-40B4-BE49-F238E27FC236}">
                <a16:creationId xmlns:a16="http://schemas.microsoft.com/office/drawing/2014/main" id="{1A8497AD-D1D1-2A0A-BCF3-E4351D515196}"/>
              </a:ext>
            </a:extLst>
          </p:cNvPr>
          <p:cNvSpPr>
            <a:spLocks noGrp="1"/>
          </p:cNvSpPr>
          <p:nvPr>
            <p:ph type="title"/>
          </p:nvPr>
        </p:nvSpPr>
        <p:spPr>
          <a:xfrm>
            <a:off x="762000" y="420410"/>
            <a:ext cx="2505075" cy="383182"/>
          </a:xfrm>
        </p:spPr>
        <p:txBody>
          <a:bodyPr anchor="ctr" anchorCtr="0"/>
          <a:lstStyle/>
          <a:p>
            <a:pPr algn="dist"/>
            <a:r>
              <a:rPr lang="ja-JP" altLang="en-US">
                <a:latin typeface="BIZ UDPゴシック" panose="020B0400000000000000" pitchFamily="50" charset="-128"/>
                <a:ea typeface="BIZ UDPゴシック" panose="020B0400000000000000" pitchFamily="50" charset="-128"/>
              </a:rPr>
              <a:t>演習のねらい</a:t>
            </a:r>
          </a:p>
        </p:txBody>
      </p:sp>
      <p:sp>
        <p:nvSpPr>
          <p:cNvPr id="2" name="四角形: 角を丸くする 1">
            <a:extLst>
              <a:ext uri="{FF2B5EF4-FFF2-40B4-BE49-F238E27FC236}">
                <a16:creationId xmlns:a16="http://schemas.microsoft.com/office/drawing/2014/main" id="{D903289F-12FA-188B-BAAE-C9BD1DD0147A}"/>
              </a:ext>
            </a:extLst>
          </p:cNvPr>
          <p:cNvSpPr/>
          <p:nvPr/>
        </p:nvSpPr>
        <p:spPr>
          <a:xfrm>
            <a:off x="531812" y="4749801"/>
            <a:ext cx="11107737" cy="1559656"/>
          </a:xfrm>
          <a:prstGeom prst="roundRect">
            <a:avLst>
              <a:gd name="adj" fmla="val 10445"/>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5" name="テキスト ボックス 4">
            <a:extLst>
              <a:ext uri="{FF2B5EF4-FFF2-40B4-BE49-F238E27FC236}">
                <a16:creationId xmlns:a16="http://schemas.microsoft.com/office/drawing/2014/main" id="{054C9991-41AE-304E-B20B-F2509E4952D8}"/>
              </a:ext>
            </a:extLst>
          </p:cNvPr>
          <p:cNvSpPr txBox="1"/>
          <p:nvPr/>
        </p:nvSpPr>
        <p:spPr>
          <a:xfrm>
            <a:off x="792162" y="4863762"/>
            <a:ext cx="1236236" cy="400110"/>
          </a:xfrm>
          <a:prstGeom prst="rect">
            <a:avLst/>
          </a:prstGeom>
          <a:noFill/>
        </p:spPr>
        <p:txBody>
          <a:bodyPr wrap="none" rtlCol="0">
            <a:spAutoFit/>
          </a:bodyPr>
          <a:lstStyle/>
          <a:p>
            <a:r>
              <a:rPr lang="ja-JP" altLang="en-US" sz="2000" b="1" spc="50">
                <a:latin typeface="BIZ UDPゴシック" panose="020B0400000000000000" pitchFamily="50" charset="-128"/>
                <a:ea typeface="BIZ UDPゴシック" panose="020B0400000000000000" pitchFamily="50" charset="-128"/>
              </a:rPr>
              <a:t>事前準備</a:t>
            </a:r>
          </a:p>
        </p:txBody>
      </p:sp>
      <p:sp>
        <p:nvSpPr>
          <p:cNvPr id="6" name="テキスト ボックス 5">
            <a:extLst>
              <a:ext uri="{FF2B5EF4-FFF2-40B4-BE49-F238E27FC236}">
                <a16:creationId xmlns:a16="http://schemas.microsoft.com/office/drawing/2014/main" id="{CB9CCA52-3D9F-E1C8-4C14-F32E27E5B4C8}"/>
              </a:ext>
            </a:extLst>
          </p:cNvPr>
          <p:cNvSpPr txBox="1"/>
          <p:nvPr/>
        </p:nvSpPr>
        <p:spPr>
          <a:xfrm>
            <a:off x="1150746" y="5390287"/>
            <a:ext cx="9890507" cy="638957"/>
          </a:xfrm>
          <a:prstGeom prst="rect">
            <a:avLst/>
          </a:prstGeom>
          <a:noFill/>
        </p:spPr>
        <p:txBody>
          <a:bodyPr wrap="square" rtlCol="0">
            <a:spAutoFit/>
          </a:bodyPr>
          <a:lstStyle/>
          <a:p>
            <a:pPr marL="284400" indent="-284400">
              <a:lnSpc>
                <a:spcPct val="120000"/>
              </a:lnSpc>
              <a:buClr>
                <a:srgbClr val="FF6A29"/>
              </a:buClr>
              <a:buFont typeface="Wingdings" panose="05000000000000000000" pitchFamily="2" charset="2"/>
              <a:buChar char="l"/>
            </a:pPr>
            <a:r>
              <a:rPr lang="ja-JP" altLang="en-US" sz="1600" spc="100">
                <a:latin typeface="BIZ UDPゴシック" panose="020B0400000000000000" pitchFamily="50" charset="-128"/>
                <a:ea typeface="BIZ UDPゴシック" panose="020B0400000000000000" pitchFamily="50" charset="-128"/>
              </a:rPr>
              <a:t>本演習の事前の準備は特段必要ありませんが、参加者の皆さんが、事前に、研修動画「性暴力の防止に関する基礎」を視聴した上で実施することを推奨します。</a:t>
            </a:r>
            <a:endParaRPr lang="en-US" altLang="ja-JP" sz="1600" spc="100">
              <a:latin typeface="BIZ UDPゴシック" panose="020B0400000000000000" pitchFamily="50" charset="-128"/>
              <a:ea typeface="BIZ UDPゴシック" panose="020B0400000000000000" pitchFamily="50" charset="-128"/>
            </a:endParaRPr>
          </a:p>
        </p:txBody>
      </p:sp>
      <p:sp>
        <p:nvSpPr>
          <p:cNvPr id="7" name="スライド番号プレースホルダー 6">
            <a:extLst>
              <a:ext uri="{FF2B5EF4-FFF2-40B4-BE49-F238E27FC236}">
                <a16:creationId xmlns:a16="http://schemas.microsoft.com/office/drawing/2014/main" id="{83B8278F-BC8A-F7AD-5BAC-8073B9D34D96}"/>
              </a:ext>
            </a:extLst>
          </p:cNvPr>
          <p:cNvSpPr>
            <a:spLocks noGrp="1"/>
          </p:cNvSpPr>
          <p:nvPr>
            <p:ph type="sldNum" sz="quarter" idx="4"/>
          </p:nvPr>
        </p:nvSpPr>
        <p:spPr/>
        <p:txBody>
          <a:bodyPr/>
          <a:lstStyle/>
          <a:p>
            <a:fld id="{2336B528-F940-46AA-A4AB-D4751FB27E02}" type="slidenum">
              <a:rPr kumimoji="1" lang="ja-JP" altLang="en-US" smtClean="0"/>
              <a:t>4</a:t>
            </a:fld>
            <a:endParaRPr kumimoji="1" lang="ja-JP" altLang="en-US"/>
          </a:p>
        </p:txBody>
      </p:sp>
    </p:spTree>
    <p:extLst>
      <p:ext uri="{BB962C8B-B14F-4D97-AF65-F5344CB8AC3E}">
        <p14:creationId xmlns:p14="http://schemas.microsoft.com/office/powerpoint/2010/main" val="147979897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B86D2E-FD56-C824-CC9E-7D6F5C649855}"/>
            </a:ext>
          </a:extLst>
        </p:cNvPr>
        <p:cNvGrpSpPr/>
        <p:nvPr/>
      </p:nvGrpSpPr>
      <p:grpSpPr>
        <a:xfrm>
          <a:off x="0" y="0"/>
          <a:ext cx="0" cy="0"/>
          <a:chOff x="0" y="0"/>
          <a:chExt cx="0" cy="0"/>
        </a:xfrm>
      </p:grpSpPr>
      <p:sp>
        <p:nvSpPr>
          <p:cNvPr id="3" name="四角形: 角を丸くする 2">
            <a:extLst>
              <a:ext uri="{FF2B5EF4-FFF2-40B4-BE49-F238E27FC236}">
                <a16:creationId xmlns:a16="http://schemas.microsoft.com/office/drawing/2014/main" id="{6C4C7DA1-E325-813E-D13A-923A419273AC}"/>
              </a:ext>
            </a:extLst>
          </p:cNvPr>
          <p:cNvSpPr/>
          <p:nvPr/>
        </p:nvSpPr>
        <p:spPr>
          <a:xfrm>
            <a:off x="531813" y="1285691"/>
            <a:ext cx="11107737" cy="5161940"/>
          </a:xfrm>
          <a:prstGeom prst="roundRect">
            <a:avLst>
              <a:gd name="adj" fmla="val 4218"/>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テキスト ボックス 3">
            <a:extLst>
              <a:ext uri="{FF2B5EF4-FFF2-40B4-BE49-F238E27FC236}">
                <a16:creationId xmlns:a16="http://schemas.microsoft.com/office/drawing/2014/main" id="{01DDF051-290E-892D-4BDC-0559AB6A405C}"/>
              </a:ext>
            </a:extLst>
          </p:cNvPr>
          <p:cNvSpPr txBox="1"/>
          <p:nvPr/>
        </p:nvSpPr>
        <p:spPr>
          <a:xfrm>
            <a:off x="904106" y="1686813"/>
            <a:ext cx="10225497" cy="4215898"/>
          </a:xfrm>
          <a:prstGeom prst="rect">
            <a:avLst/>
          </a:prstGeom>
          <a:noFill/>
        </p:spPr>
        <p:txBody>
          <a:bodyPr wrap="square" rtlCol="0">
            <a:spAutoFit/>
          </a:bodyPr>
          <a:lstStyle/>
          <a:p>
            <a:pPr marL="285750" indent="-285750">
              <a:lnSpc>
                <a:spcPct val="120000"/>
              </a:lnSpc>
              <a:buClr>
                <a:srgbClr val="FE9D65"/>
              </a:buClr>
              <a:buFont typeface="Wingdings" panose="05000000000000000000" pitchFamily="2" charset="2"/>
              <a:buChar char="l"/>
            </a:pPr>
            <a:r>
              <a:rPr lang="ja-JP" altLang="en-US" sz="1600" spc="50">
                <a:latin typeface="BIZ UDPゴシック" panose="020B0400000000000000" pitchFamily="50" charset="-128"/>
                <a:ea typeface="BIZ UDPゴシック" panose="020B0400000000000000" pitchFamily="50" charset="-128"/>
              </a:rPr>
              <a:t>「不適切な行為」の範囲は、事業の性質やこどもの特性などによっても異なり、ある行為が一律に不適切であると判断されるものではありませんが、どのような事案が「不適切な行為」に該当するのか、どうすれば「不適切な行為」となることを防げるのかを議論することにより、職場内の共通認識を形成することが重要です。</a:t>
            </a:r>
            <a:endParaRPr lang="en-US" altLang="ja-JP" sz="1600" spc="50">
              <a:latin typeface="BIZ UDPゴシック" panose="020B0400000000000000" pitchFamily="50" charset="-128"/>
              <a:ea typeface="BIZ UDPゴシック" panose="020B0400000000000000" pitchFamily="50" charset="-128"/>
            </a:endParaRPr>
          </a:p>
          <a:p>
            <a:pPr marL="285750" indent="-285750">
              <a:lnSpc>
                <a:spcPct val="120000"/>
              </a:lnSpc>
              <a:buClr>
                <a:srgbClr val="FE9D65"/>
              </a:buClr>
              <a:buFont typeface="Wingdings" panose="05000000000000000000" pitchFamily="2" charset="2"/>
              <a:buChar char="l"/>
            </a:pPr>
            <a:endParaRPr lang="en-US" altLang="ja-JP" sz="1600" spc="50">
              <a:latin typeface="BIZ UDPゴシック" panose="020B0400000000000000" pitchFamily="50" charset="-128"/>
              <a:ea typeface="BIZ UDPゴシック" panose="020B0400000000000000" pitchFamily="50" charset="-128"/>
            </a:endParaRPr>
          </a:p>
          <a:p>
            <a:pPr marL="285750" indent="-285750">
              <a:lnSpc>
                <a:spcPct val="120000"/>
              </a:lnSpc>
              <a:buClr>
                <a:srgbClr val="FE9D65"/>
              </a:buClr>
              <a:buFont typeface="Wingdings" panose="05000000000000000000" pitchFamily="2" charset="2"/>
              <a:buChar char="l"/>
            </a:pPr>
            <a:r>
              <a:rPr lang="ja-JP" altLang="en-US" sz="1600" spc="50">
                <a:latin typeface="BIZ UDPゴシック" panose="020B0400000000000000" pitchFamily="50" charset="-128"/>
                <a:ea typeface="BIZ UDPゴシック" panose="020B0400000000000000" pitchFamily="50" charset="-128"/>
              </a:rPr>
              <a:t>そこで、次ページの表のとおり、「不適切な行為」について考えるためのケースを</a:t>
            </a:r>
            <a:r>
              <a:rPr lang="en-US" altLang="ja-JP" sz="1600" spc="50">
                <a:latin typeface="BIZ UDPゴシック" panose="020B0400000000000000" pitchFamily="50" charset="-128"/>
                <a:ea typeface="BIZ UDPゴシック" panose="020B0400000000000000" pitchFamily="50" charset="-128"/>
              </a:rPr>
              <a:t>15</a:t>
            </a:r>
            <a:r>
              <a:rPr lang="ja-JP" altLang="en-US" sz="1600" spc="50">
                <a:latin typeface="BIZ UDPゴシック" panose="020B0400000000000000" pitchFamily="50" charset="-128"/>
                <a:ea typeface="BIZ UDPゴシック" panose="020B0400000000000000" pitchFamily="50" charset="-128"/>
              </a:rPr>
              <a:t>事例用意しました。これらの事例は、「不適切な行為」に該当するケースを挙げるものではなく、どのような場合に「不適切な行為」となるか、「不適切な行為」とならないためにどのようなことに気を付けるべきか、議論するために作成したものです。</a:t>
            </a:r>
            <a:endParaRPr lang="en-US" altLang="ja-JP" sz="1600" spc="50">
              <a:latin typeface="BIZ UDPゴシック" panose="020B0400000000000000" pitchFamily="50" charset="-128"/>
              <a:ea typeface="BIZ UDPゴシック" panose="020B0400000000000000" pitchFamily="50" charset="-128"/>
            </a:endParaRPr>
          </a:p>
          <a:p>
            <a:pPr marL="285750" indent="-285750">
              <a:lnSpc>
                <a:spcPct val="120000"/>
              </a:lnSpc>
              <a:buClr>
                <a:srgbClr val="FE9D65"/>
              </a:buClr>
              <a:buFont typeface="Wingdings" panose="05000000000000000000" pitchFamily="2" charset="2"/>
              <a:buChar char="l"/>
            </a:pPr>
            <a:endParaRPr lang="en-US" altLang="ja-JP" sz="1600" spc="50">
              <a:latin typeface="BIZ UDPゴシック" panose="020B0400000000000000" pitchFamily="50" charset="-128"/>
              <a:ea typeface="BIZ UDPゴシック" panose="020B0400000000000000" pitchFamily="50" charset="-128"/>
            </a:endParaRPr>
          </a:p>
          <a:p>
            <a:pPr marL="285750" indent="-285750">
              <a:lnSpc>
                <a:spcPct val="120000"/>
              </a:lnSpc>
              <a:buClr>
                <a:srgbClr val="FE9D65"/>
              </a:buClr>
              <a:buFont typeface="Wingdings" panose="05000000000000000000" pitchFamily="2" charset="2"/>
              <a:buChar char="l"/>
            </a:pPr>
            <a:r>
              <a:rPr lang="ja-JP" altLang="en-US" sz="1600" spc="50">
                <a:latin typeface="BIZ UDPゴシック" panose="020B0400000000000000" pitchFamily="50" charset="-128"/>
                <a:ea typeface="BIZ UDPゴシック" panose="020B0400000000000000" pitchFamily="50" charset="-128"/>
              </a:rPr>
              <a:t>演習を行うに当たっては、各事業所の状況に沿った事例を選択し、どのような対応が適切であるのか、「不適切な行為」の発生に繋げないための留意点は何かなどについて、話し合ってみましょう。</a:t>
            </a:r>
            <a:endParaRPr lang="en-US" altLang="ja-JP" sz="1600" spc="50">
              <a:latin typeface="BIZ UDPゴシック" panose="020B0400000000000000" pitchFamily="50" charset="-128"/>
              <a:ea typeface="BIZ UDPゴシック" panose="020B0400000000000000" pitchFamily="50" charset="-128"/>
            </a:endParaRPr>
          </a:p>
          <a:p>
            <a:pPr marL="285750" indent="-285750">
              <a:lnSpc>
                <a:spcPct val="120000"/>
              </a:lnSpc>
              <a:buClr>
                <a:srgbClr val="FE9D65"/>
              </a:buClr>
              <a:buFont typeface="Wingdings" panose="05000000000000000000" pitchFamily="2" charset="2"/>
              <a:buChar char="l"/>
            </a:pPr>
            <a:endParaRPr lang="en-US" altLang="ja-JP" sz="1600" spc="50">
              <a:latin typeface="BIZ UDPゴシック" panose="020B0400000000000000" pitchFamily="50" charset="-128"/>
              <a:ea typeface="BIZ UDPゴシック" panose="020B0400000000000000" pitchFamily="50" charset="-128"/>
            </a:endParaRPr>
          </a:p>
          <a:p>
            <a:pPr marL="285750" indent="-285750">
              <a:lnSpc>
                <a:spcPct val="120000"/>
              </a:lnSpc>
              <a:buClr>
                <a:srgbClr val="FE9D65"/>
              </a:buClr>
              <a:buFont typeface="Wingdings" panose="05000000000000000000" pitchFamily="2" charset="2"/>
              <a:buChar char="l"/>
            </a:pPr>
            <a:r>
              <a:rPr lang="ja-JP" altLang="en-US" sz="1600" spc="50">
                <a:latin typeface="BIZ UDPゴシック" panose="020B0400000000000000" pitchFamily="50" charset="-128"/>
                <a:ea typeface="BIZ UDPゴシック" panose="020B0400000000000000" pitchFamily="50" charset="-128"/>
              </a:rPr>
              <a:t>事業所の状況に応じて、ケースの内容を、より実態に即した内容に変更していただいても構いません。</a:t>
            </a:r>
          </a:p>
          <a:p>
            <a:pPr>
              <a:lnSpc>
                <a:spcPct val="120000"/>
              </a:lnSpc>
            </a:pPr>
            <a:endParaRPr lang="ja-JP" altLang="en-US" sz="1600" spc="50">
              <a:latin typeface="BIZ UDPゴシック" panose="020B0400000000000000" pitchFamily="50" charset="-128"/>
              <a:ea typeface="BIZ UDPゴシック" panose="020B0400000000000000" pitchFamily="50" charset="-128"/>
            </a:endParaRPr>
          </a:p>
        </p:txBody>
      </p:sp>
      <p:sp>
        <p:nvSpPr>
          <p:cNvPr id="9" name="四角形: 角を丸くする 8">
            <a:extLst>
              <a:ext uri="{FF2B5EF4-FFF2-40B4-BE49-F238E27FC236}">
                <a16:creationId xmlns:a16="http://schemas.microsoft.com/office/drawing/2014/main" id="{F10D32A8-C48E-7C66-8D92-5634774DD3EE}"/>
              </a:ext>
            </a:extLst>
          </p:cNvPr>
          <p:cNvSpPr/>
          <p:nvPr/>
        </p:nvSpPr>
        <p:spPr>
          <a:xfrm>
            <a:off x="612000" y="396000"/>
            <a:ext cx="2880000" cy="442800"/>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タイトル 1">
            <a:extLst>
              <a:ext uri="{FF2B5EF4-FFF2-40B4-BE49-F238E27FC236}">
                <a16:creationId xmlns:a16="http://schemas.microsoft.com/office/drawing/2014/main" id="{B6122562-4DBD-2752-7602-6BB82C2D588E}"/>
              </a:ext>
            </a:extLst>
          </p:cNvPr>
          <p:cNvSpPr>
            <a:spLocks noGrp="1"/>
          </p:cNvSpPr>
          <p:nvPr>
            <p:ph type="title"/>
          </p:nvPr>
        </p:nvSpPr>
        <p:spPr>
          <a:xfrm>
            <a:off x="1109709" y="432000"/>
            <a:ext cx="1784411" cy="383182"/>
          </a:xfrm>
        </p:spPr>
        <p:txBody>
          <a:bodyPr vert="horz" wrap="square" lIns="91440" tIns="45720" rIns="91440" bIns="45720" rtlCol="0" anchor="b">
            <a:spAutoFit/>
          </a:bodyPr>
          <a:lstStyle/>
          <a:p>
            <a:pPr algn="dist"/>
            <a:r>
              <a:rPr lang="ja-JP" altLang="en-US">
                <a:latin typeface="BIZ UDPゴシック" panose="020B0400000000000000" pitchFamily="50" charset="-128"/>
                <a:ea typeface="BIZ UDPゴシック" panose="020B0400000000000000" pitchFamily="50" charset="-128"/>
              </a:rPr>
              <a:t>設問</a:t>
            </a:r>
            <a:r>
              <a:rPr lang="en-US" altLang="ja-JP">
                <a:latin typeface="BIZ UDPゴシック" panose="020B0400000000000000" pitchFamily="50" charset="-128"/>
                <a:ea typeface="BIZ UDPゴシック" panose="020B0400000000000000" pitchFamily="50" charset="-128"/>
              </a:rPr>
              <a:t>2</a:t>
            </a:r>
            <a:endParaRPr lang="ja-JP" altLang="en-US">
              <a:latin typeface="BIZ UDPゴシック" panose="020B0400000000000000" pitchFamily="50" charset="-128"/>
              <a:ea typeface="BIZ UDPゴシック" panose="020B0400000000000000" pitchFamily="50" charset="-128"/>
            </a:endParaRPr>
          </a:p>
        </p:txBody>
      </p:sp>
      <p:sp>
        <p:nvSpPr>
          <p:cNvPr id="2" name="スライド番号プレースホルダー 1">
            <a:extLst>
              <a:ext uri="{FF2B5EF4-FFF2-40B4-BE49-F238E27FC236}">
                <a16:creationId xmlns:a16="http://schemas.microsoft.com/office/drawing/2014/main" id="{60600584-6889-F479-AF98-DCF745B6DC08}"/>
              </a:ext>
            </a:extLst>
          </p:cNvPr>
          <p:cNvSpPr>
            <a:spLocks noGrp="1"/>
          </p:cNvSpPr>
          <p:nvPr>
            <p:ph type="sldNum" sz="quarter" idx="4"/>
          </p:nvPr>
        </p:nvSpPr>
        <p:spPr/>
        <p:txBody>
          <a:bodyPr/>
          <a:lstStyle/>
          <a:p>
            <a:fld id="{2336B528-F940-46AA-A4AB-D4751FB27E02}" type="slidenum">
              <a:rPr kumimoji="1" lang="ja-JP" altLang="en-US" smtClean="0"/>
              <a:t>40</a:t>
            </a:fld>
            <a:endParaRPr kumimoji="1" lang="ja-JP" altLang="en-US"/>
          </a:p>
        </p:txBody>
      </p:sp>
    </p:spTree>
    <p:extLst>
      <p:ext uri="{BB962C8B-B14F-4D97-AF65-F5344CB8AC3E}">
        <p14:creationId xmlns:p14="http://schemas.microsoft.com/office/powerpoint/2010/main" val="391532091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A2C22C-C839-7F0B-C52B-ACB244DBA4FE}"/>
            </a:ext>
          </a:extLst>
        </p:cNvPr>
        <p:cNvGrpSpPr/>
        <p:nvPr/>
      </p:nvGrpSpPr>
      <p:grpSpPr>
        <a:xfrm>
          <a:off x="0" y="0"/>
          <a:ext cx="0" cy="0"/>
          <a:chOff x="0" y="0"/>
          <a:chExt cx="0" cy="0"/>
        </a:xfrm>
      </p:grpSpPr>
      <p:sp>
        <p:nvSpPr>
          <p:cNvPr id="9" name="四角形: 角を丸くする 8">
            <a:extLst>
              <a:ext uri="{FF2B5EF4-FFF2-40B4-BE49-F238E27FC236}">
                <a16:creationId xmlns:a16="http://schemas.microsoft.com/office/drawing/2014/main" id="{F8BB0E70-63A0-AC5C-AB22-F9A90CFE7725}"/>
              </a:ext>
            </a:extLst>
          </p:cNvPr>
          <p:cNvSpPr/>
          <p:nvPr/>
        </p:nvSpPr>
        <p:spPr>
          <a:xfrm>
            <a:off x="612000" y="396000"/>
            <a:ext cx="2880000" cy="442800"/>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aphicFrame>
        <p:nvGraphicFramePr>
          <p:cNvPr id="2" name="表 1">
            <a:extLst>
              <a:ext uri="{FF2B5EF4-FFF2-40B4-BE49-F238E27FC236}">
                <a16:creationId xmlns:a16="http://schemas.microsoft.com/office/drawing/2014/main" id="{CABF26CD-22DC-991D-2314-32F31D6489D0}"/>
              </a:ext>
            </a:extLst>
          </p:cNvPr>
          <p:cNvGraphicFramePr>
            <a:graphicFrameLocks noGrp="1"/>
          </p:cNvGraphicFramePr>
          <p:nvPr>
            <p:extLst>
              <p:ext uri="{D42A27DB-BD31-4B8C-83A1-F6EECF244321}">
                <p14:modId xmlns:p14="http://schemas.microsoft.com/office/powerpoint/2010/main" val="3596545658"/>
              </p:ext>
            </p:extLst>
          </p:nvPr>
        </p:nvGraphicFramePr>
        <p:xfrm>
          <a:off x="773458" y="1329267"/>
          <a:ext cx="5400000" cy="5051280"/>
        </p:xfrm>
        <a:graphic>
          <a:graphicData uri="http://schemas.openxmlformats.org/drawingml/2006/table">
            <a:tbl>
              <a:tblPr firstRow="1" bandRow="1">
                <a:tableStyleId>{5940675A-B579-460E-94D1-54222C63F5DA}</a:tableStyleId>
              </a:tblPr>
              <a:tblGrid>
                <a:gridCol w="676011">
                  <a:extLst>
                    <a:ext uri="{9D8B030D-6E8A-4147-A177-3AD203B41FA5}">
                      <a16:colId xmlns:a16="http://schemas.microsoft.com/office/drawing/2014/main" val="268508654"/>
                    </a:ext>
                  </a:extLst>
                </a:gridCol>
                <a:gridCol w="4723989">
                  <a:extLst>
                    <a:ext uri="{9D8B030D-6E8A-4147-A177-3AD203B41FA5}">
                      <a16:colId xmlns:a16="http://schemas.microsoft.com/office/drawing/2014/main" val="3061344886"/>
                    </a:ext>
                  </a:extLst>
                </a:gridCol>
              </a:tblGrid>
              <a:tr h="360000">
                <a:tc>
                  <a:txBody>
                    <a:bodyPr/>
                    <a:lstStyle/>
                    <a:p>
                      <a:pPr algn="ctr"/>
                      <a:r>
                        <a:rPr kumimoji="1" lang="en-US" altLang="ja-JP" sz="1050" b="0">
                          <a:latin typeface="BIZ UDPゴシック" panose="020B0400000000000000" pitchFamily="50" charset="-128"/>
                          <a:ea typeface="BIZ UDPゴシック" panose="020B0400000000000000" pitchFamily="50" charset="-128"/>
                        </a:rPr>
                        <a:t>No.</a:t>
                      </a:r>
                    </a:p>
                  </a:txBody>
                  <a:tcPr anchor="ctr">
                    <a:solidFill>
                      <a:srgbClr val="FE9D65"/>
                    </a:solidFill>
                  </a:tcPr>
                </a:tc>
                <a:tc>
                  <a:txBody>
                    <a:bodyPr/>
                    <a:lstStyle/>
                    <a:p>
                      <a:pPr algn="ctr"/>
                      <a:r>
                        <a:rPr kumimoji="1" lang="ja-JP" altLang="ja-JP" sz="1050" b="0" kern="1200">
                          <a:solidFill>
                            <a:schemeClr val="tx1"/>
                          </a:solidFill>
                          <a:effectLst/>
                          <a:latin typeface="BIZ UDPゴシック" panose="020B0400000000000000" pitchFamily="50" charset="-128"/>
                          <a:ea typeface="BIZ UDPゴシック" panose="020B0400000000000000" pitchFamily="50" charset="-128"/>
                          <a:cs typeface="+mn-cs"/>
                        </a:rPr>
                        <a:t>事例</a:t>
                      </a:r>
                      <a:r>
                        <a:rPr kumimoji="1" lang="ja-JP" altLang="en-US" sz="1050" b="0" kern="1200">
                          <a:solidFill>
                            <a:schemeClr val="tx1"/>
                          </a:solidFill>
                          <a:effectLst/>
                          <a:latin typeface="BIZ UDPゴシック" panose="020B0400000000000000" pitchFamily="50" charset="-128"/>
                          <a:ea typeface="BIZ UDPゴシック" panose="020B0400000000000000" pitchFamily="50" charset="-128"/>
                          <a:cs typeface="+mn-cs"/>
                        </a:rPr>
                        <a:t>内容</a:t>
                      </a:r>
                      <a:endParaRPr kumimoji="1" lang="ja-JP" altLang="en-US" sz="1050" b="0">
                        <a:latin typeface="BIZ UDPゴシック" panose="020B0400000000000000" pitchFamily="50" charset="-128"/>
                        <a:ea typeface="BIZ UDPゴシック" panose="020B0400000000000000" pitchFamily="50" charset="-128"/>
                      </a:endParaRPr>
                    </a:p>
                  </a:txBody>
                  <a:tcPr anchor="ctr">
                    <a:solidFill>
                      <a:srgbClr val="FE9D65"/>
                    </a:solidFill>
                  </a:tcPr>
                </a:tc>
                <a:extLst>
                  <a:ext uri="{0D108BD9-81ED-4DB2-BD59-A6C34878D82A}">
                    <a16:rowId xmlns:a16="http://schemas.microsoft.com/office/drawing/2014/main" val="757896215"/>
                  </a:ext>
                </a:extLst>
              </a:tr>
              <a:tr h="586410">
                <a:tc>
                  <a:txBody>
                    <a:bodyPr/>
                    <a:lstStyle/>
                    <a:p>
                      <a:pPr algn="ctr">
                        <a:buNone/>
                      </a:pPr>
                      <a:r>
                        <a:rPr lang="en-US" altLang="ja-JP" sz="1050" kern="100">
                          <a:effectLst/>
                          <a:latin typeface="BIZ UDPゴシック" panose="020B0400000000000000" pitchFamily="50" charset="-128"/>
                          <a:ea typeface="BIZ UDPゴシック" panose="020B0400000000000000" pitchFamily="50" charset="-128"/>
                          <a:cs typeface="Times New Roman" panose="02020603050405020304" pitchFamily="18" charset="0"/>
                        </a:rPr>
                        <a:t>1</a:t>
                      </a:r>
                      <a:endParaRPr lang="ja-JP" sz="1050" kern="100">
                        <a:effectLst/>
                        <a:latin typeface="BIZ UDPゴシック" panose="020B0400000000000000" pitchFamily="50" charset="-128"/>
                        <a:ea typeface="BIZ UDPゴシック" panose="020B0400000000000000" pitchFamily="50" charset="-128"/>
                        <a:cs typeface="Times New Roman" panose="02020603050405020304" pitchFamily="18" charset="0"/>
                      </a:endParaRPr>
                    </a:p>
                  </a:txBody>
                  <a:tcPr marL="62865" marR="62865" marT="9525" marB="0" anchor="ctr"/>
                </a:tc>
                <a:tc>
                  <a:txBody>
                    <a:bodyPr/>
                    <a:lstStyle/>
                    <a:p>
                      <a:pPr>
                        <a:buNone/>
                      </a:pPr>
                      <a:r>
                        <a:rPr lang="ja-JP" sz="1050" kern="100">
                          <a:effectLst/>
                          <a:latin typeface="BIZ UDPゴシック" panose="020B0400000000000000" pitchFamily="50" charset="-128"/>
                          <a:ea typeface="BIZ UDPゴシック" panose="020B0400000000000000" pitchFamily="50" charset="-128"/>
                          <a:cs typeface="Times New Roman" panose="02020603050405020304" pitchFamily="18" charset="0"/>
                          <a:hlinkClick r:id="rId3" action="ppaction://hlinksldjump"/>
                        </a:rPr>
                        <a:t>認可保育所の職員は、特定の保育園児が喜んでいると感じているため、長時間抱っこをして体を密着させている。</a:t>
                      </a:r>
                      <a:endParaRPr lang="ja-JP" sz="1050" kern="100">
                        <a:effectLst/>
                        <a:latin typeface="BIZ UDPゴシック" panose="020B0400000000000000" pitchFamily="50" charset="-128"/>
                        <a:ea typeface="BIZ UDPゴシック" panose="020B0400000000000000" pitchFamily="50" charset="-128"/>
                        <a:cs typeface="Times New Roman" panose="02020603050405020304" pitchFamily="18" charset="0"/>
                      </a:endParaRPr>
                    </a:p>
                  </a:txBody>
                  <a:tcPr marL="62865" marR="62865" marT="9525" marB="0" anchor="ctr"/>
                </a:tc>
                <a:extLst>
                  <a:ext uri="{0D108BD9-81ED-4DB2-BD59-A6C34878D82A}">
                    <a16:rowId xmlns:a16="http://schemas.microsoft.com/office/drawing/2014/main" val="313394120"/>
                  </a:ext>
                </a:extLst>
              </a:tr>
              <a:tr h="586410">
                <a:tc>
                  <a:txBody>
                    <a:bodyPr/>
                    <a:lstStyle/>
                    <a:p>
                      <a:pPr algn="ctr">
                        <a:buNone/>
                      </a:pPr>
                      <a:r>
                        <a:rPr lang="en-US" altLang="ja-JP" sz="1050" kern="100">
                          <a:effectLst/>
                          <a:latin typeface="BIZ UDPゴシック" panose="020B0400000000000000" pitchFamily="50" charset="-128"/>
                          <a:ea typeface="BIZ UDPゴシック" panose="020B0400000000000000" pitchFamily="50" charset="-128"/>
                          <a:cs typeface="Times New Roman" panose="02020603050405020304" pitchFamily="18" charset="0"/>
                        </a:rPr>
                        <a:t>2</a:t>
                      </a:r>
                      <a:endParaRPr lang="ja-JP" sz="1050" kern="100">
                        <a:effectLst/>
                        <a:latin typeface="BIZ UDPゴシック" panose="020B0400000000000000" pitchFamily="50" charset="-128"/>
                        <a:ea typeface="BIZ UDPゴシック" panose="020B0400000000000000" pitchFamily="50" charset="-128"/>
                        <a:cs typeface="Times New Roman" panose="02020603050405020304" pitchFamily="18" charset="0"/>
                      </a:endParaRPr>
                    </a:p>
                  </a:txBody>
                  <a:tcPr marL="62865" marR="62865" marT="9525" marB="0" anchor="ctr"/>
                </a:tc>
                <a:tc>
                  <a:txBody>
                    <a:bodyPr/>
                    <a:lstStyle/>
                    <a:p>
                      <a:pPr>
                        <a:buNone/>
                      </a:pPr>
                      <a:r>
                        <a:rPr lang="ja-JP" altLang="en-US" sz="1050" kern="100">
                          <a:effectLst/>
                          <a:latin typeface="BIZ UDPゴシック" panose="020B0400000000000000" pitchFamily="50" charset="-128"/>
                          <a:ea typeface="BIZ UDPゴシック" panose="020B0400000000000000" pitchFamily="50" charset="-128"/>
                          <a:cs typeface="Times New Roman" panose="02020603050405020304" pitchFamily="18" charset="0"/>
                          <a:hlinkClick r:id="rId4" action="ppaction://hlinksldjump"/>
                        </a:rPr>
                        <a:t>病児保育施設の職員は、発熱で不機嫌なこどもを落ち着かせるため、密室で膝に乗せ、背中を長くさすった。</a:t>
                      </a:r>
                      <a:endParaRPr lang="ja-JP" altLang="en-US" sz="1050" kern="100">
                        <a:effectLst/>
                        <a:latin typeface="BIZ UDPゴシック" panose="020B0400000000000000" pitchFamily="50" charset="-128"/>
                        <a:ea typeface="BIZ UDPゴシック" panose="020B0400000000000000" pitchFamily="50" charset="-128"/>
                        <a:cs typeface="Times New Roman" panose="02020603050405020304" pitchFamily="18" charset="0"/>
                      </a:endParaRPr>
                    </a:p>
                  </a:txBody>
                  <a:tcPr marL="62865" marR="62865" marT="9525" marB="0" anchor="ctr"/>
                </a:tc>
                <a:extLst>
                  <a:ext uri="{0D108BD9-81ED-4DB2-BD59-A6C34878D82A}">
                    <a16:rowId xmlns:a16="http://schemas.microsoft.com/office/drawing/2014/main" val="462109659"/>
                  </a:ext>
                </a:extLst>
              </a:tr>
              <a:tr h="586410">
                <a:tc>
                  <a:txBody>
                    <a:bodyPr/>
                    <a:lstStyle/>
                    <a:p>
                      <a:pPr algn="ctr">
                        <a:buNone/>
                      </a:pPr>
                      <a:r>
                        <a:rPr lang="en-US" altLang="ja-JP" sz="1050" kern="100">
                          <a:effectLst/>
                          <a:latin typeface="BIZ UDPゴシック" panose="020B0400000000000000" pitchFamily="50" charset="-128"/>
                          <a:ea typeface="BIZ UDPゴシック" panose="020B0400000000000000" pitchFamily="50" charset="-128"/>
                          <a:cs typeface="Times New Roman" panose="02020603050405020304" pitchFamily="18" charset="0"/>
                        </a:rPr>
                        <a:t>3</a:t>
                      </a:r>
                      <a:endParaRPr lang="ja-JP" sz="1050" kern="100">
                        <a:effectLst/>
                        <a:latin typeface="BIZ UDPゴシック" panose="020B0400000000000000" pitchFamily="50" charset="-128"/>
                        <a:ea typeface="BIZ UDPゴシック" panose="020B0400000000000000" pitchFamily="50" charset="-128"/>
                        <a:cs typeface="Times New Roman" panose="02020603050405020304" pitchFamily="18" charset="0"/>
                      </a:endParaRPr>
                    </a:p>
                  </a:txBody>
                  <a:tcPr marL="62865" marR="62865" marT="9525" marB="0" anchor="ctr"/>
                </a:tc>
                <a:tc>
                  <a:txBody>
                    <a:bodyPr/>
                    <a:lstStyle/>
                    <a:p>
                      <a:pPr>
                        <a:buNone/>
                      </a:pPr>
                      <a:r>
                        <a:rPr lang="ja-JP" sz="1050" kern="100">
                          <a:effectLst/>
                          <a:latin typeface="BIZ UDPゴシック" panose="020B0400000000000000" pitchFamily="50" charset="-128"/>
                          <a:ea typeface="BIZ UDPゴシック" panose="020B0400000000000000" pitchFamily="50" charset="-128"/>
                          <a:cs typeface="Times New Roman" panose="02020603050405020304" pitchFamily="18" charset="0"/>
                          <a:hlinkClick r:id="rId5" action="ppaction://hlinksldjump"/>
                        </a:rPr>
                        <a:t>放課後児童クラブの職員は、夏場に外遊びで服を汚したこどもが一人で着替えようとしているところ、手伝いをすると申し出て一対一で上着を脱がせ着替えを手伝った。</a:t>
                      </a:r>
                      <a:endParaRPr lang="ja-JP" sz="1050" kern="100">
                        <a:effectLst/>
                        <a:latin typeface="BIZ UDPゴシック" panose="020B0400000000000000" pitchFamily="50" charset="-128"/>
                        <a:ea typeface="BIZ UDPゴシック" panose="020B0400000000000000" pitchFamily="50" charset="-128"/>
                        <a:cs typeface="Times New Roman" panose="02020603050405020304" pitchFamily="18" charset="0"/>
                      </a:endParaRPr>
                    </a:p>
                  </a:txBody>
                  <a:tcPr marL="62865" marR="62865" marT="9525" marB="0" anchor="ctr"/>
                </a:tc>
                <a:extLst>
                  <a:ext uri="{0D108BD9-81ED-4DB2-BD59-A6C34878D82A}">
                    <a16:rowId xmlns:a16="http://schemas.microsoft.com/office/drawing/2014/main" val="674468213"/>
                  </a:ext>
                </a:extLst>
              </a:tr>
              <a:tr h="586410">
                <a:tc>
                  <a:txBody>
                    <a:bodyPr/>
                    <a:lstStyle/>
                    <a:p>
                      <a:pPr algn="ctr">
                        <a:buNone/>
                      </a:pPr>
                      <a:r>
                        <a:rPr lang="en-US" altLang="ja-JP" sz="1050" kern="100">
                          <a:effectLst/>
                          <a:latin typeface="BIZ UDPゴシック" panose="020B0400000000000000" pitchFamily="50" charset="-128"/>
                          <a:ea typeface="BIZ UDPゴシック" panose="020B0400000000000000" pitchFamily="50" charset="-128"/>
                          <a:cs typeface="Times New Roman" panose="02020603050405020304" pitchFamily="18" charset="0"/>
                        </a:rPr>
                        <a:t>4</a:t>
                      </a:r>
                      <a:endParaRPr lang="ja-JP" sz="1050" kern="100">
                        <a:effectLst/>
                        <a:latin typeface="BIZ UDPゴシック" panose="020B0400000000000000" pitchFamily="50" charset="-128"/>
                        <a:ea typeface="BIZ UDPゴシック" panose="020B0400000000000000" pitchFamily="50" charset="-128"/>
                        <a:cs typeface="Times New Roman" panose="02020603050405020304" pitchFamily="18" charset="0"/>
                      </a:endParaRPr>
                    </a:p>
                  </a:txBody>
                  <a:tcPr marL="62865" marR="62865" marT="9525" marB="0" anchor="ctr"/>
                </a:tc>
                <a:tc>
                  <a:txBody>
                    <a:bodyPr/>
                    <a:lstStyle/>
                    <a:p>
                      <a:pPr>
                        <a:buNone/>
                      </a:pPr>
                      <a:r>
                        <a:rPr lang="ja-JP" sz="1050" kern="100">
                          <a:effectLst/>
                          <a:latin typeface="BIZ UDPゴシック" panose="020B0400000000000000" pitchFamily="50" charset="-128"/>
                          <a:ea typeface="BIZ UDPゴシック" panose="020B0400000000000000" pitchFamily="50" charset="-128"/>
                          <a:cs typeface="Times New Roman" panose="02020603050405020304" pitchFamily="18" charset="0"/>
                          <a:hlinkClick r:id="rId6" action="ppaction://hlinksldjump"/>
                        </a:rPr>
                        <a:t>児童養護施設の職員は、施設内で、特定のこども</a:t>
                      </a:r>
                      <a:r>
                        <a:rPr lang="ja-JP" sz="1050" kern="100">
                          <a:solidFill>
                            <a:srgbClr val="FF0000"/>
                          </a:solidFill>
                          <a:effectLst/>
                          <a:latin typeface="BIZ UDPゴシック" panose="020B0400000000000000" pitchFamily="50" charset="-128"/>
                          <a:ea typeface="BIZ UDPゴシック" panose="020B0400000000000000" pitchFamily="50" charset="-128"/>
                          <a:cs typeface="Times New Roman" panose="02020603050405020304" pitchFamily="18" charset="0"/>
                          <a:hlinkClick r:id="rId6" action="ppaction://hlinksldjump"/>
                        </a:rPr>
                        <a:t>に</a:t>
                      </a:r>
                      <a:r>
                        <a:rPr lang="ja-JP" sz="1050" kern="100">
                          <a:effectLst/>
                          <a:latin typeface="BIZ UDPゴシック" panose="020B0400000000000000" pitchFamily="50" charset="-128"/>
                          <a:ea typeface="BIZ UDPゴシック" panose="020B0400000000000000" pitchFamily="50" charset="-128"/>
                          <a:cs typeface="Times New Roman" panose="02020603050405020304" pitchFamily="18" charset="0"/>
                          <a:hlinkClick r:id="rId6" action="ppaction://hlinksldjump"/>
                        </a:rPr>
                        <a:t>だけ添い寝をし、他のこどもには行わない習慣が続いている。</a:t>
                      </a:r>
                      <a:endParaRPr lang="ja-JP" sz="1050" kern="100">
                        <a:effectLst/>
                        <a:latin typeface="BIZ UDPゴシック" panose="020B0400000000000000" pitchFamily="50" charset="-128"/>
                        <a:ea typeface="BIZ UDPゴシック" panose="020B0400000000000000" pitchFamily="50" charset="-128"/>
                        <a:cs typeface="Times New Roman" panose="02020603050405020304" pitchFamily="18" charset="0"/>
                      </a:endParaRPr>
                    </a:p>
                  </a:txBody>
                  <a:tcPr marL="62865" marR="62865" marT="9525" marB="0" anchor="ctr"/>
                </a:tc>
                <a:extLst>
                  <a:ext uri="{0D108BD9-81ED-4DB2-BD59-A6C34878D82A}">
                    <a16:rowId xmlns:a16="http://schemas.microsoft.com/office/drawing/2014/main" val="4226982052"/>
                  </a:ext>
                </a:extLst>
              </a:tr>
              <a:tr h="586410">
                <a:tc>
                  <a:txBody>
                    <a:bodyPr/>
                    <a:lstStyle/>
                    <a:p>
                      <a:pPr algn="ctr">
                        <a:buNone/>
                      </a:pPr>
                      <a:r>
                        <a:rPr lang="en-US" altLang="ja-JP" sz="1050" kern="100">
                          <a:effectLst/>
                          <a:latin typeface="BIZ UDPゴシック" panose="020B0400000000000000" pitchFamily="50" charset="-128"/>
                          <a:ea typeface="BIZ UDPゴシック" panose="020B0400000000000000" pitchFamily="50" charset="-128"/>
                          <a:cs typeface="Times New Roman" panose="02020603050405020304" pitchFamily="18" charset="0"/>
                        </a:rPr>
                        <a:t>5</a:t>
                      </a:r>
                      <a:endParaRPr lang="ja-JP" sz="1050" kern="100">
                        <a:effectLst/>
                        <a:latin typeface="BIZ UDPゴシック" panose="020B0400000000000000" pitchFamily="50" charset="-128"/>
                        <a:ea typeface="BIZ UDPゴシック" panose="020B0400000000000000" pitchFamily="50" charset="-128"/>
                        <a:cs typeface="Times New Roman" panose="02020603050405020304" pitchFamily="18" charset="0"/>
                      </a:endParaRPr>
                    </a:p>
                  </a:txBody>
                  <a:tcPr marL="62865" marR="62865" marT="9525" marB="0" anchor="ctr"/>
                </a:tc>
                <a:tc>
                  <a:txBody>
                    <a:bodyPr/>
                    <a:lstStyle/>
                    <a:p>
                      <a:pPr>
                        <a:buNone/>
                      </a:pPr>
                      <a:r>
                        <a:rPr lang="ja-JP" sz="1050" kern="100">
                          <a:effectLst/>
                          <a:latin typeface="BIZ UDPゴシック" panose="020B0400000000000000" pitchFamily="50" charset="-128"/>
                          <a:ea typeface="BIZ UDPゴシック" panose="020B0400000000000000" pitchFamily="50" charset="-128"/>
                          <a:cs typeface="Times New Roman" panose="02020603050405020304" pitchFamily="18" charset="0"/>
                          <a:hlinkClick r:id="rId7" action="ppaction://hlinksldjump"/>
                        </a:rPr>
                        <a:t>障害児入所施設の職員は、</a:t>
                      </a:r>
                      <a:r>
                        <a:rPr lang="ja-JP" sz="1050" kern="100">
                          <a:solidFill>
                            <a:srgbClr val="FF0000"/>
                          </a:solidFill>
                          <a:effectLst/>
                          <a:latin typeface="BIZ UDPゴシック" panose="020B0400000000000000" pitchFamily="50" charset="-128"/>
                          <a:ea typeface="BIZ UDPゴシック" panose="020B0400000000000000" pitchFamily="50" charset="-128"/>
                          <a:cs typeface="Times New Roman" panose="02020603050405020304" pitchFamily="18" charset="0"/>
                          <a:hlinkClick r:id="rId7" action="ppaction://hlinksldjump"/>
                        </a:rPr>
                        <a:t>こどもの</a:t>
                      </a:r>
                      <a:r>
                        <a:rPr lang="ja-JP" sz="1050" kern="100">
                          <a:effectLst/>
                          <a:latin typeface="BIZ UDPゴシック" panose="020B0400000000000000" pitchFamily="50" charset="-128"/>
                          <a:ea typeface="BIZ UDPゴシック" panose="020B0400000000000000" pitchFamily="50" charset="-128"/>
                          <a:cs typeface="Times New Roman" panose="02020603050405020304" pitchFamily="18" charset="0"/>
                          <a:hlinkClick r:id="rId7" action="ppaction://hlinksldjump"/>
                        </a:rPr>
                        <a:t>入浴介助を一対一で、長時間対応した。</a:t>
                      </a:r>
                      <a:endParaRPr lang="ja-JP" sz="1050" kern="100">
                        <a:effectLst/>
                        <a:latin typeface="BIZ UDPゴシック" panose="020B0400000000000000" pitchFamily="50" charset="-128"/>
                        <a:ea typeface="BIZ UDPゴシック" panose="020B0400000000000000" pitchFamily="50" charset="-128"/>
                        <a:cs typeface="Times New Roman" panose="02020603050405020304" pitchFamily="18" charset="0"/>
                      </a:endParaRPr>
                    </a:p>
                  </a:txBody>
                  <a:tcPr marL="62865" marR="62865" marT="9525" marB="0" anchor="ctr"/>
                </a:tc>
                <a:extLst>
                  <a:ext uri="{0D108BD9-81ED-4DB2-BD59-A6C34878D82A}">
                    <a16:rowId xmlns:a16="http://schemas.microsoft.com/office/drawing/2014/main" val="1770651132"/>
                  </a:ext>
                </a:extLst>
              </a:tr>
              <a:tr h="586410">
                <a:tc>
                  <a:txBody>
                    <a:bodyPr/>
                    <a:lstStyle/>
                    <a:p>
                      <a:pPr algn="ctr">
                        <a:buNone/>
                      </a:pPr>
                      <a:r>
                        <a:rPr lang="en-US" altLang="ja-JP" sz="1050" kern="100">
                          <a:effectLst/>
                          <a:latin typeface="BIZ UDPゴシック" panose="020B0400000000000000" pitchFamily="50" charset="-128"/>
                          <a:ea typeface="BIZ UDPゴシック" panose="020B0400000000000000" pitchFamily="50" charset="-128"/>
                          <a:cs typeface="Times New Roman" panose="02020603050405020304" pitchFamily="18" charset="0"/>
                        </a:rPr>
                        <a:t>6</a:t>
                      </a:r>
                      <a:endParaRPr lang="ja-JP" sz="1050" kern="100">
                        <a:effectLst/>
                        <a:latin typeface="BIZ UDPゴシック" panose="020B0400000000000000" pitchFamily="50" charset="-128"/>
                        <a:ea typeface="BIZ UDPゴシック" panose="020B0400000000000000" pitchFamily="50" charset="-128"/>
                        <a:cs typeface="Times New Roman" panose="02020603050405020304" pitchFamily="18" charset="0"/>
                      </a:endParaRPr>
                    </a:p>
                  </a:txBody>
                  <a:tcPr marL="62865" marR="62865" marT="9525" marB="0" anchor="ctr"/>
                </a:tc>
                <a:tc>
                  <a:txBody>
                    <a:bodyPr/>
                    <a:lstStyle/>
                    <a:p>
                      <a:pPr>
                        <a:buNone/>
                      </a:pPr>
                      <a:r>
                        <a:rPr lang="ja-JP" altLang="en-US" sz="1050" kern="100">
                          <a:effectLst/>
                          <a:latin typeface="BIZ UDPゴシック" panose="020B0400000000000000" pitchFamily="50" charset="-128"/>
                          <a:ea typeface="BIZ UDPゴシック" panose="020B0400000000000000" pitchFamily="50" charset="-128"/>
                          <a:cs typeface="Times New Roman" panose="02020603050405020304" pitchFamily="18" charset="0"/>
                          <a:hlinkClick r:id="rId8" action="ppaction://hlinksldjump"/>
                        </a:rPr>
                        <a:t>スポーツクラブ</a:t>
                      </a:r>
                      <a:r>
                        <a:rPr lang="ja-JP" sz="1050" kern="100">
                          <a:effectLst/>
                          <a:latin typeface="BIZ UDPゴシック" panose="020B0400000000000000" pitchFamily="50" charset="-128"/>
                          <a:ea typeface="BIZ UDPゴシック" panose="020B0400000000000000" pitchFamily="50" charset="-128"/>
                          <a:cs typeface="Times New Roman" panose="02020603050405020304" pitchFamily="18" charset="0"/>
                          <a:hlinkClick r:id="rId8" action="ppaction://hlinksldjump"/>
                        </a:rPr>
                        <a:t>の職員は、遠方に居住するこどもの安全を確保するため、特定のこどもを日常的に送迎している。</a:t>
                      </a:r>
                      <a:endParaRPr lang="ja-JP" sz="1050" kern="100">
                        <a:effectLst/>
                        <a:latin typeface="BIZ UDPゴシック" panose="020B0400000000000000" pitchFamily="50" charset="-128"/>
                        <a:ea typeface="BIZ UDPゴシック" panose="020B0400000000000000" pitchFamily="50" charset="-128"/>
                        <a:cs typeface="Times New Roman" panose="02020603050405020304" pitchFamily="18" charset="0"/>
                      </a:endParaRPr>
                    </a:p>
                  </a:txBody>
                  <a:tcPr marL="62865" marR="62865" marT="9525" marB="0" anchor="ctr"/>
                </a:tc>
                <a:extLst>
                  <a:ext uri="{0D108BD9-81ED-4DB2-BD59-A6C34878D82A}">
                    <a16:rowId xmlns:a16="http://schemas.microsoft.com/office/drawing/2014/main" val="1616375337"/>
                  </a:ext>
                </a:extLst>
              </a:tr>
              <a:tr h="586410">
                <a:tc>
                  <a:txBody>
                    <a:bodyPr/>
                    <a:lstStyle/>
                    <a:p>
                      <a:pPr algn="ctr">
                        <a:buNone/>
                      </a:pPr>
                      <a:r>
                        <a:rPr lang="en-US" altLang="ja-JP" sz="1050" kern="100">
                          <a:effectLst/>
                          <a:latin typeface="BIZ UDPゴシック" panose="020B0400000000000000" pitchFamily="50" charset="-128"/>
                          <a:ea typeface="BIZ UDPゴシック" panose="020B0400000000000000" pitchFamily="50" charset="-128"/>
                          <a:cs typeface="Times New Roman" panose="02020603050405020304" pitchFamily="18" charset="0"/>
                        </a:rPr>
                        <a:t>7</a:t>
                      </a:r>
                      <a:endParaRPr lang="ja-JP" sz="1050" kern="100">
                        <a:effectLst/>
                        <a:latin typeface="BIZ UDPゴシック" panose="020B0400000000000000" pitchFamily="50" charset="-128"/>
                        <a:ea typeface="BIZ UDPゴシック" panose="020B0400000000000000" pitchFamily="50" charset="-128"/>
                        <a:cs typeface="Times New Roman" panose="02020603050405020304" pitchFamily="18" charset="0"/>
                      </a:endParaRPr>
                    </a:p>
                  </a:txBody>
                  <a:tcPr marL="62865" marR="62865" marT="9525" marB="0" anchor="ctr"/>
                </a:tc>
                <a:tc>
                  <a:txBody>
                    <a:bodyPr/>
                    <a:lstStyle/>
                    <a:p>
                      <a:pPr>
                        <a:buNone/>
                      </a:pPr>
                      <a:r>
                        <a:rPr lang="ja-JP" sz="1050" kern="100">
                          <a:effectLst/>
                          <a:latin typeface="BIZ UDPゴシック" panose="020B0400000000000000" pitchFamily="50" charset="-128"/>
                          <a:ea typeface="BIZ UDPゴシック" panose="020B0400000000000000" pitchFamily="50" charset="-128"/>
                          <a:cs typeface="Times New Roman" panose="02020603050405020304" pitchFamily="18" charset="0"/>
                          <a:hlinkClick r:id="rId9" action="ppaction://hlinksldjump"/>
                        </a:rPr>
                        <a:t>放課後等デイサービスの職員は、不安になっているこどもを落ち着かせるため、膝に座らせ、一対一で長時間関わっている。</a:t>
                      </a:r>
                      <a:endParaRPr lang="ja-JP" sz="1050" kern="100">
                        <a:effectLst/>
                        <a:latin typeface="BIZ UDPゴシック" panose="020B0400000000000000" pitchFamily="50" charset="-128"/>
                        <a:ea typeface="BIZ UDPゴシック" panose="020B0400000000000000" pitchFamily="50" charset="-128"/>
                        <a:cs typeface="Times New Roman" panose="02020603050405020304" pitchFamily="18" charset="0"/>
                      </a:endParaRPr>
                    </a:p>
                  </a:txBody>
                  <a:tcPr marL="62865" marR="62865" marT="9525" marB="0" anchor="ctr"/>
                </a:tc>
                <a:extLst>
                  <a:ext uri="{0D108BD9-81ED-4DB2-BD59-A6C34878D82A}">
                    <a16:rowId xmlns:a16="http://schemas.microsoft.com/office/drawing/2014/main" val="4144538893"/>
                  </a:ext>
                </a:extLst>
              </a:tr>
              <a:tr h="586410">
                <a:tc>
                  <a:txBody>
                    <a:bodyPr/>
                    <a:lstStyle/>
                    <a:p>
                      <a:pPr algn="ctr">
                        <a:buNone/>
                      </a:pPr>
                      <a:r>
                        <a:rPr lang="en-US" sz="1050" kern="100">
                          <a:effectLst/>
                          <a:latin typeface="BIZ UDPゴシック" panose="020B0400000000000000" pitchFamily="50" charset="-128"/>
                          <a:ea typeface="BIZ UDPゴシック" panose="020B0400000000000000" pitchFamily="50" charset="-128"/>
                          <a:cs typeface="Times New Roman" panose="02020603050405020304" pitchFamily="18" charset="0"/>
                        </a:rPr>
                        <a:t>8</a:t>
                      </a:r>
                      <a:endParaRPr lang="ja-JP" sz="1050" kern="100">
                        <a:effectLst/>
                        <a:latin typeface="BIZ UDPゴシック" panose="020B0400000000000000" pitchFamily="50" charset="-128"/>
                        <a:ea typeface="BIZ UDPゴシック" panose="020B0400000000000000" pitchFamily="50" charset="-128"/>
                        <a:cs typeface="Times New Roman" panose="02020603050405020304" pitchFamily="18" charset="0"/>
                      </a:endParaRPr>
                    </a:p>
                  </a:txBody>
                  <a:tcPr marL="62865" marR="62865" marT="9525" marB="0" anchor="ctr"/>
                </a:tc>
                <a:tc>
                  <a:txBody>
                    <a:bodyPr/>
                    <a:lstStyle/>
                    <a:p>
                      <a:pPr>
                        <a:buNone/>
                      </a:pPr>
                      <a:r>
                        <a:rPr lang="ja-JP" sz="1050" kern="100">
                          <a:effectLst/>
                          <a:latin typeface="BIZ UDPゴシック" panose="020B0400000000000000" pitchFamily="50" charset="-128"/>
                          <a:ea typeface="BIZ UDPゴシック" panose="020B0400000000000000" pitchFamily="50" charset="-128"/>
                          <a:cs typeface="Times New Roman" panose="02020603050405020304" pitchFamily="18" charset="0"/>
                          <a:hlinkClick r:id="rId10" action="ppaction://hlinksldjump"/>
                        </a:rPr>
                        <a:t>小学校の担任は、トラブル防止</a:t>
                      </a:r>
                      <a:r>
                        <a:rPr lang="ja-JP" altLang="en-US" sz="1050" kern="100">
                          <a:effectLst/>
                          <a:latin typeface="BIZ UDPゴシック" panose="020B0400000000000000" pitchFamily="50" charset="-128"/>
                          <a:ea typeface="BIZ UDPゴシック" panose="020B0400000000000000" pitchFamily="50" charset="-128"/>
                          <a:cs typeface="Times New Roman" panose="02020603050405020304" pitchFamily="18" charset="0"/>
                          <a:hlinkClick r:id="rId10" action="ppaction://hlinksldjump"/>
                        </a:rPr>
                        <a:t>のため</a:t>
                      </a:r>
                      <a:r>
                        <a:rPr lang="ja-JP" sz="1050" kern="100">
                          <a:effectLst/>
                          <a:latin typeface="BIZ UDPゴシック" panose="020B0400000000000000" pitchFamily="50" charset="-128"/>
                          <a:ea typeface="BIZ UDPゴシック" panose="020B0400000000000000" pitchFamily="50" charset="-128"/>
                          <a:cs typeface="Times New Roman" panose="02020603050405020304" pitchFamily="18" charset="0"/>
                          <a:hlinkClick r:id="rId10" action="ppaction://hlinksldjump"/>
                        </a:rPr>
                        <a:t>、更衣中のこどもたちがいる部屋に入室し、こどもの更衣を見守っていた。</a:t>
                      </a:r>
                      <a:endParaRPr lang="ja-JP" sz="1050" kern="100">
                        <a:effectLst/>
                        <a:latin typeface="BIZ UDPゴシック" panose="020B0400000000000000" pitchFamily="50" charset="-128"/>
                        <a:ea typeface="BIZ UDPゴシック" panose="020B0400000000000000" pitchFamily="50" charset="-128"/>
                        <a:cs typeface="Times New Roman" panose="02020603050405020304" pitchFamily="18" charset="0"/>
                      </a:endParaRPr>
                    </a:p>
                  </a:txBody>
                  <a:tcPr marL="62865" marR="62865" marT="9525" marB="0" anchor="ctr"/>
                </a:tc>
                <a:extLst>
                  <a:ext uri="{0D108BD9-81ED-4DB2-BD59-A6C34878D82A}">
                    <a16:rowId xmlns:a16="http://schemas.microsoft.com/office/drawing/2014/main" val="1597915433"/>
                  </a:ext>
                </a:extLst>
              </a:tr>
            </a:tbl>
          </a:graphicData>
        </a:graphic>
      </p:graphicFrame>
      <p:graphicFrame>
        <p:nvGraphicFramePr>
          <p:cNvPr id="3" name="表 2">
            <a:extLst>
              <a:ext uri="{FF2B5EF4-FFF2-40B4-BE49-F238E27FC236}">
                <a16:creationId xmlns:a16="http://schemas.microsoft.com/office/drawing/2014/main" id="{61D12C81-28DA-DA81-F1D4-B7C13922B564}"/>
              </a:ext>
            </a:extLst>
          </p:cNvPr>
          <p:cNvGraphicFramePr>
            <a:graphicFrameLocks noGrp="1"/>
          </p:cNvGraphicFramePr>
          <p:nvPr>
            <p:extLst>
              <p:ext uri="{D42A27DB-BD31-4B8C-83A1-F6EECF244321}">
                <p14:modId xmlns:p14="http://schemas.microsoft.com/office/powerpoint/2010/main" val="2301455966"/>
              </p:ext>
            </p:extLst>
          </p:nvPr>
        </p:nvGraphicFramePr>
        <p:xfrm>
          <a:off x="6253231" y="1329266"/>
          <a:ext cx="5400000" cy="4470043"/>
        </p:xfrm>
        <a:graphic>
          <a:graphicData uri="http://schemas.openxmlformats.org/drawingml/2006/table">
            <a:tbl>
              <a:tblPr firstRow="1" bandRow="1">
                <a:tableStyleId>{5940675A-B579-460E-94D1-54222C63F5DA}</a:tableStyleId>
              </a:tblPr>
              <a:tblGrid>
                <a:gridCol w="675988">
                  <a:extLst>
                    <a:ext uri="{9D8B030D-6E8A-4147-A177-3AD203B41FA5}">
                      <a16:colId xmlns:a16="http://schemas.microsoft.com/office/drawing/2014/main" val="268508654"/>
                    </a:ext>
                  </a:extLst>
                </a:gridCol>
                <a:gridCol w="4724012">
                  <a:extLst>
                    <a:ext uri="{9D8B030D-6E8A-4147-A177-3AD203B41FA5}">
                      <a16:colId xmlns:a16="http://schemas.microsoft.com/office/drawing/2014/main" val="3061344886"/>
                    </a:ext>
                  </a:extLst>
                </a:gridCol>
              </a:tblGrid>
              <a:tr h="398738">
                <a:tc>
                  <a:txBody>
                    <a:bodyPr/>
                    <a:lstStyle/>
                    <a:p>
                      <a:pPr algn="ctr"/>
                      <a:r>
                        <a:rPr kumimoji="1" lang="en-US" altLang="ja-JP" sz="1050" b="0">
                          <a:latin typeface="BIZ UDPゴシック" panose="020B0400000000000000" pitchFamily="50" charset="-128"/>
                          <a:ea typeface="BIZ UDPゴシック" panose="020B0400000000000000" pitchFamily="50" charset="-128"/>
                        </a:rPr>
                        <a:t>No.</a:t>
                      </a:r>
                    </a:p>
                  </a:txBody>
                  <a:tcPr anchor="ctr">
                    <a:solidFill>
                      <a:srgbClr val="FE9D65"/>
                    </a:solidFill>
                  </a:tcPr>
                </a:tc>
                <a:tc>
                  <a:txBody>
                    <a:bodyPr/>
                    <a:lstStyle/>
                    <a:p>
                      <a:pPr algn="ctr"/>
                      <a:r>
                        <a:rPr kumimoji="1" lang="ja-JP" altLang="en-US" sz="1050" b="0" kern="1200">
                          <a:solidFill>
                            <a:schemeClr val="tx1"/>
                          </a:solidFill>
                          <a:effectLst/>
                          <a:latin typeface="BIZ UDPゴシック" panose="020B0400000000000000" pitchFamily="50" charset="-128"/>
                          <a:ea typeface="BIZ UDPゴシック" panose="020B0400000000000000" pitchFamily="50" charset="-128"/>
                          <a:cs typeface="+mn-cs"/>
                        </a:rPr>
                        <a:t>事例内容</a:t>
                      </a:r>
                      <a:endParaRPr kumimoji="1" lang="ja-JP" altLang="en-US" sz="1050" b="0">
                        <a:latin typeface="BIZ UDPゴシック" panose="020B0400000000000000" pitchFamily="50" charset="-128"/>
                        <a:ea typeface="BIZ UDPゴシック" panose="020B0400000000000000" pitchFamily="50" charset="-128"/>
                      </a:endParaRPr>
                    </a:p>
                  </a:txBody>
                  <a:tcPr anchor="ctr">
                    <a:solidFill>
                      <a:srgbClr val="FE9D65"/>
                    </a:solidFill>
                  </a:tcPr>
                </a:tc>
                <a:extLst>
                  <a:ext uri="{0D108BD9-81ED-4DB2-BD59-A6C34878D82A}">
                    <a16:rowId xmlns:a16="http://schemas.microsoft.com/office/drawing/2014/main" val="757896215"/>
                  </a:ext>
                </a:extLst>
              </a:tr>
              <a:tr h="581615">
                <a:tc>
                  <a:txBody>
                    <a:bodyPr/>
                    <a:lstStyle/>
                    <a:p>
                      <a:pPr algn="ctr">
                        <a:buNone/>
                      </a:pPr>
                      <a:r>
                        <a:rPr lang="en-US" altLang="ja-JP" sz="1050" kern="100">
                          <a:effectLst/>
                          <a:latin typeface="BIZ UDPゴシック" panose="020B0400000000000000" pitchFamily="50" charset="-128"/>
                          <a:ea typeface="BIZ UDPゴシック" panose="020B0400000000000000" pitchFamily="50" charset="-128"/>
                          <a:cs typeface="Times New Roman" panose="02020603050405020304" pitchFamily="18" charset="0"/>
                        </a:rPr>
                        <a:t>9</a:t>
                      </a:r>
                      <a:endParaRPr lang="ja-JP" sz="1050" kern="100">
                        <a:effectLst/>
                        <a:latin typeface="BIZ UDPゴシック" panose="020B0400000000000000" pitchFamily="50" charset="-128"/>
                        <a:ea typeface="BIZ UDPゴシック" panose="020B0400000000000000" pitchFamily="50" charset="-128"/>
                        <a:cs typeface="Times New Roman" panose="02020603050405020304" pitchFamily="18" charset="0"/>
                      </a:endParaRPr>
                    </a:p>
                  </a:txBody>
                  <a:tcPr marL="62865" marR="62865" marT="9525" marB="0" anchor="ctr"/>
                </a:tc>
                <a:tc>
                  <a:txBody>
                    <a:bodyPr/>
                    <a:lstStyle/>
                    <a:p>
                      <a:pPr>
                        <a:buNone/>
                      </a:pPr>
                      <a:r>
                        <a:rPr lang="zh-TW" altLang="en-US" sz="1050" kern="100">
                          <a:effectLst/>
                          <a:latin typeface="BIZ UDPゴシック" panose="020B0400000000000000" pitchFamily="50" charset="-128"/>
                          <a:ea typeface="BIZ UDPゴシック" panose="020B0400000000000000" pitchFamily="50" charset="-128"/>
                          <a:cs typeface="Times New Roman" panose="02020603050405020304" pitchFamily="18" charset="0"/>
                          <a:hlinkClick r:id="rId11" action="ppaction://hlinksldjump"/>
                        </a:rPr>
                        <a:t>特別支援教育支援員</a:t>
                      </a:r>
                      <a:r>
                        <a:rPr lang="ja-JP" sz="1050" kern="100">
                          <a:effectLst/>
                          <a:latin typeface="BIZ UDPゴシック" panose="020B0400000000000000" pitchFamily="50" charset="-128"/>
                          <a:ea typeface="BIZ UDPゴシック" panose="020B0400000000000000" pitchFamily="50" charset="-128"/>
                          <a:cs typeface="Times New Roman" panose="02020603050405020304" pitchFamily="18" charset="0"/>
                          <a:hlinkClick r:id="rId11" action="ppaction://hlinksldjump"/>
                        </a:rPr>
                        <a:t>は、特定のこどもの排せつ介助を毎回担当し、閉鎖空間で身体に触れている。</a:t>
                      </a:r>
                      <a:endParaRPr lang="ja-JP" sz="1050" kern="100">
                        <a:effectLst/>
                        <a:latin typeface="BIZ UDPゴシック" panose="020B0400000000000000" pitchFamily="50" charset="-128"/>
                        <a:ea typeface="BIZ UDPゴシック" panose="020B0400000000000000" pitchFamily="50" charset="-128"/>
                        <a:cs typeface="Times New Roman" panose="02020603050405020304" pitchFamily="18" charset="0"/>
                      </a:endParaRPr>
                    </a:p>
                  </a:txBody>
                  <a:tcPr marL="62865" marR="62865" marT="9525" marB="0" anchor="ctr"/>
                </a:tc>
                <a:extLst>
                  <a:ext uri="{0D108BD9-81ED-4DB2-BD59-A6C34878D82A}">
                    <a16:rowId xmlns:a16="http://schemas.microsoft.com/office/drawing/2014/main" val="462109659"/>
                  </a:ext>
                </a:extLst>
              </a:tr>
              <a:tr h="581615">
                <a:tc>
                  <a:txBody>
                    <a:bodyPr/>
                    <a:lstStyle/>
                    <a:p>
                      <a:pPr algn="ctr">
                        <a:buNone/>
                      </a:pPr>
                      <a:r>
                        <a:rPr lang="en-US" altLang="ja-JP" sz="1050" kern="100">
                          <a:effectLst/>
                          <a:latin typeface="BIZ UDPゴシック" panose="020B0400000000000000" pitchFamily="50" charset="-128"/>
                          <a:ea typeface="BIZ UDPゴシック" panose="020B0400000000000000" pitchFamily="50" charset="-128"/>
                          <a:cs typeface="Times New Roman" panose="02020603050405020304" pitchFamily="18" charset="0"/>
                        </a:rPr>
                        <a:t>10</a:t>
                      </a:r>
                      <a:endParaRPr lang="ja-JP" sz="1050" kern="100">
                        <a:effectLst/>
                        <a:latin typeface="BIZ UDPゴシック" panose="020B0400000000000000" pitchFamily="50" charset="-128"/>
                        <a:ea typeface="BIZ UDPゴシック" panose="020B0400000000000000" pitchFamily="50" charset="-128"/>
                        <a:cs typeface="Times New Roman" panose="02020603050405020304" pitchFamily="18" charset="0"/>
                      </a:endParaRPr>
                    </a:p>
                  </a:txBody>
                  <a:tcPr marL="62865" marR="62865" marT="9525" marB="0" anchor="ctr"/>
                </a:tc>
                <a:tc>
                  <a:txBody>
                    <a:bodyPr/>
                    <a:lstStyle/>
                    <a:p>
                      <a:pPr>
                        <a:buNone/>
                      </a:pPr>
                      <a:r>
                        <a:rPr lang="ja-JP" sz="1050" kern="100">
                          <a:effectLst/>
                          <a:latin typeface="BIZ UDPゴシック" panose="020B0400000000000000" pitchFamily="50" charset="-128"/>
                          <a:ea typeface="BIZ UDPゴシック" panose="020B0400000000000000" pitchFamily="50" charset="-128"/>
                          <a:cs typeface="Times New Roman" panose="02020603050405020304" pitchFamily="18" charset="0"/>
                          <a:hlinkClick r:id="rId12" action="ppaction://hlinksldjump"/>
                        </a:rPr>
                        <a:t>小学生向けスポーツクラブの職員は、技術向上を理由に、特定のこどもに</a:t>
                      </a:r>
                      <a:r>
                        <a:rPr lang="ja-JP" altLang="en-US" sz="1050" kern="100">
                          <a:effectLst/>
                          <a:latin typeface="BIZ UDPゴシック" panose="020B0400000000000000" pitchFamily="50" charset="-128"/>
                          <a:ea typeface="BIZ UDPゴシック" panose="020B0400000000000000" pitchFamily="50" charset="-128"/>
                          <a:cs typeface="Times New Roman" panose="02020603050405020304" pitchFamily="18" charset="0"/>
                          <a:hlinkClick r:id="rId12" action="ppaction://hlinksldjump"/>
                        </a:rPr>
                        <a:t>対し</a:t>
                      </a:r>
                      <a:r>
                        <a:rPr lang="ja-JP" sz="1050" kern="100">
                          <a:effectLst/>
                          <a:latin typeface="BIZ UDPゴシック" panose="020B0400000000000000" pitchFamily="50" charset="-128"/>
                          <a:ea typeface="BIZ UDPゴシック" panose="020B0400000000000000" pitchFamily="50" charset="-128"/>
                          <a:cs typeface="Times New Roman" panose="02020603050405020304" pitchFamily="18" charset="0"/>
                          <a:hlinkClick r:id="rId12" action="ppaction://hlinksldjump"/>
                        </a:rPr>
                        <a:t>、腰や背中に繰り返し触れながら、長時間にわたる姿勢指導を行っている。</a:t>
                      </a:r>
                      <a:endParaRPr lang="ja-JP" sz="1050" kern="100">
                        <a:effectLst/>
                        <a:latin typeface="BIZ UDPゴシック" panose="020B0400000000000000" pitchFamily="50" charset="-128"/>
                        <a:ea typeface="BIZ UDPゴシック" panose="020B0400000000000000" pitchFamily="50" charset="-128"/>
                        <a:cs typeface="Times New Roman" panose="02020603050405020304" pitchFamily="18" charset="0"/>
                      </a:endParaRPr>
                    </a:p>
                  </a:txBody>
                  <a:tcPr marL="62865" marR="62865" marT="9525" marB="0" anchor="ctr"/>
                </a:tc>
                <a:extLst>
                  <a:ext uri="{0D108BD9-81ED-4DB2-BD59-A6C34878D82A}">
                    <a16:rowId xmlns:a16="http://schemas.microsoft.com/office/drawing/2014/main" val="674468213"/>
                  </a:ext>
                </a:extLst>
              </a:tr>
              <a:tr h="581615">
                <a:tc>
                  <a:txBody>
                    <a:bodyPr/>
                    <a:lstStyle/>
                    <a:p>
                      <a:pPr algn="ctr">
                        <a:buNone/>
                      </a:pPr>
                      <a:r>
                        <a:rPr lang="en-US" altLang="ja-JP" sz="1050" kern="100">
                          <a:effectLst/>
                          <a:latin typeface="BIZ UDPゴシック" panose="020B0400000000000000" pitchFamily="50" charset="-128"/>
                          <a:ea typeface="BIZ UDPゴシック" panose="020B0400000000000000" pitchFamily="50" charset="-128"/>
                          <a:cs typeface="Times New Roman" panose="02020603050405020304" pitchFamily="18" charset="0"/>
                        </a:rPr>
                        <a:t>11</a:t>
                      </a:r>
                      <a:endParaRPr lang="ja-JP" sz="1050" kern="100">
                        <a:effectLst/>
                        <a:latin typeface="BIZ UDPゴシック" panose="020B0400000000000000" pitchFamily="50" charset="-128"/>
                        <a:ea typeface="BIZ UDPゴシック" panose="020B0400000000000000" pitchFamily="50" charset="-128"/>
                        <a:cs typeface="Times New Roman" panose="02020603050405020304" pitchFamily="18" charset="0"/>
                      </a:endParaRPr>
                    </a:p>
                  </a:txBody>
                  <a:tcPr marL="62865" marR="62865" marT="9525" marB="0" anchor="ctr"/>
                </a:tc>
                <a:tc>
                  <a:txBody>
                    <a:bodyPr/>
                    <a:lstStyle/>
                    <a:p>
                      <a:pPr>
                        <a:buNone/>
                      </a:pPr>
                      <a:r>
                        <a:rPr lang="ja-JP" sz="1050" kern="100">
                          <a:effectLst/>
                          <a:latin typeface="BIZ UDPゴシック" panose="020B0400000000000000" pitchFamily="50" charset="-128"/>
                          <a:ea typeface="BIZ UDPゴシック" panose="020B0400000000000000" pitchFamily="50" charset="-128"/>
                          <a:cs typeface="Times New Roman" panose="02020603050405020304" pitchFamily="18" charset="0"/>
                          <a:hlinkClick r:id="rId13" action="ppaction://hlinksldjump"/>
                        </a:rPr>
                        <a:t>中学校の担任が特定のこどもに対し「かわいい」「モデルみたい」と日常的に容姿に関する声をかけている。</a:t>
                      </a:r>
                      <a:endParaRPr lang="ja-JP" sz="1050" kern="100">
                        <a:effectLst/>
                        <a:latin typeface="BIZ UDPゴシック" panose="020B0400000000000000" pitchFamily="50" charset="-128"/>
                        <a:ea typeface="BIZ UDPゴシック" panose="020B0400000000000000" pitchFamily="50" charset="-128"/>
                        <a:cs typeface="Times New Roman" panose="02020603050405020304" pitchFamily="18" charset="0"/>
                      </a:endParaRPr>
                    </a:p>
                  </a:txBody>
                  <a:tcPr marL="62865" marR="62865" marT="9525" marB="0" anchor="ctr"/>
                </a:tc>
                <a:extLst>
                  <a:ext uri="{0D108BD9-81ED-4DB2-BD59-A6C34878D82A}">
                    <a16:rowId xmlns:a16="http://schemas.microsoft.com/office/drawing/2014/main" val="4226982052"/>
                  </a:ext>
                </a:extLst>
              </a:tr>
              <a:tr h="581615">
                <a:tc>
                  <a:txBody>
                    <a:bodyPr/>
                    <a:lstStyle/>
                    <a:p>
                      <a:pPr algn="ctr">
                        <a:buNone/>
                      </a:pPr>
                      <a:r>
                        <a:rPr lang="en-US" altLang="ja-JP" sz="1050" kern="100">
                          <a:effectLst/>
                          <a:latin typeface="BIZ UDPゴシック" panose="020B0400000000000000" pitchFamily="50" charset="-128"/>
                          <a:ea typeface="BIZ UDPゴシック" panose="020B0400000000000000" pitchFamily="50" charset="-128"/>
                          <a:cs typeface="Times New Roman" panose="02020603050405020304" pitchFamily="18" charset="0"/>
                        </a:rPr>
                        <a:t>12</a:t>
                      </a:r>
                      <a:endParaRPr lang="ja-JP" sz="1050" kern="100">
                        <a:effectLst/>
                        <a:latin typeface="BIZ UDPゴシック" panose="020B0400000000000000" pitchFamily="50" charset="-128"/>
                        <a:ea typeface="BIZ UDPゴシック" panose="020B0400000000000000" pitchFamily="50" charset="-128"/>
                        <a:cs typeface="Times New Roman" panose="02020603050405020304" pitchFamily="18" charset="0"/>
                      </a:endParaRPr>
                    </a:p>
                  </a:txBody>
                  <a:tcPr marL="62865" marR="62865" marT="9525" marB="0" anchor="ctr"/>
                </a:tc>
                <a:tc>
                  <a:txBody>
                    <a:bodyPr/>
                    <a:lstStyle/>
                    <a:p>
                      <a:pPr>
                        <a:buNone/>
                      </a:pPr>
                      <a:r>
                        <a:rPr lang="ja-JP" sz="1050" kern="100">
                          <a:effectLst/>
                          <a:latin typeface="BIZ UDPゴシック" panose="020B0400000000000000" pitchFamily="50" charset="-128"/>
                          <a:ea typeface="BIZ UDPゴシック" panose="020B0400000000000000" pitchFamily="50" charset="-128"/>
                          <a:cs typeface="Times New Roman" panose="02020603050405020304" pitchFamily="18" charset="0"/>
                          <a:hlinkClick r:id="rId14" action="ppaction://hlinksldjump"/>
                        </a:rPr>
                        <a:t>中学校教員は、ある生徒から連絡先の交換を求められ、「困ったときに連絡できたほうがいいかもしれない」と考え、求めに応じた。</a:t>
                      </a:r>
                      <a:endParaRPr lang="ja-JP" sz="1050" kern="100">
                        <a:effectLst/>
                        <a:latin typeface="BIZ UDPゴシック" panose="020B0400000000000000" pitchFamily="50" charset="-128"/>
                        <a:ea typeface="BIZ UDPゴシック" panose="020B0400000000000000" pitchFamily="50" charset="-128"/>
                        <a:cs typeface="Times New Roman" panose="02020603050405020304" pitchFamily="18" charset="0"/>
                      </a:endParaRPr>
                    </a:p>
                  </a:txBody>
                  <a:tcPr marL="62865" marR="62865" marT="9525" marB="0" anchor="ctr"/>
                </a:tc>
                <a:extLst>
                  <a:ext uri="{0D108BD9-81ED-4DB2-BD59-A6C34878D82A}">
                    <a16:rowId xmlns:a16="http://schemas.microsoft.com/office/drawing/2014/main" val="1770651132"/>
                  </a:ext>
                </a:extLst>
              </a:tr>
              <a:tr h="581615">
                <a:tc>
                  <a:txBody>
                    <a:bodyPr/>
                    <a:lstStyle/>
                    <a:p>
                      <a:pPr algn="ctr">
                        <a:buNone/>
                      </a:pPr>
                      <a:r>
                        <a:rPr lang="en-US" altLang="ja-JP" sz="1050" kern="100">
                          <a:effectLst/>
                          <a:latin typeface="BIZ UDPゴシック" panose="020B0400000000000000" pitchFamily="50" charset="-128"/>
                          <a:ea typeface="BIZ UDPゴシック" panose="020B0400000000000000" pitchFamily="50" charset="-128"/>
                          <a:cs typeface="Times New Roman" panose="02020603050405020304" pitchFamily="18" charset="0"/>
                        </a:rPr>
                        <a:t>13</a:t>
                      </a:r>
                      <a:endParaRPr lang="ja-JP" sz="1050" kern="100">
                        <a:effectLst/>
                        <a:latin typeface="BIZ UDPゴシック" panose="020B0400000000000000" pitchFamily="50" charset="-128"/>
                        <a:ea typeface="BIZ UDPゴシック" panose="020B0400000000000000" pitchFamily="50" charset="-128"/>
                        <a:cs typeface="Times New Roman" panose="02020603050405020304" pitchFamily="18" charset="0"/>
                      </a:endParaRPr>
                    </a:p>
                  </a:txBody>
                  <a:tcPr marL="62865" marR="62865" marT="9525" marB="0" anchor="ctr"/>
                </a:tc>
                <a:tc>
                  <a:txBody>
                    <a:bodyPr/>
                    <a:lstStyle/>
                    <a:p>
                      <a:pPr>
                        <a:buNone/>
                      </a:pPr>
                      <a:r>
                        <a:rPr lang="ja-JP" sz="1050" kern="100">
                          <a:effectLst/>
                          <a:latin typeface="BIZ UDPゴシック" panose="020B0400000000000000" pitchFamily="50" charset="-128"/>
                          <a:ea typeface="BIZ UDPゴシック" panose="020B0400000000000000" pitchFamily="50" charset="-128"/>
                          <a:cs typeface="Times New Roman" panose="02020603050405020304" pitchFamily="18" charset="0"/>
                          <a:hlinkClick r:id="rId15" action="ppaction://hlinksldjump"/>
                        </a:rPr>
                        <a:t>高校の教員は、部活動の指導で正しいフォームの記録を理由に、特定のこどもを近距離から繰り返し撮影している。</a:t>
                      </a:r>
                      <a:endParaRPr lang="ja-JP" sz="1050" kern="100">
                        <a:effectLst/>
                        <a:latin typeface="BIZ UDPゴシック" panose="020B0400000000000000" pitchFamily="50" charset="-128"/>
                        <a:ea typeface="BIZ UDPゴシック" panose="020B0400000000000000" pitchFamily="50" charset="-128"/>
                        <a:cs typeface="Times New Roman" panose="02020603050405020304" pitchFamily="18" charset="0"/>
                      </a:endParaRPr>
                    </a:p>
                  </a:txBody>
                  <a:tcPr marL="62865" marR="62865" marT="9525" marB="0" anchor="ctr"/>
                </a:tc>
                <a:extLst>
                  <a:ext uri="{0D108BD9-81ED-4DB2-BD59-A6C34878D82A}">
                    <a16:rowId xmlns:a16="http://schemas.microsoft.com/office/drawing/2014/main" val="821950287"/>
                  </a:ext>
                </a:extLst>
              </a:tr>
              <a:tr h="581615">
                <a:tc>
                  <a:txBody>
                    <a:bodyPr/>
                    <a:lstStyle/>
                    <a:p>
                      <a:pPr algn="ctr">
                        <a:buNone/>
                      </a:pPr>
                      <a:r>
                        <a:rPr lang="en-US" sz="1050" kern="100">
                          <a:effectLst/>
                          <a:latin typeface="BIZ UDPゴシック" panose="020B0400000000000000" pitchFamily="50" charset="-128"/>
                          <a:ea typeface="BIZ UDPゴシック" panose="020B0400000000000000" pitchFamily="50" charset="-128"/>
                          <a:cs typeface="Times New Roman" panose="02020603050405020304" pitchFamily="18" charset="0"/>
                        </a:rPr>
                        <a:t>14</a:t>
                      </a:r>
                      <a:endParaRPr lang="ja-JP" sz="1050" kern="100">
                        <a:effectLst/>
                        <a:latin typeface="BIZ UDPゴシック" panose="020B0400000000000000" pitchFamily="50" charset="-128"/>
                        <a:ea typeface="BIZ UDPゴシック" panose="020B0400000000000000" pitchFamily="50" charset="-128"/>
                        <a:cs typeface="Times New Roman" panose="02020603050405020304" pitchFamily="18" charset="0"/>
                      </a:endParaRPr>
                    </a:p>
                  </a:txBody>
                  <a:tcPr marL="62865" marR="62865" marT="9525" marB="0" anchor="ctr"/>
                </a:tc>
                <a:tc>
                  <a:txBody>
                    <a:bodyPr/>
                    <a:lstStyle/>
                    <a:p>
                      <a:pPr>
                        <a:buNone/>
                      </a:pPr>
                      <a:r>
                        <a:rPr lang="ja-JP" sz="1050" kern="100">
                          <a:effectLst/>
                          <a:latin typeface="BIZ UDPゴシック" panose="020B0400000000000000" pitchFamily="50" charset="-128"/>
                          <a:ea typeface="BIZ UDPゴシック" panose="020B0400000000000000" pitchFamily="50" charset="-128"/>
                          <a:cs typeface="Times New Roman" panose="02020603050405020304" pitchFamily="18" charset="0"/>
                          <a:hlinkClick r:id="rId16" action="ppaction://hlinksldjump"/>
                        </a:rPr>
                        <a:t>学習塾の講師は、特定の生徒からの個別質問に対して、生徒に密着するように座り、</a:t>
                      </a:r>
                      <a:r>
                        <a:rPr lang="en-US" sz="1050" kern="100">
                          <a:effectLst/>
                          <a:latin typeface="BIZ UDPゴシック" panose="020B0400000000000000" pitchFamily="50" charset="-128"/>
                          <a:ea typeface="BIZ UDPゴシック" panose="020B0400000000000000" pitchFamily="50" charset="-128"/>
                          <a:cs typeface="Times New Roman" panose="02020603050405020304" pitchFamily="18" charset="0"/>
                          <a:hlinkClick r:id="rId16" action="ppaction://hlinksldjump"/>
                        </a:rPr>
                        <a:t> </a:t>
                      </a:r>
                      <a:r>
                        <a:rPr lang="ja-JP" sz="1050" kern="100">
                          <a:effectLst/>
                          <a:latin typeface="BIZ UDPゴシック" panose="020B0400000000000000" pitchFamily="50" charset="-128"/>
                          <a:ea typeface="BIZ UDPゴシック" panose="020B0400000000000000" pitchFamily="50" charset="-128"/>
                          <a:cs typeface="Times New Roman" panose="02020603050405020304" pitchFamily="18" charset="0"/>
                          <a:hlinkClick r:id="rId16" action="ppaction://hlinksldjump"/>
                        </a:rPr>
                        <a:t>質問に対応している。</a:t>
                      </a:r>
                      <a:endParaRPr lang="ja-JP" sz="1050" kern="100">
                        <a:effectLst/>
                        <a:latin typeface="BIZ UDPゴシック" panose="020B0400000000000000" pitchFamily="50" charset="-128"/>
                        <a:ea typeface="BIZ UDPゴシック" panose="020B0400000000000000" pitchFamily="50" charset="-128"/>
                        <a:cs typeface="Times New Roman" panose="02020603050405020304" pitchFamily="18" charset="0"/>
                      </a:endParaRPr>
                    </a:p>
                  </a:txBody>
                  <a:tcPr marL="62865" marR="62865" marT="9525" marB="0" anchor="ctr"/>
                </a:tc>
                <a:extLst>
                  <a:ext uri="{0D108BD9-81ED-4DB2-BD59-A6C34878D82A}">
                    <a16:rowId xmlns:a16="http://schemas.microsoft.com/office/drawing/2014/main" val="1857133811"/>
                  </a:ext>
                </a:extLst>
              </a:tr>
              <a:tr h="581615">
                <a:tc>
                  <a:txBody>
                    <a:bodyPr/>
                    <a:lstStyle/>
                    <a:p>
                      <a:pPr algn="ctr">
                        <a:buNone/>
                      </a:pPr>
                      <a:r>
                        <a:rPr lang="en-US" sz="1050" kern="100">
                          <a:effectLst/>
                          <a:latin typeface="BIZ UDPゴシック" panose="020B0400000000000000" pitchFamily="50" charset="-128"/>
                          <a:ea typeface="BIZ UDPゴシック" panose="020B0400000000000000" pitchFamily="50" charset="-128"/>
                          <a:cs typeface="Times New Roman" panose="02020603050405020304" pitchFamily="18" charset="0"/>
                        </a:rPr>
                        <a:t>15</a:t>
                      </a:r>
                      <a:endParaRPr lang="ja-JP" sz="1050" kern="100">
                        <a:effectLst/>
                        <a:latin typeface="BIZ UDPゴシック" panose="020B0400000000000000" pitchFamily="50" charset="-128"/>
                        <a:ea typeface="BIZ UDPゴシック" panose="020B0400000000000000" pitchFamily="50" charset="-128"/>
                        <a:cs typeface="Times New Roman" panose="02020603050405020304" pitchFamily="18" charset="0"/>
                      </a:endParaRPr>
                    </a:p>
                  </a:txBody>
                  <a:tcPr marL="62865" marR="62865" marT="9525" marB="0" anchor="ctr"/>
                </a:tc>
                <a:tc>
                  <a:txBody>
                    <a:bodyPr/>
                    <a:lstStyle/>
                    <a:p>
                      <a:pPr>
                        <a:buNone/>
                      </a:pPr>
                      <a:r>
                        <a:rPr lang="ja-JP" sz="1050" kern="100">
                          <a:effectLst/>
                          <a:latin typeface="BIZ UDPゴシック" panose="020B0400000000000000" pitchFamily="50" charset="-128"/>
                          <a:ea typeface="BIZ UDPゴシック" panose="020B0400000000000000" pitchFamily="50" charset="-128"/>
                          <a:cs typeface="Times New Roman" panose="02020603050405020304" pitchFamily="18" charset="0"/>
                          <a:hlinkClick r:id="rId17" action="ppaction://hlinksldjump"/>
                        </a:rPr>
                        <a:t>高校の運動部の顧問は、ある生徒から「腰がつらいのでマッサージしてほしい」と頼まれ、他の人のいない場所で繰り返しマッサージをしている。</a:t>
                      </a:r>
                      <a:endParaRPr lang="ja-JP" sz="1050" kern="100">
                        <a:effectLst/>
                        <a:latin typeface="BIZ UDPゴシック" panose="020B0400000000000000" pitchFamily="50" charset="-128"/>
                        <a:ea typeface="BIZ UDPゴシック" panose="020B0400000000000000" pitchFamily="50" charset="-128"/>
                        <a:cs typeface="Times New Roman" panose="02020603050405020304" pitchFamily="18" charset="0"/>
                      </a:endParaRPr>
                    </a:p>
                  </a:txBody>
                  <a:tcPr marL="62865" marR="62865" marT="9525" marB="0" anchor="ctr"/>
                </a:tc>
                <a:extLst>
                  <a:ext uri="{0D108BD9-81ED-4DB2-BD59-A6C34878D82A}">
                    <a16:rowId xmlns:a16="http://schemas.microsoft.com/office/drawing/2014/main" val="2585392947"/>
                  </a:ext>
                </a:extLst>
              </a:tr>
            </a:tbl>
          </a:graphicData>
        </a:graphic>
      </p:graphicFrame>
      <p:sp>
        <p:nvSpPr>
          <p:cNvPr id="6" name="タイトル 1">
            <a:extLst>
              <a:ext uri="{FF2B5EF4-FFF2-40B4-BE49-F238E27FC236}">
                <a16:creationId xmlns:a16="http://schemas.microsoft.com/office/drawing/2014/main" id="{2F67CB92-7B46-8D80-1517-413C74BA6952}"/>
              </a:ext>
            </a:extLst>
          </p:cNvPr>
          <p:cNvSpPr>
            <a:spLocks noGrp="1"/>
          </p:cNvSpPr>
          <p:nvPr>
            <p:ph type="title"/>
          </p:nvPr>
        </p:nvSpPr>
        <p:spPr>
          <a:xfrm>
            <a:off x="1109709" y="432000"/>
            <a:ext cx="1784411" cy="383182"/>
          </a:xfrm>
        </p:spPr>
        <p:txBody>
          <a:bodyPr vert="horz" wrap="square" lIns="91440" tIns="45720" rIns="91440" bIns="45720" rtlCol="0" anchor="b">
            <a:spAutoFit/>
          </a:bodyPr>
          <a:lstStyle/>
          <a:p>
            <a:pPr algn="dist"/>
            <a:r>
              <a:rPr lang="ja-JP" altLang="en-US">
                <a:latin typeface="BIZ UDPゴシック" panose="020B0400000000000000" pitchFamily="50" charset="-128"/>
                <a:ea typeface="BIZ UDPゴシック" panose="020B0400000000000000" pitchFamily="50" charset="-128"/>
              </a:rPr>
              <a:t>設問</a:t>
            </a:r>
            <a:r>
              <a:rPr lang="en-US" altLang="ja-JP">
                <a:latin typeface="BIZ UDPゴシック" panose="020B0400000000000000" pitchFamily="50" charset="-128"/>
                <a:ea typeface="BIZ UDPゴシック" panose="020B0400000000000000" pitchFamily="50" charset="-128"/>
              </a:rPr>
              <a:t>2</a:t>
            </a:r>
            <a:endParaRPr lang="ja-JP" altLang="en-US">
              <a:latin typeface="BIZ UDPゴシック" panose="020B0400000000000000" pitchFamily="50" charset="-128"/>
              <a:ea typeface="BIZ UDPゴシック" panose="020B0400000000000000" pitchFamily="50" charset="-128"/>
            </a:endParaRPr>
          </a:p>
        </p:txBody>
      </p:sp>
      <p:sp>
        <p:nvSpPr>
          <p:cNvPr id="4" name="スライド番号プレースホルダー 3">
            <a:extLst>
              <a:ext uri="{FF2B5EF4-FFF2-40B4-BE49-F238E27FC236}">
                <a16:creationId xmlns:a16="http://schemas.microsoft.com/office/drawing/2014/main" id="{E0EA5970-B7CE-9334-53AA-9808C0BD57CD}"/>
              </a:ext>
            </a:extLst>
          </p:cNvPr>
          <p:cNvSpPr>
            <a:spLocks noGrp="1"/>
          </p:cNvSpPr>
          <p:nvPr>
            <p:ph type="sldNum" sz="quarter" idx="4"/>
          </p:nvPr>
        </p:nvSpPr>
        <p:spPr/>
        <p:txBody>
          <a:bodyPr/>
          <a:lstStyle/>
          <a:p>
            <a:fld id="{2336B528-F940-46AA-A4AB-D4751FB27E02}" type="slidenum">
              <a:rPr kumimoji="1" lang="ja-JP" altLang="en-US" smtClean="0"/>
              <a:t>41</a:t>
            </a:fld>
            <a:endParaRPr kumimoji="1" lang="ja-JP" altLang="en-US"/>
          </a:p>
        </p:txBody>
      </p:sp>
    </p:spTree>
    <p:extLst>
      <p:ext uri="{BB962C8B-B14F-4D97-AF65-F5344CB8AC3E}">
        <p14:creationId xmlns:p14="http://schemas.microsoft.com/office/powerpoint/2010/main" val="24788585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CE4565-5ACA-92DC-00C8-2DE7E2E924A6}"/>
            </a:ext>
          </a:extLst>
        </p:cNvPr>
        <p:cNvGrpSpPr/>
        <p:nvPr/>
      </p:nvGrpSpPr>
      <p:grpSpPr>
        <a:xfrm>
          <a:off x="0" y="0"/>
          <a:ext cx="0" cy="0"/>
          <a:chOff x="0" y="0"/>
          <a:chExt cx="0" cy="0"/>
        </a:xfrm>
      </p:grpSpPr>
      <p:sp>
        <p:nvSpPr>
          <p:cNvPr id="28" name="四角形: 角を丸くする 27">
            <a:extLst>
              <a:ext uri="{FF2B5EF4-FFF2-40B4-BE49-F238E27FC236}">
                <a16:creationId xmlns:a16="http://schemas.microsoft.com/office/drawing/2014/main" id="{3855FFA4-D5DE-668A-8188-1BBDBF46E2E7}"/>
              </a:ext>
            </a:extLst>
          </p:cNvPr>
          <p:cNvSpPr/>
          <p:nvPr/>
        </p:nvSpPr>
        <p:spPr>
          <a:xfrm>
            <a:off x="531813" y="3533866"/>
            <a:ext cx="11107737" cy="2768507"/>
          </a:xfrm>
          <a:prstGeom prst="roundRect">
            <a:avLst>
              <a:gd name="adj" fmla="val 5326"/>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四角形: 角を丸くする 22">
            <a:extLst>
              <a:ext uri="{FF2B5EF4-FFF2-40B4-BE49-F238E27FC236}">
                <a16:creationId xmlns:a16="http://schemas.microsoft.com/office/drawing/2014/main" id="{46BC0C81-7C41-5377-1137-7396A94A7B86}"/>
              </a:ext>
            </a:extLst>
          </p:cNvPr>
          <p:cNvSpPr/>
          <p:nvPr/>
        </p:nvSpPr>
        <p:spPr>
          <a:xfrm>
            <a:off x="531813" y="1448764"/>
            <a:ext cx="11107737" cy="1799722"/>
          </a:xfrm>
          <a:prstGeom prst="roundRect">
            <a:avLst>
              <a:gd name="adj" fmla="val 6290"/>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四角形: 角を丸くする 6">
            <a:extLst>
              <a:ext uri="{FF2B5EF4-FFF2-40B4-BE49-F238E27FC236}">
                <a16:creationId xmlns:a16="http://schemas.microsoft.com/office/drawing/2014/main" id="{D2B3C94F-B5A2-9A16-C01C-0F76257035DF}"/>
              </a:ext>
            </a:extLst>
          </p:cNvPr>
          <p:cNvSpPr/>
          <p:nvPr/>
        </p:nvSpPr>
        <p:spPr>
          <a:xfrm>
            <a:off x="531812" y="383588"/>
            <a:ext cx="2376000" cy="444500"/>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F34F32BA-12D3-6972-1ED6-1A7BC6F1758D}"/>
              </a:ext>
            </a:extLst>
          </p:cNvPr>
          <p:cNvSpPr>
            <a:spLocks noGrp="1"/>
          </p:cNvSpPr>
          <p:nvPr>
            <p:ph type="title"/>
          </p:nvPr>
        </p:nvSpPr>
        <p:spPr/>
        <p:txBody>
          <a:bodyPr/>
          <a:lstStyle/>
          <a:p>
            <a:r>
              <a:rPr lang="ja-JP" altLang="en-US">
                <a:latin typeface="BIZ UDPゴシック" panose="020B0400000000000000" pitchFamily="50" charset="-128"/>
                <a:ea typeface="BIZ UDPゴシック" panose="020B0400000000000000" pitchFamily="50" charset="-128"/>
              </a:rPr>
              <a:t>設問</a:t>
            </a:r>
            <a:r>
              <a:rPr lang="en-US" altLang="ja-JP">
                <a:latin typeface="BIZ UDPゴシック" panose="020B0400000000000000" pitchFamily="50" charset="-128"/>
                <a:ea typeface="BIZ UDPゴシック" panose="020B0400000000000000" pitchFamily="50" charset="-128"/>
              </a:rPr>
              <a:t>2</a:t>
            </a:r>
            <a:r>
              <a:rPr lang="ja-JP" altLang="en-US">
                <a:latin typeface="BIZ UDPゴシック" panose="020B0400000000000000" pitchFamily="50" charset="-128"/>
                <a:ea typeface="BIZ UDPゴシック" panose="020B0400000000000000" pitchFamily="50" charset="-128"/>
              </a:rPr>
              <a:t>　事例</a:t>
            </a:r>
            <a:r>
              <a:rPr lang="en-US" altLang="ja-JP">
                <a:latin typeface="BIZ UDPゴシック" panose="020B0400000000000000" pitchFamily="50" charset="-128"/>
                <a:ea typeface="BIZ UDPゴシック" panose="020B0400000000000000" pitchFamily="50" charset="-128"/>
              </a:rPr>
              <a:t>1</a:t>
            </a:r>
            <a:endParaRPr lang="ja-JP" altLang="en-US">
              <a:latin typeface="BIZ UDPゴシック" panose="020B0400000000000000" pitchFamily="50" charset="-128"/>
              <a:ea typeface="BIZ UDPゴシック" panose="020B0400000000000000" pitchFamily="50" charset="-128"/>
            </a:endParaRPr>
          </a:p>
        </p:txBody>
      </p:sp>
      <p:sp>
        <p:nvSpPr>
          <p:cNvPr id="20" name="テキスト ボックス 19">
            <a:extLst>
              <a:ext uri="{FF2B5EF4-FFF2-40B4-BE49-F238E27FC236}">
                <a16:creationId xmlns:a16="http://schemas.microsoft.com/office/drawing/2014/main" id="{4C4478D6-DA9A-3DE7-0252-ECF040D8B42E}"/>
              </a:ext>
            </a:extLst>
          </p:cNvPr>
          <p:cNvSpPr txBox="1"/>
          <p:nvPr/>
        </p:nvSpPr>
        <p:spPr>
          <a:xfrm>
            <a:off x="1349375" y="4515731"/>
            <a:ext cx="10018600" cy="1177245"/>
          </a:xfrm>
          <a:prstGeom prst="rect">
            <a:avLst/>
          </a:prstGeom>
          <a:noFill/>
        </p:spPr>
        <p:txBody>
          <a:bodyPr wrap="square" rtlCol="0">
            <a:spAutoFit/>
          </a:bodyPr>
          <a:lstStyle/>
          <a:p>
            <a:pPr>
              <a:lnSpc>
                <a:spcPct val="110000"/>
              </a:lnSpc>
              <a:spcAft>
                <a:spcPts val="600"/>
              </a:spcAft>
            </a:pPr>
            <a:r>
              <a:rPr lang="ja-JP" altLang="en-US" sz="2000" spc="80">
                <a:ea typeface="BIZ UDPゴシック" panose="020B0400000000000000" pitchFamily="50" charset="-128"/>
              </a:rPr>
              <a:t>この事例はどのような場合に不適切な行為となるでしょうか。</a:t>
            </a:r>
            <a:endParaRPr lang="en-US" altLang="ja-JP" sz="2000" spc="80">
              <a:ea typeface="BIZ UDPゴシック" panose="020B0400000000000000" pitchFamily="50" charset="-128"/>
            </a:endParaRPr>
          </a:p>
          <a:p>
            <a:pPr>
              <a:lnSpc>
                <a:spcPct val="110000"/>
              </a:lnSpc>
              <a:spcAft>
                <a:spcPts val="600"/>
              </a:spcAft>
            </a:pPr>
            <a:r>
              <a:rPr lang="ja-JP" altLang="en-US" sz="2000" spc="80">
                <a:ea typeface="BIZ UDPゴシック" panose="020B0400000000000000" pitchFamily="50" charset="-128"/>
              </a:rPr>
              <a:t>また、このようなケースの場合、どのような点に気を付け、どのように対応すべきでしょうか。</a:t>
            </a:r>
            <a:endParaRPr kumimoji="1" lang="ja-JP" altLang="en-US" sz="2000" spc="80">
              <a:ea typeface="BIZ UDPゴシック" panose="020B0400000000000000" pitchFamily="50" charset="-128"/>
            </a:endParaRPr>
          </a:p>
        </p:txBody>
      </p:sp>
      <p:sp>
        <p:nvSpPr>
          <p:cNvPr id="22" name="楕円 21">
            <a:extLst>
              <a:ext uri="{FF2B5EF4-FFF2-40B4-BE49-F238E27FC236}">
                <a16:creationId xmlns:a16="http://schemas.microsoft.com/office/drawing/2014/main" id="{C6FCEB66-9F5D-4D04-1E8B-46565BAC55E9}"/>
              </a:ext>
            </a:extLst>
          </p:cNvPr>
          <p:cNvSpPr/>
          <p:nvPr/>
        </p:nvSpPr>
        <p:spPr>
          <a:xfrm>
            <a:off x="887571" y="4508587"/>
            <a:ext cx="423069" cy="423069"/>
          </a:xfrm>
          <a:prstGeom prst="ellipse">
            <a:avLst/>
          </a:prstGeom>
          <a:solidFill>
            <a:srgbClr val="FF6A29"/>
          </a:solidFill>
          <a:ln>
            <a:noFill/>
          </a:ln>
        </p:spPr>
        <p:style>
          <a:lnRef idx="2">
            <a:schemeClr val="accent1">
              <a:shade val="15000"/>
            </a:schemeClr>
          </a:lnRef>
          <a:fillRef idx="1">
            <a:schemeClr val="accent1"/>
          </a:fillRef>
          <a:effectRef idx="0">
            <a:schemeClr val="accent1"/>
          </a:effectRef>
          <a:fontRef idx="minor">
            <a:schemeClr val="lt1"/>
          </a:fontRef>
        </p:style>
        <p:txBody>
          <a:bodyPr bIns="0" rtlCol="0" anchor="ctr"/>
          <a:lstStyle/>
          <a:p>
            <a:pPr algn="ctr"/>
            <a:r>
              <a:rPr kumimoji="1" lang="en-US" altLang="ja-JP" sz="2100" b="1"/>
              <a:t>1</a:t>
            </a:r>
            <a:endParaRPr kumimoji="1" lang="ja-JP" altLang="en-US" sz="2100" b="1"/>
          </a:p>
        </p:txBody>
      </p:sp>
      <p:sp>
        <p:nvSpPr>
          <p:cNvPr id="4" name="テキスト ボックス 3">
            <a:extLst>
              <a:ext uri="{FF2B5EF4-FFF2-40B4-BE49-F238E27FC236}">
                <a16:creationId xmlns:a16="http://schemas.microsoft.com/office/drawing/2014/main" id="{D5A6C764-A0E8-79F7-258D-042CB4A77550}"/>
              </a:ext>
            </a:extLst>
          </p:cNvPr>
          <p:cNvSpPr txBox="1"/>
          <p:nvPr/>
        </p:nvSpPr>
        <p:spPr>
          <a:xfrm>
            <a:off x="792162" y="1726230"/>
            <a:ext cx="761747" cy="430887"/>
          </a:xfrm>
          <a:prstGeom prst="rect">
            <a:avLst/>
          </a:prstGeom>
          <a:noFill/>
        </p:spPr>
        <p:txBody>
          <a:bodyPr wrap="none" rtlCol="0">
            <a:spAutoFit/>
          </a:bodyPr>
          <a:lstStyle/>
          <a:p>
            <a:r>
              <a:rPr lang="ja-JP" altLang="en-US" sz="2200" b="1" spc="50">
                <a:latin typeface="BIZ UDPゴシック" panose="020B0400000000000000" pitchFamily="50" charset="-128"/>
                <a:ea typeface="BIZ UDPゴシック" panose="020B0400000000000000" pitchFamily="50" charset="-128"/>
              </a:rPr>
              <a:t>事例</a:t>
            </a:r>
            <a:endParaRPr kumimoji="1" lang="ja-JP" altLang="en-US" sz="2200" b="1" spc="50">
              <a:latin typeface="BIZ UDPゴシック" panose="020B0400000000000000" pitchFamily="50" charset="-128"/>
              <a:ea typeface="BIZ UDPゴシック" panose="020B0400000000000000" pitchFamily="50" charset="-128"/>
            </a:endParaRPr>
          </a:p>
        </p:txBody>
      </p:sp>
      <p:sp>
        <p:nvSpPr>
          <p:cNvPr id="17" name="テキスト ボックス 16">
            <a:extLst>
              <a:ext uri="{FF2B5EF4-FFF2-40B4-BE49-F238E27FC236}">
                <a16:creationId xmlns:a16="http://schemas.microsoft.com/office/drawing/2014/main" id="{8C6F8624-D85E-EDE5-204F-C97FDA4FF271}"/>
              </a:ext>
            </a:extLst>
          </p:cNvPr>
          <p:cNvSpPr txBox="1"/>
          <p:nvPr/>
        </p:nvSpPr>
        <p:spPr>
          <a:xfrm>
            <a:off x="792162" y="2227206"/>
            <a:ext cx="10447338" cy="658770"/>
          </a:xfrm>
          <a:prstGeom prst="rect">
            <a:avLst/>
          </a:prstGeom>
          <a:noFill/>
        </p:spPr>
        <p:txBody>
          <a:bodyPr wrap="square" rtlCol="0">
            <a:spAutoFit/>
          </a:bodyPr>
          <a:lstStyle/>
          <a:p>
            <a:pPr>
              <a:lnSpc>
                <a:spcPct val="110000"/>
              </a:lnSpc>
            </a:pPr>
            <a:r>
              <a:rPr lang="ja-JP" altLang="en-US" spc="180">
                <a:latin typeface="BIZ UDPゴシック" panose="020B0400000000000000" pitchFamily="50" charset="-128"/>
                <a:ea typeface="BIZ UDPゴシック" panose="020B0400000000000000" pitchFamily="50" charset="-128"/>
              </a:rPr>
              <a:t>認可保育所の職員は、特定の保育園児が喜んでいると感じているため、長時間抱っこをして体を密着させている。</a:t>
            </a:r>
            <a:endParaRPr kumimoji="1" lang="ja-JP" altLang="en-US" spc="180">
              <a:latin typeface="BIZ UDPゴシック" panose="020B0400000000000000" pitchFamily="50" charset="-128"/>
              <a:ea typeface="BIZ UDPゴシック" panose="020B0400000000000000" pitchFamily="50" charset="-128"/>
            </a:endParaRPr>
          </a:p>
        </p:txBody>
      </p:sp>
      <p:sp>
        <p:nvSpPr>
          <p:cNvPr id="18" name="テキスト ボックス 17">
            <a:extLst>
              <a:ext uri="{FF2B5EF4-FFF2-40B4-BE49-F238E27FC236}">
                <a16:creationId xmlns:a16="http://schemas.microsoft.com/office/drawing/2014/main" id="{BD1C8AF7-9AD4-790A-1F23-2AA6CF216922}"/>
              </a:ext>
            </a:extLst>
          </p:cNvPr>
          <p:cNvSpPr txBox="1"/>
          <p:nvPr/>
        </p:nvSpPr>
        <p:spPr>
          <a:xfrm>
            <a:off x="792162" y="3888769"/>
            <a:ext cx="761747" cy="430887"/>
          </a:xfrm>
          <a:prstGeom prst="rect">
            <a:avLst/>
          </a:prstGeom>
          <a:noFill/>
        </p:spPr>
        <p:txBody>
          <a:bodyPr wrap="none" rtlCol="0">
            <a:spAutoFit/>
          </a:bodyPr>
          <a:lstStyle/>
          <a:p>
            <a:r>
              <a:rPr lang="ja-JP" altLang="en-US" sz="2200" b="1" spc="50"/>
              <a:t>設問</a:t>
            </a:r>
            <a:endParaRPr kumimoji="1" lang="ja-JP" altLang="en-US" sz="2200" b="1" spc="50"/>
          </a:p>
        </p:txBody>
      </p:sp>
      <p:sp>
        <p:nvSpPr>
          <p:cNvPr id="3" name="スライド番号プレースホルダー 2">
            <a:extLst>
              <a:ext uri="{FF2B5EF4-FFF2-40B4-BE49-F238E27FC236}">
                <a16:creationId xmlns:a16="http://schemas.microsoft.com/office/drawing/2014/main" id="{F8DBF6F8-478F-A20E-DBBA-D52FCB39D3DF}"/>
              </a:ext>
            </a:extLst>
          </p:cNvPr>
          <p:cNvSpPr>
            <a:spLocks noGrp="1"/>
          </p:cNvSpPr>
          <p:nvPr>
            <p:ph type="sldNum" sz="quarter" idx="4"/>
          </p:nvPr>
        </p:nvSpPr>
        <p:spPr/>
        <p:txBody>
          <a:bodyPr/>
          <a:lstStyle/>
          <a:p>
            <a:fld id="{2336B528-F940-46AA-A4AB-D4751FB27E02}" type="slidenum">
              <a:rPr kumimoji="1" lang="ja-JP" altLang="en-US" smtClean="0"/>
              <a:t>42</a:t>
            </a:fld>
            <a:endParaRPr kumimoji="1" lang="ja-JP" altLang="en-US"/>
          </a:p>
        </p:txBody>
      </p:sp>
    </p:spTree>
    <p:extLst>
      <p:ext uri="{BB962C8B-B14F-4D97-AF65-F5344CB8AC3E}">
        <p14:creationId xmlns:p14="http://schemas.microsoft.com/office/powerpoint/2010/main" val="115274619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733966-1207-AD38-78F7-E8AA6D5059F9}"/>
            </a:ext>
          </a:extLst>
        </p:cNvPr>
        <p:cNvGrpSpPr/>
        <p:nvPr/>
      </p:nvGrpSpPr>
      <p:grpSpPr>
        <a:xfrm>
          <a:off x="0" y="0"/>
          <a:ext cx="0" cy="0"/>
          <a:chOff x="0" y="0"/>
          <a:chExt cx="0" cy="0"/>
        </a:xfrm>
      </p:grpSpPr>
      <p:sp>
        <p:nvSpPr>
          <p:cNvPr id="16" name="四角形: 角を丸くする 15">
            <a:extLst>
              <a:ext uri="{FF2B5EF4-FFF2-40B4-BE49-F238E27FC236}">
                <a16:creationId xmlns:a16="http://schemas.microsoft.com/office/drawing/2014/main" id="{7FFE1660-8F45-69C5-C101-861BD856680A}"/>
              </a:ext>
            </a:extLst>
          </p:cNvPr>
          <p:cNvSpPr/>
          <p:nvPr/>
        </p:nvSpPr>
        <p:spPr>
          <a:xfrm>
            <a:off x="542131" y="1435876"/>
            <a:ext cx="11107737" cy="1515824"/>
          </a:xfrm>
          <a:prstGeom prst="roundRect">
            <a:avLst>
              <a:gd name="adj" fmla="val 3346"/>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600"/>
          </a:p>
        </p:txBody>
      </p:sp>
      <p:sp>
        <p:nvSpPr>
          <p:cNvPr id="23" name="四角形: 角を丸くする 22">
            <a:extLst>
              <a:ext uri="{FF2B5EF4-FFF2-40B4-BE49-F238E27FC236}">
                <a16:creationId xmlns:a16="http://schemas.microsoft.com/office/drawing/2014/main" id="{01FDCC6D-F95A-AAA3-38BA-588ECB34DF53}"/>
              </a:ext>
            </a:extLst>
          </p:cNvPr>
          <p:cNvSpPr/>
          <p:nvPr/>
        </p:nvSpPr>
        <p:spPr>
          <a:xfrm>
            <a:off x="531813" y="3126309"/>
            <a:ext cx="11107737" cy="3176065"/>
          </a:xfrm>
          <a:prstGeom prst="roundRect">
            <a:avLst>
              <a:gd name="adj" fmla="val 3346"/>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四角形: 角を丸くする 6">
            <a:extLst>
              <a:ext uri="{FF2B5EF4-FFF2-40B4-BE49-F238E27FC236}">
                <a16:creationId xmlns:a16="http://schemas.microsoft.com/office/drawing/2014/main" id="{BEA575D9-4760-A55D-5EE9-69AC835F8C3A}"/>
              </a:ext>
            </a:extLst>
          </p:cNvPr>
          <p:cNvSpPr/>
          <p:nvPr/>
        </p:nvSpPr>
        <p:spPr>
          <a:xfrm>
            <a:off x="531813" y="383588"/>
            <a:ext cx="2376000" cy="444500"/>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FC1C24EF-A610-CE5E-CED5-A5E9AF5C75C2}"/>
              </a:ext>
            </a:extLst>
          </p:cNvPr>
          <p:cNvSpPr>
            <a:spLocks noGrp="1"/>
          </p:cNvSpPr>
          <p:nvPr>
            <p:ph type="title"/>
          </p:nvPr>
        </p:nvSpPr>
        <p:spPr/>
        <p:txBody>
          <a:bodyPr/>
          <a:lstStyle/>
          <a:p>
            <a:r>
              <a:rPr lang="ja-JP" altLang="en-US">
                <a:latin typeface="BIZ UDPゴシック" panose="020B0400000000000000" pitchFamily="50" charset="-128"/>
                <a:ea typeface="BIZ UDPゴシック" panose="020B0400000000000000" pitchFamily="50" charset="-128"/>
              </a:rPr>
              <a:t>設問</a:t>
            </a:r>
            <a:r>
              <a:rPr lang="en-US" altLang="ja-JP">
                <a:latin typeface="BIZ UDPゴシック" panose="020B0400000000000000" pitchFamily="50" charset="-128"/>
                <a:ea typeface="BIZ UDPゴシック" panose="020B0400000000000000" pitchFamily="50" charset="-128"/>
              </a:rPr>
              <a:t>2</a:t>
            </a:r>
            <a:r>
              <a:rPr lang="ja-JP" altLang="en-US">
                <a:latin typeface="BIZ UDPゴシック" panose="020B0400000000000000" pitchFamily="50" charset="-128"/>
                <a:ea typeface="BIZ UDPゴシック" panose="020B0400000000000000" pitchFamily="50" charset="-128"/>
              </a:rPr>
              <a:t>　事例</a:t>
            </a:r>
            <a:r>
              <a:rPr lang="en-US" altLang="ja-JP">
                <a:latin typeface="BIZ UDPゴシック" panose="020B0400000000000000" pitchFamily="50" charset="-128"/>
                <a:ea typeface="BIZ UDPゴシック" panose="020B0400000000000000" pitchFamily="50" charset="-128"/>
              </a:rPr>
              <a:t>1</a:t>
            </a:r>
            <a:endParaRPr lang="ja-JP" altLang="en-US">
              <a:latin typeface="BIZ UDPゴシック" panose="020B0400000000000000" pitchFamily="50" charset="-128"/>
              <a:ea typeface="BIZ UDPゴシック" panose="020B0400000000000000" pitchFamily="50" charset="-128"/>
            </a:endParaRPr>
          </a:p>
        </p:txBody>
      </p:sp>
      <p:grpSp>
        <p:nvGrpSpPr>
          <p:cNvPr id="10" name="グループ化 9">
            <a:extLst>
              <a:ext uri="{FF2B5EF4-FFF2-40B4-BE49-F238E27FC236}">
                <a16:creationId xmlns:a16="http://schemas.microsoft.com/office/drawing/2014/main" id="{70214324-6887-F56E-34EE-95DCB4DB919C}"/>
              </a:ext>
            </a:extLst>
          </p:cNvPr>
          <p:cNvGrpSpPr/>
          <p:nvPr/>
        </p:nvGrpSpPr>
        <p:grpSpPr>
          <a:xfrm>
            <a:off x="832882" y="4076359"/>
            <a:ext cx="5955616" cy="423069"/>
            <a:chOff x="887571" y="1678781"/>
            <a:chExt cx="5955616" cy="423069"/>
          </a:xfrm>
        </p:grpSpPr>
        <p:sp>
          <p:nvSpPr>
            <p:cNvPr id="6" name="テキスト ボックス 5">
              <a:extLst>
                <a:ext uri="{FF2B5EF4-FFF2-40B4-BE49-F238E27FC236}">
                  <a16:creationId xmlns:a16="http://schemas.microsoft.com/office/drawing/2014/main" id="{E8156B2E-FB46-A1F7-A99E-F86A62DB0381}"/>
                </a:ext>
              </a:extLst>
            </p:cNvPr>
            <p:cNvSpPr txBox="1"/>
            <p:nvPr/>
          </p:nvSpPr>
          <p:spPr>
            <a:xfrm>
              <a:off x="1349375" y="1714500"/>
              <a:ext cx="5493812" cy="369332"/>
            </a:xfrm>
            <a:prstGeom prst="rect">
              <a:avLst/>
            </a:prstGeom>
            <a:noFill/>
          </p:spPr>
          <p:txBody>
            <a:bodyPr wrap="none" rtlCol="0">
              <a:spAutoFit/>
            </a:bodyPr>
            <a:lstStyle/>
            <a:p>
              <a:r>
                <a:rPr lang="ja-JP" altLang="en-US" b="1">
                  <a:solidFill>
                    <a:srgbClr val="FF6A29"/>
                  </a:solidFill>
                </a:rPr>
                <a:t>業務上の必要性を越えた身体接触となっていないか</a:t>
              </a:r>
              <a:endParaRPr kumimoji="1" lang="ja-JP" altLang="en-US" sz="1900" b="1" spc="50">
                <a:solidFill>
                  <a:srgbClr val="FF6A29"/>
                </a:solidFill>
              </a:endParaRPr>
            </a:p>
          </p:txBody>
        </p:sp>
        <p:sp>
          <p:nvSpPr>
            <p:cNvPr id="9" name="楕円 8">
              <a:extLst>
                <a:ext uri="{FF2B5EF4-FFF2-40B4-BE49-F238E27FC236}">
                  <a16:creationId xmlns:a16="http://schemas.microsoft.com/office/drawing/2014/main" id="{C1F396F3-DA57-EB98-1003-DFDC6D001ABA}"/>
                </a:ext>
              </a:extLst>
            </p:cNvPr>
            <p:cNvSpPr/>
            <p:nvPr/>
          </p:nvSpPr>
          <p:spPr>
            <a:xfrm>
              <a:off x="887571" y="1678781"/>
              <a:ext cx="423069" cy="423069"/>
            </a:xfrm>
            <a:prstGeom prst="ellipse">
              <a:avLst/>
            </a:prstGeom>
            <a:solidFill>
              <a:srgbClr val="FF6A29"/>
            </a:solidFill>
            <a:ln>
              <a:noFill/>
            </a:ln>
          </p:spPr>
          <p:style>
            <a:lnRef idx="2">
              <a:schemeClr val="accent1">
                <a:shade val="15000"/>
              </a:schemeClr>
            </a:lnRef>
            <a:fillRef idx="1">
              <a:schemeClr val="accent1"/>
            </a:fillRef>
            <a:effectRef idx="0">
              <a:schemeClr val="accent1"/>
            </a:effectRef>
            <a:fontRef idx="minor">
              <a:schemeClr val="lt1"/>
            </a:fontRef>
          </p:style>
          <p:txBody>
            <a:bodyPr bIns="0" rtlCol="0" anchor="ctr"/>
            <a:lstStyle/>
            <a:p>
              <a:pPr algn="ctr"/>
              <a:r>
                <a:rPr lang="en-US" altLang="ja-JP" sz="2100" b="1"/>
                <a:t>1</a:t>
              </a:r>
              <a:endParaRPr kumimoji="1" lang="ja-JP" altLang="en-US" sz="2100" b="1"/>
            </a:p>
          </p:txBody>
        </p:sp>
      </p:grpSp>
      <p:grpSp>
        <p:nvGrpSpPr>
          <p:cNvPr id="11" name="グループ化 10">
            <a:extLst>
              <a:ext uri="{FF2B5EF4-FFF2-40B4-BE49-F238E27FC236}">
                <a16:creationId xmlns:a16="http://schemas.microsoft.com/office/drawing/2014/main" id="{FC62E715-2A44-63EC-9B42-30CB782291B0}"/>
              </a:ext>
            </a:extLst>
          </p:cNvPr>
          <p:cNvGrpSpPr/>
          <p:nvPr/>
        </p:nvGrpSpPr>
        <p:grpSpPr>
          <a:xfrm>
            <a:off x="832882" y="4823844"/>
            <a:ext cx="8263940" cy="682050"/>
            <a:chOff x="887571" y="1678781"/>
            <a:chExt cx="8263940" cy="682050"/>
          </a:xfrm>
        </p:grpSpPr>
        <p:sp>
          <p:nvSpPr>
            <p:cNvPr id="12" name="テキスト ボックス 11">
              <a:extLst>
                <a:ext uri="{FF2B5EF4-FFF2-40B4-BE49-F238E27FC236}">
                  <a16:creationId xmlns:a16="http://schemas.microsoft.com/office/drawing/2014/main" id="{DC8686AE-3DAA-FB5C-A447-38CC30B15662}"/>
                </a:ext>
              </a:extLst>
            </p:cNvPr>
            <p:cNvSpPr txBox="1"/>
            <p:nvPr/>
          </p:nvSpPr>
          <p:spPr>
            <a:xfrm>
              <a:off x="1349375" y="1714500"/>
              <a:ext cx="7802136" cy="646331"/>
            </a:xfrm>
            <a:prstGeom prst="rect">
              <a:avLst/>
            </a:prstGeom>
            <a:noFill/>
          </p:spPr>
          <p:txBody>
            <a:bodyPr wrap="none" rtlCol="0">
              <a:spAutoFit/>
            </a:bodyPr>
            <a:lstStyle/>
            <a:p>
              <a:r>
                <a:rPr lang="ja-JP" altLang="en-US" b="1">
                  <a:solidFill>
                    <a:srgbClr val="FF6A29"/>
                  </a:solidFill>
                </a:rPr>
                <a:t>特定のこどもを特別扱いすることになっていないか</a:t>
              </a:r>
              <a:br>
                <a:rPr lang="en-US" altLang="ja-JP" b="1">
                  <a:solidFill>
                    <a:srgbClr val="FF6A29"/>
                  </a:solidFill>
                </a:rPr>
              </a:br>
              <a:r>
                <a:rPr lang="ja-JP" altLang="en-US" b="1">
                  <a:solidFill>
                    <a:srgbClr val="FF6A29"/>
                  </a:solidFill>
                </a:rPr>
                <a:t>（こどもが喜ぶ以外にその子だけを長時間抱っこをすべき理由があるか）</a:t>
              </a:r>
              <a:endParaRPr lang="ja-JP" altLang="en-US" sz="1800" b="1">
                <a:solidFill>
                  <a:srgbClr val="FF6A29"/>
                </a:solidFill>
              </a:endParaRPr>
            </a:p>
          </p:txBody>
        </p:sp>
        <p:sp>
          <p:nvSpPr>
            <p:cNvPr id="14" name="楕円 13">
              <a:extLst>
                <a:ext uri="{FF2B5EF4-FFF2-40B4-BE49-F238E27FC236}">
                  <a16:creationId xmlns:a16="http://schemas.microsoft.com/office/drawing/2014/main" id="{FD237DDA-48AD-0C56-6074-15AE1EC0F70C}"/>
                </a:ext>
              </a:extLst>
            </p:cNvPr>
            <p:cNvSpPr/>
            <p:nvPr/>
          </p:nvSpPr>
          <p:spPr>
            <a:xfrm>
              <a:off x="887571" y="1678781"/>
              <a:ext cx="423069" cy="423069"/>
            </a:xfrm>
            <a:prstGeom prst="ellipse">
              <a:avLst/>
            </a:prstGeom>
            <a:solidFill>
              <a:srgbClr val="FF6A29"/>
            </a:solidFill>
            <a:ln>
              <a:noFill/>
            </a:ln>
          </p:spPr>
          <p:style>
            <a:lnRef idx="2">
              <a:schemeClr val="accent1">
                <a:shade val="15000"/>
              </a:schemeClr>
            </a:lnRef>
            <a:fillRef idx="1">
              <a:schemeClr val="accent1"/>
            </a:fillRef>
            <a:effectRef idx="0">
              <a:schemeClr val="accent1"/>
            </a:effectRef>
            <a:fontRef idx="minor">
              <a:schemeClr val="lt1"/>
            </a:fontRef>
          </p:style>
          <p:txBody>
            <a:bodyPr bIns="0" rtlCol="0" anchor="ctr"/>
            <a:lstStyle/>
            <a:p>
              <a:pPr algn="ctr"/>
              <a:r>
                <a:rPr kumimoji="1" lang="en-US" altLang="ja-JP" sz="2100" b="1"/>
                <a:t>2</a:t>
              </a:r>
              <a:endParaRPr kumimoji="1" lang="ja-JP" altLang="en-US" sz="2100" b="1"/>
            </a:p>
          </p:txBody>
        </p:sp>
      </p:grpSp>
      <p:sp>
        <p:nvSpPr>
          <p:cNvPr id="13" name="テキスト ボックス 12">
            <a:extLst>
              <a:ext uri="{FF2B5EF4-FFF2-40B4-BE49-F238E27FC236}">
                <a16:creationId xmlns:a16="http://schemas.microsoft.com/office/drawing/2014/main" id="{AE9760BF-7D8F-CD6B-FD8D-787100453504}"/>
              </a:ext>
            </a:extLst>
          </p:cNvPr>
          <p:cNvSpPr txBox="1"/>
          <p:nvPr/>
        </p:nvSpPr>
        <p:spPr>
          <a:xfrm>
            <a:off x="832882" y="2049091"/>
            <a:ext cx="10566956" cy="595869"/>
          </a:xfrm>
          <a:prstGeom prst="rect">
            <a:avLst/>
          </a:prstGeom>
          <a:noFill/>
        </p:spPr>
        <p:txBody>
          <a:bodyPr wrap="square" rtlCol="0">
            <a:spAutoFit/>
          </a:bodyPr>
          <a:lstStyle/>
          <a:p>
            <a:pPr>
              <a:lnSpc>
                <a:spcPct val="110000"/>
              </a:lnSpc>
            </a:pPr>
            <a:r>
              <a:rPr lang="ja-JP" altLang="en-US" sz="1600" spc="180">
                <a:latin typeface="BIZ UDPゴシック" panose="020B0400000000000000" pitchFamily="50" charset="-128"/>
                <a:ea typeface="BIZ UDPゴシック" panose="020B0400000000000000" pitchFamily="50" charset="-128"/>
              </a:rPr>
              <a:t>認可保育所の職員は、特定の保育園児が喜んでいると感じているため、長時間抱っこをして体を密着させている。</a:t>
            </a:r>
          </a:p>
        </p:txBody>
      </p:sp>
      <p:sp>
        <p:nvSpPr>
          <p:cNvPr id="17" name="テキスト ボックス 16">
            <a:extLst>
              <a:ext uri="{FF2B5EF4-FFF2-40B4-BE49-F238E27FC236}">
                <a16:creationId xmlns:a16="http://schemas.microsoft.com/office/drawing/2014/main" id="{D4A11864-6B99-5486-838D-99E38A4E0785}"/>
              </a:ext>
            </a:extLst>
          </p:cNvPr>
          <p:cNvSpPr txBox="1"/>
          <p:nvPr/>
        </p:nvSpPr>
        <p:spPr>
          <a:xfrm>
            <a:off x="792162" y="1618204"/>
            <a:ext cx="607859" cy="338554"/>
          </a:xfrm>
          <a:prstGeom prst="rect">
            <a:avLst/>
          </a:prstGeom>
          <a:noFill/>
        </p:spPr>
        <p:txBody>
          <a:bodyPr wrap="none" rtlCol="0">
            <a:spAutoFit/>
          </a:bodyPr>
          <a:lstStyle/>
          <a:p>
            <a:r>
              <a:rPr lang="ja-JP" altLang="en-US" sz="1600" spc="50">
                <a:latin typeface="BIZ UDPゴシック" panose="020B0400000000000000" pitchFamily="50" charset="-128"/>
                <a:ea typeface="BIZ UDPゴシック" panose="020B0400000000000000" pitchFamily="50" charset="-128"/>
              </a:rPr>
              <a:t>事例</a:t>
            </a:r>
          </a:p>
        </p:txBody>
      </p:sp>
      <p:grpSp>
        <p:nvGrpSpPr>
          <p:cNvPr id="3" name="グループ化 2">
            <a:extLst>
              <a:ext uri="{FF2B5EF4-FFF2-40B4-BE49-F238E27FC236}">
                <a16:creationId xmlns:a16="http://schemas.microsoft.com/office/drawing/2014/main" id="{C5E0C1BF-C67C-69BA-710D-91087918FB57}"/>
              </a:ext>
            </a:extLst>
          </p:cNvPr>
          <p:cNvGrpSpPr/>
          <p:nvPr/>
        </p:nvGrpSpPr>
        <p:grpSpPr>
          <a:xfrm>
            <a:off x="10308917" y="4953562"/>
            <a:ext cx="1041272" cy="1129438"/>
            <a:chOff x="1189767" y="2221447"/>
            <a:chExt cx="1041272" cy="1129438"/>
          </a:xfrm>
        </p:grpSpPr>
        <p:sp>
          <p:nvSpPr>
            <p:cNvPr id="15" name="フリーフォーム: 図形 14">
              <a:extLst>
                <a:ext uri="{FF2B5EF4-FFF2-40B4-BE49-F238E27FC236}">
                  <a16:creationId xmlns:a16="http://schemas.microsoft.com/office/drawing/2014/main" id="{30727B16-C258-CC35-051D-61D9E47B4274}"/>
                </a:ext>
              </a:extLst>
            </p:cNvPr>
            <p:cNvSpPr/>
            <p:nvPr/>
          </p:nvSpPr>
          <p:spPr>
            <a:xfrm>
              <a:off x="1421129" y="2296183"/>
              <a:ext cx="437864" cy="961834"/>
            </a:xfrm>
            <a:custGeom>
              <a:avLst/>
              <a:gdLst>
                <a:gd name="connsiteX0" fmla="*/ 356235 w 437864"/>
                <a:gd name="connsiteY0" fmla="*/ 324422 h 961834"/>
                <a:gd name="connsiteX1" fmla="*/ 361855 w 437864"/>
                <a:gd name="connsiteY1" fmla="*/ 351282 h 961834"/>
                <a:gd name="connsiteX2" fmla="*/ 289369 w 437864"/>
                <a:gd name="connsiteY2" fmla="*/ 430149 h 961834"/>
                <a:gd name="connsiteX3" fmla="*/ 227647 w 437864"/>
                <a:gd name="connsiteY3" fmla="*/ 401003 h 961834"/>
                <a:gd name="connsiteX4" fmla="*/ 227647 w 437864"/>
                <a:gd name="connsiteY4" fmla="*/ 377666 h 961834"/>
                <a:gd name="connsiteX5" fmla="*/ 203359 w 437864"/>
                <a:gd name="connsiteY5" fmla="*/ 329946 h 961834"/>
                <a:gd name="connsiteX6" fmla="*/ 166592 w 437864"/>
                <a:gd name="connsiteY6" fmla="*/ 303276 h 961834"/>
                <a:gd name="connsiteX7" fmla="*/ 129254 w 437864"/>
                <a:gd name="connsiteY7" fmla="*/ 227362 h 961834"/>
                <a:gd name="connsiteX8" fmla="*/ 102679 w 437864"/>
                <a:gd name="connsiteY8" fmla="*/ 128111 h 961834"/>
                <a:gd name="connsiteX9" fmla="*/ 309944 w 437864"/>
                <a:gd name="connsiteY9" fmla="*/ 0 h 961834"/>
                <a:gd name="connsiteX10" fmla="*/ 327755 w 437864"/>
                <a:gd name="connsiteY10" fmla="*/ 41910 h 961834"/>
                <a:gd name="connsiteX11" fmla="*/ 360807 w 437864"/>
                <a:gd name="connsiteY11" fmla="*/ 165259 h 961834"/>
                <a:gd name="connsiteX12" fmla="*/ 352616 w 437864"/>
                <a:gd name="connsiteY12" fmla="*/ 283369 h 961834"/>
                <a:gd name="connsiteX13" fmla="*/ 347663 w 437864"/>
                <a:gd name="connsiteY13" fmla="*/ 292037 h 961834"/>
                <a:gd name="connsiteX14" fmla="*/ 356330 w 437864"/>
                <a:gd name="connsiteY14" fmla="*/ 324326 h 961834"/>
                <a:gd name="connsiteX15" fmla="*/ 189833 w 437864"/>
                <a:gd name="connsiteY15" fmla="*/ 423291 h 961834"/>
                <a:gd name="connsiteX16" fmla="*/ 183261 w 437864"/>
                <a:gd name="connsiteY16" fmla="*/ 442627 h 961834"/>
                <a:gd name="connsiteX17" fmla="*/ 167164 w 437864"/>
                <a:gd name="connsiteY17" fmla="*/ 463582 h 961834"/>
                <a:gd name="connsiteX18" fmla="*/ 149733 w 437864"/>
                <a:gd name="connsiteY18" fmla="*/ 472154 h 961834"/>
                <a:gd name="connsiteX19" fmla="*/ 134398 w 437864"/>
                <a:gd name="connsiteY19" fmla="*/ 472154 h 961834"/>
                <a:gd name="connsiteX20" fmla="*/ 117157 w 437864"/>
                <a:gd name="connsiteY20" fmla="*/ 480822 h 961834"/>
                <a:gd name="connsiteX21" fmla="*/ 89440 w 437864"/>
                <a:gd name="connsiteY21" fmla="*/ 518255 h 961834"/>
                <a:gd name="connsiteX22" fmla="*/ 0 w 437864"/>
                <a:gd name="connsiteY22" fmla="*/ 483965 h 961834"/>
                <a:gd name="connsiteX23" fmla="*/ 34195 w 437864"/>
                <a:gd name="connsiteY23" fmla="*/ 356425 h 961834"/>
                <a:gd name="connsiteX24" fmla="*/ 46006 w 437864"/>
                <a:gd name="connsiteY24" fmla="*/ 340138 h 961834"/>
                <a:gd name="connsiteX25" fmla="*/ 93250 w 437864"/>
                <a:gd name="connsiteY25" fmla="*/ 309467 h 961834"/>
                <a:gd name="connsiteX26" fmla="*/ 101727 w 437864"/>
                <a:gd name="connsiteY26" fmla="*/ 307181 h 961834"/>
                <a:gd name="connsiteX27" fmla="*/ 111062 w 437864"/>
                <a:gd name="connsiteY27" fmla="*/ 309944 h 961834"/>
                <a:gd name="connsiteX28" fmla="*/ 180975 w 437864"/>
                <a:gd name="connsiteY28" fmla="*/ 360712 h 961834"/>
                <a:gd name="connsiteX29" fmla="*/ 189738 w 437864"/>
                <a:gd name="connsiteY29" fmla="*/ 377857 h 961834"/>
                <a:gd name="connsiteX30" fmla="*/ 189738 w 437864"/>
                <a:gd name="connsiteY30" fmla="*/ 423386 h 961834"/>
                <a:gd name="connsiteX31" fmla="*/ 292227 w 437864"/>
                <a:gd name="connsiteY31" fmla="*/ 775335 h 961834"/>
                <a:gd name="connsiteX32" fmla="*/ 286226 w 437864"/>
                <a:gd name="connsiteY32" fmla="*/ 775335 h 961834"/>
                <a:gd name="connsiteX33" fmla="*/ 180880 w 437864"/>
                <a:gd name="connsiteY33" fmla="*/ 500824 h 961834"/>
                <a:gd name="connsiteX34" fmla="*/ 197072 w 437864"/>
                <a:gd name="connsiteY34" fmla="*/ 486728 h 961834"/>
                <a:gd name="connsiteX35" fmla="*/ 213169 w 437864"/>
                <a:gd name="connsiteY35" fmla="*/ 465773 h 961834"/>
                <a:gd name="connsiteX36" fmla="*/ 222599 w 437864"/>
                <a:gd name="connsiteY36" fmla="*/ 448342 h 961834"/>
                <a:gd name="connsiteX37" fmla="*/ 289369 w 437864"/>
                <a:gd name="connsiteY37" fmla="*/ 468059 h 961834"/>
                <a:gd name="connsiteX38" fmla="*/ 394049 w 437864"/>
                <a:gd name="connsiteY38" fmla="*/ 391382 h 961834"/>
                <a:gd name="connsiteX39" fmla="*/ 437864 w 437864"/>
                <a:gd name="connsiteY39" fmla="*/ 395954 h 961834"/>
                <a:gd name="connsiteX40" fmla="*/ 292227 w 437864"/>
                <a:gd name="connsiteY40" fmla="*/ 775335 h 961834"/>
                <a:gd name="connsiteX41" fmla="*/ 164211 w 437864"/>
                <a:gd name="connsiteY41" fmla="*/ 850297 h 961834"/>
                <a:gd name="connsiteX42" fmla="*/ 145542 w 437864"/>
                <a:gd name="connsiteY42" fmla="*/ 849344 h 961834"/>
                <a:gd name="connsiteX43" fmla="*/ 80772 w 437864"/>
                <a:gd name="connsiteY43" fmla="*/ 808387 h 961834"/>
                <a:gd name="connsiteX44" fmla="*/ 59150 w 437864"/>
                <a:gd name="connsiteY44" fmla="*/ 759809 h 961834"/>
                <a:gd name="connsiteX45" fmla="*/ 24860 w 437864"/>
                <a:gd name="connsiteY45" fmla="*/ 921258 h 961834"/>
                <a:gd name="connsiteX46" fmla="*/ 108299 w 437864"/>
                <a:gd name="connsiteY46" fmla="*/ 960311 h 961834"/>
                <a:gd name="connsiteX47" fmla="*/ 158401 w 437864"/>
                <a:gd name="connsiteY47" fmla="*/ 961835 h 961834"/>
                <a:gd name="connsiteX48" fmla="*/ 164211 w 437864"/>
                <a:gd name="connsiteY48" fmla="*/ 850392 h 961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437864" h="961834">
                  <a:moveTo>
                    <a:pt x="356235" y="324422"/>
                  </a:moveTo>
                  <a:cubicBezTo>
                    <a:pt x="359664" y="337375"/>
                    <a:pt x="361855" y="345758"/>
                    <a:pt x="361855" y="351282"/>
                  </a:cubicBezTo>
                  <a:cubicBezTo>
                    <a:pt x="361855" y="399193"/>
                    <a:pt x="335756" y="430149"/>
                    <a:pt x="289369" y="430149"/>
                  </a:cubicBezTo>
                  <a:cubicBezTo>
                    <a:pt x="262223" y="430149"/>
                    <a:pt x="240792" y="419481"/>
                    <a:pt x="227647" y="401003"/>
                  </a:cubicBezTo>
                  <a:lnTo>
                    <a:pt x="227647" y="377666"/>
                  </a:lnTo>
                  <a:cubicBezTo>
                    <a:pt x="227647" y="359664"/>
                    <a:pt x="217837" y="340519"/>
                    <a:pt x="203359" y="329946"/>
                  </a:cubicBezTo>
                  <a:lnTo>
                    <a:pt x="166592" y="303276"/>
                  </a:lnTo>
                  <a:cubicBezTo>
                    <a:pt x="151543" y="287369"/>
                    <a:pt x="139255" y="264700"/>
                    <a:pt x="129254" y="227362"/>
                  </a:cubicBezTo>
                  <a:lnTo>
                    <a:pt x="102679" y="128111"/>
                  </a:lnTo>
                  <a:lnTo>
                    <a:pt x="309944" y="0"/>
                  </a:lnTo>
                  <a:cubicBezTo>
                    <a:pt x="317087" y="10477"/>
                    <a:pt x="322993" y="24289"/>
                    <a:pt x="327755" y="41910"/>
                  </a:cubicBezTo>
                  <a:lnTo>
                    <a:pt x="360807" y="165259"/>
                  </a:lnTo>
                  <a:cubicBezTo>
                    <a:pt x="376523" y="224028"/>
                    <a:pt x="369380" y="254032"/>
                    <a:pt x="352616" y="283369"/>
                  </a:cubicBezTo>
                  <a:lnTo>
                    <a:pt x="347663" y="292037"/>
                  </a:lnTo>
                  <a:lnTo>
                    <a:pt x="356330" y="324326"/>
                  </a:lnTo>
                  <a:close/>
                  <a:moveTo>
                    <a:pt x="189833" y="423291"/>
                  </a:moveTo>
                  <a:cubicBezTo>
                    <a:pt x="189833" y="429197"/>
                    <a:pt x="186880" y="437960"/>
                    <a:pt x="183261" y="442627"/>
                  </a:cubicBezTo>
                  <a:lnTo>
                    <a:pt x="167164" y="463582"/>
                  </a:lnTo>
                  <a:cubicBezTo>
                    <a:pt x="163544" y="468249"/>
                    <a:pt x="155734" y="472154"/>
                    <a:pt x="149733" y="472154"/>
                  </a:cubicBezTo>
                  <a:lnTo>
                    <a:pt x="134398" y="472154"/>
                  </a:lnTo>
                  <a:cubicBezTo>
                    <a:pt x="128492" y="472154"/>
                    <a:pt x="120682" y="476060"/>
                    <a:pt x="117157" y="480822"/>
                  </a:cubicBezTo>
                  <a:lnTo>
                    <a:pt x="89440" y="518255"/>
                  </a:lnTo>
                  <a:lnTo>
                    <a:pt x="0" y="483965"/>
                  </a:lnTo>
                  <a:lnTo>
                    <a:pt x="34195" y="356425"/>
                  </a:lnTo>
                  <a:cubicBezTo>
                    <a:pt x="35719" y="350711"/>
                    <a:pt x="41053" y="343376"/>
                    <a:pt x="46006" y="340138"/>
                  </a:cubicBezTo>
                  <a:lnTo>
                    <a:pt x="93250" y="309467"/>
                  </a:lnTo>
                  <a:cubicBezTo>
                    <a:pt x="95631" y="307943"/>
                    <a:pt x="98679" y="307181"/>
                    <a:pt x="101727" y="307181"/>
                  </a:cubicBezTo>
                  <a:cubicBezTo>
                    <a:pt x="105156" y="307181"/>
                    <a:pt x="108490" y="308134"/>
                    <a:pt x="111062" y="309944"/>
                  </a:cubicBezTo>
                  <a:lnTo>
                    <a:pt x="180975" y="360712"/>
                  </a:lnTo>
                  <a:cubicBezTo>
                    <a:pt x="185738" y="364236"/>
                    <a:pt x="189738" y="371951"/>
                    <a:pt x="189738" y="377857"/>
                  </a:cubicBezTo>
                  <a:lnTo>
                    <a:pt x="189738" y="423386"/>
                  </a:lnTo>
                  <a:close/>
                  <a:moveTo>
                    <a:pt x="292227" y="775335"/>
                  </a:moveTo>
                  <a:lnTo>
                    <a:pt x="286226" y="775335"/>
                  </a:lnTo>
                  <a:lnTo>
                    <a:pt x="180880" y="500824"/>
                  </a:lnTo>
                  <a:cubicBezTo>
                    <a:pt x="187166" y="497015"/>
                    <a:pt x="192786" y="492252"/>
                    <a:pt x="197072" y="486728"/>
                  </a:cubicBezTo>
                  <a:lnTo>
                    <a:pt x="213169" y="465773"/>
                  </a:lnTo>
                  <a:cubicBezTo>
                    <a:pt x="216979" y="460820"/>
                    <a:pt x="220123" y="454724"/>
                    <a:pt x="222599" y="448342"/>
                  </a:cubicBezTo>
                  <a:cubicBezTo>
                    <a:pt x="240887" y="460915"/>
                    <a:pt x="263557" y="468059"/>
                    <a:pt x="289369" y="468059"/>
                  </a:cubicBezTo>
                  <a:cubicBezTo>
                    <a:pt x="342519" y="468059"/>
                    <a:pt x="380429" y="437960"/>
                    <a:pt x="394049" y="391382"/>
                  </a:cubicBezTo>
                  <a:cubicBezTo>
                    <a:pt x="408337" y="392906"/>
                    <a:pt x="423100" y="394430"/>
                    <a:pt x="437864" y="395954"/>
                  </a:cubicBezTo>
                  <a:lnTo>
                    <a:pt x="292227" y="775335"/>
                  </a:lnTo>
                  <a:close/>
                  <a:moveTo>
                    <a:pt x="164211" y="850297"/>
                  </a:moveTo>
                  <a:cubicBezTo>
                    <a:pt x="156210" y="849916"/>
                    <a:pt x="149828" y="849535"/>
                    <a:pt x="145542" y="849344"/>
                  </a:cubicBezTo>
                  <a:cubicBezTo>
                    <a:pt x="108775" y="847439"/>
                    <a:pt x="93154" y="836295"/>
                    <a:pt x="80772" y="808387"/>
                  </a:cubicBezTo>
                  <a:cubicBezTo>
                    <a:pt x="77915" y="801910"/>
                    <a:pt x="69913" y="784098"/>
                    <a:pt x="59150" y="759809"/>
                  </a:cubicBezTo>
                  <a:lnTo>
                    <a:pt x="24860" y="921258"/>
                  </a:lnTo>
                  <a:cubicBezTo>
                    <a:pt x="44767" y="945356"/>
                    <a:pt x="74581" y="958501"/>
                    <a:pt x="108299" y="960311"/>
                  </a:cubicBezTo>
                  <a:cubicBezTo>
                    <a:pt x="118681" y="960882"/>
                    <a:pt x="144780" y="961454"/>
                    <a:pt x="158401" y="961835"/>
                  </a:cubicBezTo>
                  <a:lnTo>
                    <a:pt x="164211" y="850392"/>
                  </a:lnTo>
                  <a:close/>
                </a:path>
              </a:pathLst>
            </a:custGeom>
            <a:solidFill>
              <a:srgbClr val="FFFFFF"/>
            </a:solidFill>
            <a:ln w="9525" cap="flat">
              <a:noFill/>
              <a:prstDash val="solid"/>
              <a:miter/>
            </a:ln>
          </p:spPr>
          <p:txBody>
            <a:bodyPr rtlCol="0" anchor="ctr"/>
            <a:lstStyle/>
            <a:p>
              <a:endParaRPr lang="ja-JP" altLang="en-US"/>
            </a:p>
          </p:txBody>
        </p:sp>
        <p:sp>
          <p:nvSpPr>
            <p:cNvPr id="18" name="フリーフォーム: 図形 17">
              <a:extLst>
                <a:ext uri="{FF2B5EF4-FFF2-40B4-BE49-F238E27FC236}">
                  <a16:creationId xmlns:a16="http://schemas.microsoft.com/office/drawing/2014/main" id="{694E916C-78FD-764F-FA7A-4EB7736C85BF}"/>
                </a:ext>
              </a:extLst>
            </p:cNvPr>
            <p:cNvSpPr/>
            <p:nvPr/>
          </p:nvSpPr>
          <p:spPr>
            <a:xfrm>
              <a:off x="1189767" y="2221447"/>
              <a:ext cx="1041272" cy="1129438"/>
            </a:xfrm>
            <a:custGeom>
              <a:avLst/>
              <a:gdLst>
                <a:gd name="connsiteX0" fmla="*/ 238506 w 1041272"/>
                <a:gd name="connsiteY0" fmla="*/ 1067526 h 1129438"/>
                <a:gd name="connsiteX1" fmla="*/ 246888 w 1041272"/>
                <a:gd name="connsiteY1" fmla="*/ 1039427 h 1129438"/>
                <a:gd name="connsiteX2" fmla="*/ 337566 w 1041272"/>
                <a:gd name="connsiteY2" fmla="*/ 1072669 h 1129438"/>
                <a:gd name="connsiteX3" fmla="*/ 788099 w 1041272"/>
                <a:gd name="connsiteY3" fmla="*/ 1096291 h 1129438"/>
                <a:gd name="connsiteX4" fmla="*/ 788099 w 1041272"/>
                <a:gd name="connsiteY4" fmla="*/ 1096291 h 1129438"/>
                <a:gd name="connsiteX5" fmla="*/ 788956 w 1041272"/>
                <a:gd name="connsiteY5" fmla="*/ 1096291 h 1129438"/>
                <a:gd name="connsiteX6" fmla="*/ 829342 w 1041272"/>
                <a:gd name="connsiteY6" fmla="*/ 1097053 h 1129438"/>
                <a:gd name="connsiteX7" fmla="*/ 912400 w 1041272"/>
                <a:gd name="connsiteY7" fmla="*/ 1096291 h 1129438"/>
                <a:gd name="connsiteX8" fmla="*/ 1041273 w 1041272"/>
                <a:gd name="connsiteY8" fmla="*/ 978372 h 1129438"/>
                <a:gd name="connsiteX9" fmla="*/ 1041273 w 1041272"/>
                <a:gd name="connsiteY9" fmla="*/ 639949 h 1129438"/>
                <a:gd name="connsiteX10" fmla="*/ 869061 w 1041272"/>
                <a:gd name="connsiteY10" fmla="*/ 453544 h 1129438"/>
                <a:gd name="connsiteX11" fmla="*/ 646176 w 1041272"/>
                <a:gd name="connsiteY11" fmla="*/ 430113 h 1129438"/>
                <a:gd name="connsiteX12" fmla="*/ 631031 w 1041272"/>
                <a:gd name="connsiteY12" fmla="*/ 373153 h 1129438"/>
                <a:gd name="connsiteX13" fmla="*/ 639032 w 1041272"/>
                <a:gd name="connsiteY13" fmla="*/ 227421 h 1129438"/>
                <a:gd name="connsiteX14" fmla="*/ 605981 w 1041272"/>
                <a:gd name="connsiteY14" fmla="*/ 104072 h 1129438"/>
                <a:gd name="connsiteX15" fmla="*/ 549783 w 1041272"/>
                <a:gd name="connsiteY15" fmla="*/ 16156 h 1129438"/>
                <a:gd name="connsiteX16" fmla="*/ 436150 w 1041272"/>
                <a:gd name="connsiteY16" fmla="*/ 7870 h 1129438"/>
                <a:gd name="connsiteX17" fmla="*/ 379667 w 1041272"/>
                <a:gd name="connsiteY17" fmla="*/ 23014 h 1129438"/>
                <a:gd name="connsiteX18" fmla="*/ 280702 w 1041272"/>
                <a:gd name="connsiteY18" fmla="*/ 191321 h 1129438"/>
                <a:gd name="connsiteX19" fmla="*/ 313754 w 1041272"/>
                <a:gd name="connsiteY19" fmla="*/ 314670 h 1129438"/>
                <a:gd name="connsiteX20" fmla="*/ 323279 w 1041272"/>
                <a:gd name="connsiteY20" fmla="*/ 344959 h 1129438"/>
                <a:gd name="connsiteX21" fmla="*/ 304324 w 1041272"/>
                <a:gd name="connsiteY21" fmla="*/ 352294 h 1129438"/>
                <a:gd name="connsiteX22" fmla="*/ 257080 w 1041272"/>
                <a:gd name="connsiteY22" fmla="*/ 382964 h 1129438"/>
                <a:gd name="connsiteX23" fmla="*/ 229267 w 1041272"/>
                <a:gd name="connsiteY23" fmla="*/ 421159 h 1129438"/>
                <a:gd name="connsiteX24" fmla="*/ 222028 w 1041272"/>
                <a:gd name="connsiteY24" fmla="*/ 448306 h 1129438"/>
                <a:gd name="connsiteX25" fmla="*/ 172307 w 1041272"/>
                <a:gd name="connsiteY25" fmla="*/ 453544 h 1129438"/>
                <a:gd name="connsiteX26" fmla="*/ 0 w 1041272"/>
                <a:gd name="connsiteY26" fmla="*/ 639949 h 1129438"/>
                <a:gd name="connsiteX27" fmla="*/ 0 w 1041272"/>
                <a:gd name="connsiteY27" fmla="*/ 1000756 h 1129438"/>
                <a:gd name="connsiteX28" fmla="*/ 128683 w 1041272"/>
                <a:gd name="connsiteY28" fmla="*/ 1129438 h 1129438"/>
                <a:gd name="connsiteX29" fmla="*/ 238506 w 1041272"/>
                <a:gd name="connsiteY29" fmla="*/ 1067526 h 1129438"/>
                <a:gd name="connsiteX30" fmla="*/ 587597 w 1041272"/>
                <a:gd name="connsiteY30" fmla="*/ 399157 h 1129438"/>
                <a:gd name="connsiteX31" fmla="*/ 593217 w 1041272"/>
                <a:gd name="connsiteY31" fmla="*/ 426017 h 1129438"/>
                <a:gd name="connsiteX32" fmla="*/ 520732 w 1041272"/>
                <a:gd name="connsiteY32" fmla="*/ 504884 h 1129438"/>
                <a:gd name="connsiteX33" fmla="*/ 459010 w 1041272"/>
                <a:gd name="connsiteY33" fmla="*/ 475738 h 1129438"/>
                <a:gd name="connsiteX34" fmla="*/ 459010 w 1041272"/>
                <a:gd name="connsiteY34" fmla="*/ 452401 h 1129438"/>
                <a:gd name="connsiteX35" fmla="*/ 434721 w 1041272"/>
                <a:gd name="connsiteY35" fmla="*/ 404681 h 1129438"/>
                <a:gd name="connsiteX36" fmla="*/ 397955 w 1041272"/>
                <a:gd name="connsiteY36" fmla="*/ 378011 h 1129438"/>
                <a:gd name="connsiteX37" fmla="*/ 360617 w 1041272"/>
                <a:gd name="connsiteY37" fmla="*/ 302097 h 1129438"/>
                <a:gd name="connsiteX38" fmla="*/ 334042 w 1041272"/>
                <a:gd name="connsiteY38" fmla="*/ 202846 h 1129438"/>
                <a:gd name="connsiteX39" fmla="*/ 541306 w 1041272"/>
                <a:gd name="connsiteY39" fmla="*/ 74735 h 1129438"/>
                <a:gd name="connsiteX40" fmla="*/ 559118 w 1041272"/>
                <a:gd name="connsiteY40" fmla="*/ 116645 h 1129438"/>
                <a:gd name="connsiteX41" fmla="*/ 592169 w 1041272"/>
                <a:gd name="connsiteY41" fmla="*/ 239994 h 1129438"/>
                <a:gd name="connsiteX42" fmla="*/ 583978 w 1041272"/>
                <a:gd name="connsiteY42" fmla="*/ 358104 h 1129438"/>
                <a:gd name="connsiteX43" fmla="*/ 579025 w 1041272"/>
                <a:gd name="connsiteY43" fmla="*/ 366772 h 1129438"/>
                <a:gd name="connsiteX44" fmla="*/ 587693 w 1041272"/>
                <a:gd name="connsiteY44" fmla="*/ 399061 h 1129438"/>
                <a:gd name="connsiteX45" fmla="*/ 421196 w 1041272"/>
                <a:gd name="connsiteY45" fmla="*/ 498026 h 1129438"/>
                <a:gd name="connsiteX46" fmla="*/ 414623 w 1041272"/>
                <a:gd name="connsiteY46" fmla="*/ 517362 h 1129438"/>
                <a:gd name="connsiteX47" fmla="*/ 398526 w 1041272"/>
                <a:gd name="connsiteY47" fmla="*/ 538317 h 1129438"/>
                <a:gd name="connsiteX48" fmla="*/ 381095 w 1041272"/>
                <a:gd name="connsiteY48" fmla="*/ 546889 h 1129438"/>
                <a:gd name="connsiteX49" fmla="*/ 365760 w 1041272"/>
                <a:gd name="connsiteY49" fmla="*/ 546889 h 1129438"/>
                <a:gd name="connsiteX50" fmla="*/ 348520 w 1041272"/>
                <a:gd name="connsiteY50" fmla="*/ 555557 h 1129438"/>
                <a:gd name="connsiteX51" fmla="*/ 320802 w 1041272"/>
                <a:gd name="connsiteY51" fmla="*/ 592990 h 1129438"/>
                <a:gd name="connsiteX52" fmla="*/ 231362 w 1041272"/>
                <a:gd name="connsiteY52" fmla="*/ 558700 h 1129438"/>
                <a:gd name="connsiteX53" fmla="*/ 265557 w 1041272"/>
                <a:gd name="connsiteY53" fmla="*/ 431161 h 1129438"/>
                <a:gd name="connsiteX54" fmla="*/ 277368 w 1041272"/>
                <a:gd name="connsiteY54" fmla="*/ 414873 h 1129438"/>
                <a:gd name="connsiteX55" fmla="*/ 324612 w 1041272"/>
                <a:gd name="connsiteY55" fmla="*/ 384202 h 1129438"/>
                <a:gd name="connsiteX56" fmla="*/ 333089 w 1041272"/>
                <a:gd name="connsiteY56" fmla="*/ 381916 h 1129438"/>
                <a:gd name="connsiteX57" fmla="*/ 342424 w 1041272"/>
                <a:gd name="connsiteY57" fmla="*/ 384679 h 1129438"/>
                <a:gd name="connsiteX58" fmla="*/ 412337 w 1041272"/>
                <a:gd name="connsiteY58" fmla="*/ 435447 h 1129438"/>
                <a:gd name="connsiteX59" fmla="*/ 421100 w 1041272"/>
                <a:gd name="connsiteY59" fmla="*/ 452592 h 1129438"/>
                <a:gd name="connsiteX60" fmla="*/ 421100 w 1041272"/>
                <a:gd name="connsiteY60" fmla="*/ 498121 h 1129438"/>
                <a:gd name="connsiteX61" fmla="*/ 389668 w 1041272"/>
                <a:gd name="connsiteY61" fmla="*/ 1036474 h 1129438"/>
                <a:gd name="connsiteX62" fmla="*/ 339566 w 1041272"/>
                <a:gd name="connsiteY62" fmla="*/ 1034950 h 1129438"/>
                <a:gd name="connsiteX63" fmla="*/ 256127 w 1041272"/>
                <a:gd name="connsiteY63" fmla="*/ 995898 h 1129438"/>
                <a:gd name="connsiteX64" fmla="*/ 290417 w 1041272"/>
                <a:gd name="connsiteY64" fmla="*/ 834449 h 1129438"/>
                <a:gd name="connsiteX65" fmla="*/ 312039 w 1041272"/>
                <a:gd name="connsiteY65" fmla="*/ 883027 h 1129438"/>
                <a:gd name="connsiteX66" fmla="*/ 376809 w 1041272"/>
                <a:gd name="connsiteY66" fmla="*/ 923984 h 1129438"/>
                <a:gd name="connsiteX67" fmla="*/ 395478 w 1041272"/>
                <a:gd name="connsiteY67" fmla="*/ 924937 h 1129438"/>
                <a:gd name="connsiteX68" fmla="*/ 389668 w 1041272"/>
                <a:gd name="connsiteY68" fmla="*/ 1036379 h 1129438"/>
                <a:gd name="connsiteX69" fmla="*/ 523589 w 1041272"/>
                <a:gd name="connsiteY69" fmla="*/ 850070 h 1129438"/>
                <a:gd name="connsiteX70" fmla="*/ 517589 w 1041272"/>
                <a:gd name="connsiteY70" fmla="*/ 850070 h 1129438"/>
                <a:gd name="connsiteX71" fmla="*/ 412242 w 1041272"/>
                <a:gd name="connsiteY71" fmla="*/ 575560 h 1129438"/>
                <a:gd name="connsiteX72" fmla="*/ 428435 w 1041272"/>
                <a:gd name="connsiteY72" fmla="*/ 561463 h 1129438"/>
                <a:gd name="connsiteX73" fmla="*/ 444532 w 1041272"/>
                <a:gd name="connsiteY73" fmla="*/ 540508 h 1129438"/>
                <a:gd name="connsiteX74" fmla="*/ 453962 w 1041272"/>
                <a:gd name="connsiteY74" fmla="*/ 523077 h 1129438"/>
                <a:gd name="connsiteX75" fmla="*/ 520732 w 1041272"/>
                <a:gd name="connsiteY75" fmla="*/ 542794 h 1129438"/>
                <a:gd name="connsiteX76" fmla="*/ 625412 w 1041272"/>
                <a:gd name="connsiteY76" fmla="*/ 466117 h 1129438"/>
                <a:gd name="connsiteX77" fmla="*/ 669227 w 1041272"/>
                <a:gd name="connsiteY77" fmla="*/ 470689 h 1129438"/>
                <a:gd name="connsiteX78" fmla="*/ 523589 w 1041272"/>
                <a:gd name="connsiteY78" fmla="*/ 850070 h 1129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1041272" h="1129438">
                  <a:moveTo>
                    <a:pt x="238506" y="1067526"/>
                  </a:moveTo>
                  <a:cubicBezTo>
                    <a:pt x="241649" y="1062478"/>
                    <a:pt x="244031" y="1052953"/>
                    <a:pt x="246888" y="1039427"/>
                  </a:cubicBezTo>
                  <a:cubicBezTo>
                    <a:pt x="271272" y="1059049"/>
                    <a:pt x="302514" y="1070860"/>
                    <a:pt x="337566" y="1072669"/>
                  </a:cubicBezTo>
                  <a:cubicBezTo>
                    <a:pt x="521494" y="1082290"/>
                    <a:pt x="768572" y="1095244"/>
                    <a:pt x="788099" y="1096291"/>
                  </a:cubicBezTo>
                  <a:lnTo>
                    <a:pt x="788099" y="1096291"/>
                  </a:lnTo>
                  <a:cubicBezTo>
                    <a:pt x="788099" y="1096291"/>
                    <a:pt x="788670" y="1096291"/>
                    <a:pt x="788956" y="1096291"/>
                  </a:cubicBezTo>
                  <a:cubicBezTo>
                    <a:pt x="800195" y="1096863"/>
                    <a:pt x="814292" y="1097053"/>
                    <a:pt x="829342" y="1097053"/>
                  </a:cubicBezTo>
                  <a:cubicBezTo>
                    <a:pt x="859346" y="1097053"/>
                    <a:pt x="892778" y="1096291"/>
                    <a:pt x="912400" y="1096291"/>
                  </a:cubicBezTo>
                  <a:cubicBezTo>
                    <a:pt x="995267" y="1096291"/>
                    <a:pt x="1041273" y="1051810"/>
                    <a:pt x="1041273" y="978372"/>
                  </a:cubicBezTo>
                  <a:lnTo>
                    <a:pt x="1041273" y="639949"/>
                  </a:lnTo>
                  <a:cubicBezTo>
                    <a:pt x="1041273" y="533459"/>
                    <a:pt x="986790" y="465927"/>
                    <a:pt x="869061" y="453544"/>
                  </a:cubicBezTo>
                  <a:cubicBezTo>
                    <a:pt x="850106" y="451544"/>
                    <a:pt x="741998" y="440209"/>
                    <a:pt x="646176" y="430113"/>
                  </a:cubicBezTo>
                  <a:lnTo>
                    <a:pt x="631031" y="373153"/>
                  </a:lnTo>
                  <a:cubicBezTo>
                    <a:pt x="652844" y="330196"/>
                    <a:pt x="655034" y="287143"/>
                    <a:pt x="639032" y="227421"/>
                  </a:cubicBezTo>
                  <a:lnTo>
                    <a:pt x="605981" y="104072"/>
                  </a:lnTo>
                  <a:cubicBezTo>
                    <a:pt x="594551" y="61495"/>
                    <a:pt x="576167" y="32730"/>
                    <a:pt x="549783" y="16156"/>
                  </a:cubicBezTo>
                  <a:cubicBezTo>
                    <a:pt x="520637" y="-2132"/>
                    <a:pt x="483489" y="-4894"/>
                    <a:pt x="436150" y="7870"/>
                  </a:cubicBezTo>
                  <a:lnTo>
                    <a:pt x="379667" y="23014"/>
                  </a:lnTo>
                  <a:cubicBezTo>
                    <a:pt x="290513" y="46922"/>
                    <a:pt x="257175" y="103501"/>
                    <a:pt x="280702" y="191321"/>
                  </a:cubicBezTo>
                  <a:lnTo>
                    <a:pt x="313754" y="314670"/>
                  </a:lnTo>
                  <a:cubicBezTo>
                    <a:pt x="316706" y="325528"/>
                    <a:pt x="319850" y="335625"/>
                    <a:pt x="323279" y="344959"/>
                  </a:cubicBezTo>
                  <a:cubicBezTo>
                    <a:pt x="316421" y="346198"/>
                    <a:pt x="309944" y="348674"/>
                    <a:pt x="304324" y="352294"/>
                  </a:cubicBezTo>
                  <a:lnTo>
                    <a:pt x="257080" y="382964"/>
                  </a:lnTo>
                  <a:cubicBezTo>
                    <a:pt x="244221" y="391346"/>
                    <a:pt x="233267" y="406300"/>
                    <a:pt x="229267" y="421159"/>
                  </a:cubicBezTo>
                  <a:lnTo>
                    <a:pt x="222028" y="448306"/>
                  </a:lnTo>
                  <a:cubicBezTo>
                    <a:pt x="197168" y="450877"/>
                    <a:pt x="179070" y="452782"/>
                    <a:pt x="172307" y="453544"/>
                  </a:cubicBezTo>
                  <a:cubicBezTo>
                    <a:pt x="54483" y="465927"/>
                    <a:pt x="0" y="533554"/>
                    <a:pt x="0" y="639949"/>
                  </a:cubicBezTo>
                  <a:lnTo>
                    <a:pt x="0" y="1000756"/>
                  </a:lnTo>
                  <a:cubicBezTo>
                    <a:pt x="0" y="1071812"/>
                    <a:pt x="57626" y="1129438"/>
                    <a:pt x="128683" y="1129438"/>
                  </a:cubicBezTo>
                  <a:cubicBezTo>
                    <a:pt x="175260" y="1129438"/>
                    <a:pt x="215932" y="1104578"/>
                    <a:pt x="238506" y="1067526"/>
                  </a:cubicBezTo>
                  <a:close/>
                  <a:moveTo>
                    <a:pt x="587597" y="399157"/>
                  </a:moveTo>
                  <a:cubicBezTo>
                    <a:pt x="591026" y="412111"/>
                    <a:pt x="593217" y="420493"/>
                    <a:pt x="593217" y="426017"/>
                  </a:cubicBezTo>
                  <a:cubicBezTo>
                    <a:pt x="593217" y="473928"/>
                    <a:pt x="567119" y="504884"/>
                    <a:pt x="520732" y="504884"/>
                  </a:cubicBezTo>
                  <a:cubicBezTo>
                    <a:pt x="493586" y="504884"/>
                    <a:pt x="472154" y="494216"/>
                    <a:pt x="459010" y="475738"/>
                  </a:cubicBezTo>
                  <a:lnTo>
                    <a:pt x="459010" y="452401"/>
                  </a:lnTo>
                  <a:cubicBezTo>
                    <a:pt x="459010" y="434399"/>
                    <a:pt x="449199" y="415254"/>
                    <a:pt x="434721" y="404681"/>
                  </a:cubicBezTo>
                  <a:lnTo>
                    <a:pt x="397955" y="378011"/>
                  </a:lnTo>
                  <a:cubicBezTo>
                    <a:pt x="382905" y="362104"/>
                    <a:pt x="370618" y="339435"/>
                    <a:pt x="360617" y="302097"/>
                  </a:cubicBezTo>
                  <a:lnTo>
                    <a:pt x="334042" y="202846"/>
                  </a:lnTo>
                  <a:lnTo>
                    <a:pt x="541306" y="74735"/>
                  </a:lnTo>
                  <a:cubicBezTo>
                    <a:pt x="548450" y="85213"/>
                    <a:pt x="554355" y="99024"/>
                    <a:pt x="559118" y="116645"/>
                  </a:cubicBezTo>
                  <a:lnTo>
                    <a:pt x="592169" y="239994"/>
                  </a:lnTo>
                  <a:cubicBezTo>
                    <a:pt x="607886" y="298763"/>
                    <a:pt x="600742" y="328767"/>
                    <a:pt x="583978" y="358104"/>
                  </a:cubicBezTo>
                  <a:lnTo>
                    <a:pt x="579025" y="366772"/>
                  </a:lnTo>
                  <a:lnTo>
                    <a:pt x="587693" y="399061"/>
                  </a:lnTo>
                  <a:close/>
                  <a:moveTo>
                    <a:pt x="421196" y="498026"/>
                  </a:moveTo>
                  <a:cubicBezTo>
                    <a:pt x="421196" y="503932"/>
                    <a:pt x="418243" y="512695"/>
                    <a:pt x="414623" y="517362"/>
                  </a:cubicBezTo>
                  <a:lnTo>
                    <a:pt x="398526" y="538317"/>
                  </a:lnTo>
                  <a:cubicBezTo>
                    <a:pt x="394907" y="542984"/>
                    <a:pt x="387096" y="546889"/>
                    <a:pt x="381095" y="546889"/>
                  </a:cubicBezTo>
                  <a:lnTo>
                    <a:pt x="365760" y="546889"/>
                  </a:lnTo>
                  <a:cubicBezTo>
                    <a:pt x="359855" y="546889"/>
                    <a:pt x="352044" y="550795"/>
                    <a:pt x="348520" y="555557"/>
                  </a:cubicBezTo>
                  <a:lnTo>
                    <a:pt x="320802" y="592990"/>
                  </a:lnTo>
                  <a:lnTo>
                    <a:pt x="231362" y="558700"/>
                  </a:lnTo>
                  <a:lnTo>
                    <a:pt x="265557" y="431161"/>
                  </a:lnTo>
                  <a:cubicBezTo>
                    <a:pt x="267081" y="425446"/>
                    <a:pt x="272415" y="418111"/>
                    <a:pt x="277368" y="414873"/>
                  </a:cubicBezTo>
                  <a:lnTo>
                    <a:pt x="324612" y="384202"/>
                  </a:lnTo>
                  <a:cubicBezTo>
                    <a:pt x="326993" y="382678"/>
                    <a:pt x="330041" y="381916"/>
                    <a:pt x="333089" y="381916"/>
                  </a:cubicBezTo>
                  <a:cubicBezTo>
                    <a:pt x="336518" y="381916"/>
                    <a:pt x="339852" y="382869"/>
                    <a:pt x="342424" y="384679"/>
                  </a:cubicBezTo>
                  <a:lnTo>
                    <a:pt x="412337" y="435447"/>
                  </a:lnTo>
                  <a:cubicBezTo>
                    <a:pt x="417100" y="438971"/>
                    <a:pt x="421100" y="446686"/>
                    <a:pt x="421100" y="452592"/>
                  </a:cubicBezTo>
                  <a:lnTo>
                    <a:pt x="421100" y="498121"/>
                  </a:lnTo>
                  <a:close/>
                  <a:moveTo>
                    <a:pt x="389668" y="1036474"/>
                  </a:moveTo>
                  <a:cubicBezTo>
                    <a:pt x="375952" y="1036189"/>
                    <a:pt x="349853" y="1035522"/>
                    <a:pt x="339566" y="1034950"/>
                  </a:cubicBezTo>
                  <a:cubicBezTo>
                    <a:pt x="305848" y="1033141"/>
                    <a:pt x="276035" y="1019996"/>
                    <a:pt x="256127" y="995898"/>
                  </a:cubicBezTo>
                  <a:lnTo>
                    <a:pt x="290417" y="834449"/>
                  </a:lnTo>
                  <a:cubicBezTo>
                    <a:pt x="301276" y="858833"/>
                    <a:pt x="309182" y="876550"/>
                    <a:pt x="312039" y="883027"/>
                  </a:cubicBezTo>
                  <a:cubicBezTo>
                    <a:pt x="324422" y="910935"/>
                    <a:pt x="340043" y="922079"/>
                    <a:pt x="376809" y="923984"/>
                  </a:cubicBezTo>
                  <a:cubicBezTo>
                    <a:pt x="381095" y="924175"/>
                    <a:pt x="387477" y="924556"/>
                    <a:pt x="395478" y="924937"/>
                  </a:cubicBezTo>
                  <a:lnTo>
                    <a:pt x="389668" y="1036379"/>
                  </a:lnTo>
                  <a:close/>
                  <a:moveTo>
                    <a:pt x="523589" y="850070"/>
                  </a:moveTo>
                  <a:lnTo>
                    <a:pt x="517589" y="850070"/>
                  </a:lnTo>
                  <a:lnTo>
                    <a:pt x="412242" y="575560"/>
                  </a:lnTo>
                  <a:cubicBezTo>
                    <a:pt x="418529" y="571750"/>
                    <a:pt x="424148" y="566987"/>
                    <a:pt x="428435" y="561463"/>
                  </a:cubicBezTo>
                  <a:lnTo>
                    <a:pt x="444532" y="540508"/>
                  </a:lnTo>
                  <a:cubicBezTo>
                    <a:pt x="448342" y="535555"/>
                    <a:pt x="451485" y="529459"/>
                    <a:pt x="453962" y="523077"/>
                  </a:cubicBezTo>
                  <a:cubicBezTo>
                    <a:pt x="472250" y="535650"/>
                    <a:pt x="494919" y="542794"/>
                    <a:pt x="520732" y="542794"/>
                  </a:cubicBezTo>
                  <a:cubicBezTo>
                    <a:pt x="573881" y="542794"/>
                    <a:pt x="611791" y="512695"/>
                    <a:pt x="625412" y="466117"/>
                  </a:cubicBezTo>
                  <a:cubicBezTo>
                    <a:pt x="639699" y="467641"/>
                    <a:pt x="654463" y="469165"/>
                    <a:pt x="669227" y="470689"/>
                  </a:cubicBezTo>
                  <a:lnTo>
                    <a:pt x="523589" y="850070"/>
                  </a:lnTo>
                  <a:close/>
                </a:path>
              </a:pathLst>
            </a:custGeom>
            <a:solidFill>
              <a:schemeClr val="accent2"/>
            </a:solidFill>
            <a:ln w="9525" cap="flat">
              <a:noFill/>
              <a:prstDash val="solid"/>
              <a:miter/>
            </a:ln>
          </p:spPr>
          <p:txBody>
            <a:bodyPr rtlCol="0" anchor="ctr"/>
            <a:lstStyle/>
            <a:p>
              <a:endParaRPr lang="ja-JP" altLang="en-US"/>
            </a:p>
          </p:txBody>
        </p:sp>
      </p:grpSp>
      <p:sp>
        <p:nvSpPr>
          <p:cNvPr id="4" name="テキスト ボックス 3">
            <a:extLst>
              <a:ext uri="{FF2B5EF4-FFF2-40B4-BE49-F238E27FC236}">
                <a16:creationId xmlns:a16="http://schemas.microsoft.com/office/drawing/2014/main" id="{CB579133-1613-A62C-9AE5-A81419274DC8}"/>
              </a:ext>
            </a:extLst>
          </p:cNvPr>
          <p:cNvSpPr txBox="1"/>
          <p:nvPr/>
        </p:nvSpPr>
        <p:spPr>
          <a:xfrm>
            <a:off x="744035" y="3242361"/>
            <a:ext cx="1641796" cy="400110"/>
          </a:xfrm>
          <a:prstGeom prst="rect">
            <a:avLst/>
          </a:prstGeom>
          <a:noFill/>
        </p:spPr>
        <p:txBody>
          <a:bodyPr wrap="none" rtlCol="0">
            <a:spAutoFit/>
          </a:bodyPr>
          <a:lstStyle/>
          <a:p>
            <a:r>
              <a:rPr lang="ja-JP" altLang="en-US" sz="2000" b="1" spc="50">
                <a:latin typeface="BIZ UDPゴシック" panose="020B0400000000000000" pitchFamily="50" charset="-128"/>
                <a:ea typeface="BIZ UDPゴシック" panose="020B0400000000000000" pitchFamily="50" charset="-128"/>
              </a:rPr>
              <a:t>考えるヒント</a:t>
            </a:r>
          </a:p>
        </p:txBody>
      </p:sp>
      <p:sp>
        <p:nvSpPr>
          <p:cNvPr id="5" name="スライド番号プレースホルダー 4">
            <a:extLst>
              <a:ext uri="{FF2B5EF4-FFF2-40B4-BE49-F238E27FC236}">
                <a16:creationId xmlns:a16="http://schemas.microsoft.com/office/drawing/2014/main" id="{11641A49-BB6F-2399-5A98-EC007DD1157E}"/>
              </a:ext>
            </a:extLst>
          </p:cNvPr>
          <p:cNvSpPr>
            <a:spLocks noGrp="1"/>
          </p:cNvSpPr>
          <p:nvPr>
            <p:ph type="sldNum" sz="quarter" idx="4"/>
          </p:nvPr>
        </p:nvSpPr>
        <p:spPr/>
        <p:txBody>
          <a:bodyPr/>
          <a:lstStyle/>
          <a:p>
            <a:fld id="{2336B528-F940-46AA-A4AB-D4751FB27E02}" type="slidenum">
              <a:rPr kumimoji="1" lang="ja-JP" altLang="en-US" smtClean="0"/>
              <a:t>43</a:t>
            </a:fld>
            <a:endParaRPr kumimoji="1" lang="ja-JP" altLang="en-US"/>
          </a:p>
        </p:txBody>
      </p:sp>
    </p:spTree>
    <p:extLst>
      <p:ext uri="{BB962C8B-B14F-4D97-AF65-F5344CB8AC3E}">
        <p14:creationId xmlns:p14="http://schemas.microsoft.com/office/powerpoint/2010/main" val="404546451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191D92-6DFD-5201-9C2B-4727FC5B9F16}"/>
            </a:ext>
          </a:extLst>
        </p:cNvPr>
        <p:cNvGrpSpPr/>
        <p:nvPr/>
      </p:nvGrpSpPr>
      <p:grpSpPr>
        <a:xfrm>
          <a:off x="0" y="0"/>
          <a:ext cx="0" cy="0"/>
          <a:chOff x="0" y="0"/>
          <a:chExt cx="0" cy="0"/>
        </a:xfrm>
      </p:grpSpPr>
      <p:sp>
        <p:nvSpPr>
          <p:cNvPr id="23" name="四角形: 角を丸くする 22">
            <a:extLst>
              <a:ext uri="{FF2B5EF4-FFF2-40B4-BE49-F238E27FC236}">
                <a16:creationId xmlns:a16="http://schemas.microsoft.com/office/drawing/2014/main" id="{EB175692-3E10-78A2-B6D4-87A9BAA35D1B}"/>
              </a:ext>
            </a:extLst>
          </p:cNvPr>
          <p:cNvSpPr/>
          <p:nvPr/>
        </p:nvSpPr>
        <p:spPr>
          <a:xfrm>
            <a:off x="531813" y="2312988"/>
            <a:ext cx="11107737" cy="3989387"/>
          </a:xfrm>
          <a:prstGeom prst="roundRect">
            <a:avLst>
              <a:gd name="adj" fmla="val 3346"/>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四角形: 角を丸くする 6">
            <a:extLst>
              <a:ext uri="{FF2B5EF4-FFF2-40B4-BE49-F238E27FC236}">
                <a16:creationId xmlns:a16="http://schemas.microsoft.com/office/drawing/2014/main" id="{E2043DA4-56EA-6225-F58D-C47BF205F848}"/>
              </a:ext>
            </a:extLst>
          </p:cNvPr>
          <p:cNvSpPr/>
          <p:nvPr/>
        </p:nvSpPr>
        <p:spPr>
          <a:xfrm>
            <a:off x="531811" y="383588"/>
            <a:ext cx="2376000" cy="444500"/>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4B6791C0-1B70-9713-28F2-A706B1641447}"/>
              </a:ext>
            </a:extLst>
          </p:cNvPr>
          <p:cNvSpPr>
            <a:spLocks noGrp="1"/>
          </p:cNvSpPr>
          <p:nvPr>
            <p:ph type="title"/>
          </p:nvPr>
        </p:nvSpPr>
        <p:spPr>
          <a:xfrm>
            <a:off x="616122" y="451487"/>
            <a:ext cx="7156278" cy="391261"/>
          </a:xfrm>
        </p:spPr>
        <p:txBody>
          <a:bodyPr/>
          <a:lstStyle/>
          <a:p>
            <a:r>
              <a:rPr lang="ja-JP" altLang="en-US">
                <a:latin typeface="BIZ UDPゴシック" panose="020B0400000000000000" pitchFamily="50" charset="-128"/>
                <a:ea typeface="BIZ UDPゴシック" panose="020B0400000000000000" pitchFamily="50" charset="-128"/>
              </a:rPr>
              <a:t>設問</a:t>
            </a:r>
            <a:r>
              <a:rPr lang="en-US" altLang="ja-JP">
                <a:latin typeface="BIZ UDPゴシック" panose="020B0400000000000000" pitchFamily="50" charset="-128"/>
                <a:ea typeface="BIZ UDPゴシック" panose="020B0400000000000000" pitchFamily="50" charset="-128"/>
              </a:rPr>
              <a:t>2</a:t>
            </a:r>
            <a:r>
              <a:rPr lang="ja-JP" altLang="en-US">
                <a:latin typeface="BIZ UDPゴシック" panose="020B0400000000000000" pitchFamily="50" charset="-128"/>
                <a:ea typeface="BIZ UDPゴシック" panose="020B0400000000000000" pitchFamily="50" charset="-128"/>
              </a:rPr>
              <a:t>　事例</a:t>
            </a:r>
            <a:r>
              <a:rPr lang="en-US" altLang="ja-JP">
                <a:latin typeface="BIZ UDPゴシック" panose="020B0400000000000000" pitchFamily="50" charset="-128"/>
                <a:ea typeface="BIZ UDPゴシック" panose="020B0400000000000000" pitchFamily="50" charset="-128"/>
              </a:rPr>
              <a:t>1</a:t>
            </a:r>
            <a:endParaRPr lang="ja-JP" altLang="en-US">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0A2D5098-4144-98A0-6DE8-F40EA219FC26}"/>
              </a:ext>
            </a:extLst>
          </p:cNvPr>
          <p:cNvSpPr txBox="1"/>
          <p:nvPr/>
        </p:nvSpPr>
        <p:spPr>
          <a:xfrm>
            <a:off x="888641" y="3058885"/>
            <a:ext cx="10394079" cy="2709588"/>
          </a:xfrm>
          <a:prstGeom prst="rect">
            <a:avLst/>
          </a:prstGeom>
          <a:noFill/>
        </p:spPr>
        <p:txBody>
          <a:bodyPr wrap="square">
            <a:spAutoFit/>
          </a:bodyPr>
          <a:lstStyle/>
          <a:p>
            <a:pPr marL="285750" indent="-285750">
              <a:lnSpc>
                <a:spcPts val="2600"/>
              </a:lnSpc>
              <a:buClr>
                <a:schemeClr val="accent2"/>
              </a:buClr>
              <a:buFont typeface="Wingdings" pitchFamily="2" charset="2"/>
              <a:buChar char="l"/>
            </a:pPr>
            <a:r>
              <a:rPr lang="ja-JP" altLang="en-US" kern="100">
                <a:latin typeface="BIZ UDPゴシック" panose="020B0400000000000000" pitchFamily="50" charset="-128"/>
                <a:ea typeface="BIZ UDPゴシック" panose="020B0400000000000000" pitchFamily="50" charset="-128"/>
                <a:cs typeface="Arial" panose="020B0604020202020204" pitchFamily="34" charset="0"/>
              </a:rPr>
              <a:t>必要以上に長時間抱きしめる、一般的ではない抱き方になっているといった場合、「不適切な行為」に該当する可能性がある。また、理由なく特定のこどもを特別扱いすることも「不適切な行為」に該当する可能性がある。</a:t>
            </a:r>
            <a:endParaRPr lang="en-US" altLang="ja-JP" kern="100">
              <a:latin typeface="BIZ UDPゴシック" panose="020B0400000000000000" pitchFamily="50" charset="-128"/>
              <a:ea typeface="BIZ UDPゴシック" panose="020B0400000000000000" pitchFamily="50" charset="-128"/>
              <a:cs typeface="Arial" panose="020B0604020202020204" pitchFamily="34" charset="0"/>
            </a:endParaRPr>
          </a:p>
          <a:p>
            <a:pPr>
              <a:lnSpc>
                <a:spcPts val="2600"/>
              </a:lnSpc>
              <a:buClr>
                <a:schemeClr val="accent2"/>
              </a:buClr>
            </a:pPr>
            <a:endParaRPr lang="ja-JP" altLang="en-US" kern="100">
              <a:latin typeface="BIZ UDPゴシック" panose="020B0400000000000000" pitchFamily="50" charset="-128"/>
              <a:ea typeface="BIZ UDPゴシック" panose="020B0400000000000000" pitchFamily="50" charset="-128"/>
              <a:cs typeface="Arial" panose="020B0604020202020204" pitchFamily="34" charset="0"/>
            </a:endParaRPr>
          </a:p>
          <a:p>
            <a:pPr marL="285750" indent="-285750">
              <a:lnSpc>
                <a:spcPts val="2600"/>
              </a:lnSpc>
              <a:buClr>
                <a:schemeClr val="accent2"/>
              </a:buClr>
              <a:buFont typeface="Wingdings" pitchFamily="2" charset="2"/>
              <a:buChar char="l"/>
            </a:pPr>
            <a:r>
              <a:rPr lang="ja-JP" altLang="en-US" kern="100">
                <a:latin typeface="BIZ UDPゴシック" panose="020B0400000000000000" pitchFamily="50" charset="-128"/>
                <a:ea typeface="BIZ UDPゴシック" panose="020B0400000000000000" pitchFamily="50" charset="-128"/>
                <a:cs typeface="Arial" panose="020B0604020202020204" pitchFamily="34" charset="0"/>
              </a:rPr>
              <a:t>一方で、こどもとの信頼関係を築くための触れ合いとして業務上必要である場合も考えられる。その場合も、こども・保護者に対して、あらかじめ事業者内で「不適切な行為」として定めている範囲について説明し共通認識を形成する、他のこどもや職員等から見えるようにする、といったことが考えられる。</a:t>
            </a:r>
          </a:p>
        </p:txBody>
      </p:sp>
      <p:sp>
        <p:nvSpPr>
          <p:cNvPr id="4" name="四角形: 角を丸くする 3">
            <a:extLst>
              <a:ext uri="{FF2B5EF4-FFF2-40B4-BE49-F238E27FC236}">
                <a16:creationId xmlns:a16="http://schemas.microsoft.com/office/drawing/2014/main" id="{94C5C030-42D5-29B4-63B9-0884651CF4C2}"/>
              </a:ext>
            </a:extLst>
          </p:cNvPr>
          <p:cNvSpPr/>
          <p:nvPr/>
        </p:nvSpPr>
        <p:spPr>
          <a:xfrm>
            <a:off x="540000" y="1296988"/>
            <a:ext cx="11107737" cy="900000"/>
          </a:xfrm>
          <a:prstGeom prst="roundRect">
            <a:avLst>
              <a:gd name="adj" fmla="val 11813"/>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600">
              <a:latin typeface="+mj-lt"/>
            </a:endParaRPr>
          </a:p>
        </p:txBody>
      </p:sp>
      <p:sp>
        <p:nvSpPr>
          <p:cNvPr id="5" name="テキスト ボックス 4">
            <a:extLst>
              <a:ext uri="{FF2B5EF4-FFF2-40B4-BE49-F238E27FC236}">
                <a16:creationId xmlns:a16="http://schemas.microsoft.com/office/drawing/2014/main" id="{1CECEF77-B35E-139C-ECE1-E95C945C94BD}"/>
              </a:ext>
            </a:extLst>
          </p:cNvPr>
          <p:cNvSpPr txBox="1"/>
          <p:nvPr/>
        </p:nvSpPr>
        <p:spPr>
          <a:xfrm>
            <a:off x="762227" y="1320337"/>
            <a:ext cx="10670495" cy="869469"/>
          </a:xfrm>
          <a:prstGeom prst="rect">
            <a:avLst/>
          </a:prstGeom>
          <a:noFill/>
        </p:spPr>
        <p:txBody>
          <a:bodyPr wrap="square" rtlCol="0">
            <a:spAutoFit/>
          </a:bodyPr>
          <a:lstStyle/>
          <a:p>
            <a:pPr>
              <a:spcAft>
                <a:spcPts val="300"/>
              </a:spcAft>
            </a:pPr>
            <a:r>
              <a:rPr lang="ja-JP" altLang="en-US" sz="1600" spc="50">
                <a:latin typeface="BIZ UDPゴシック" panose="020B0400000000000000" pitchFamily="50" charset="-128"/>
                <a:ea typeface="BIZ UDPゴシック" panose="020B0400000000000000" pitchFamily="50" charset="-128"/>
              </a:rPr>
              <a:t>事例</a:t>
            </a:r>
            <a:endParaRPr lang="en-US" altLang="ja-JP" sz="1600" spc="50">
              <a:latin typeface="BIZ UDPゴシック" panose="020B0400000000000000" pitchFamily="50" charset="-128"/>
              <a:ea typeface="BIZ UDPゴシック" panose="020B0400000000000000" pitchFamily="50" charset="-128"/>
            </a:endParaRPr>
          </a:p>
          <a:p>
            <a:pPr>
              <a:spcAft>
                <a:spcPts val="600"/>
              </a:spcAft>
            </a:pPr>
            <a:r>
              <a:rPr lang="ja-JP" altLang="en-US" sz="1600" spc="180">
                <a:latin typeface="BIZ UDPゴシック" panose="020B0400000000000000" pitchFamily="50" charset="-128"/>
                <a:ea typeface="BIZ UDPゴシック" panose="020B0400000000000000" pitchFamily="50" charset="-128"/>
              </a:rPr>
              <a:t>認可保育所の職員は、特定の保育園児が喜んでいると感じているため、長時間抱っこをして体を密着させている。</a:t>
            </a:r>
          </a:p>
        </p:txBody>
      </p:sp>
      <p:sp>
        <p:nvSpPr>
          <p:cNvPr id="6" name="テキスト ボックス 5">
            <a:extLst>
              <a:ext uri="{FF2B5EF4-FFF2-40B4-BE49-F238E27FC236}">
                <a16:creationId xmlns:a16="http://schemas.microsoft.com/office/drawing/2014/main" id="{D01ED724-CD81-2CC1-609E-8929191EF4BB}"/>
              </a:ext>
            </a:extLst>
          </p:cNvPr>
          <p:cNvSpPr txBox="1"/>
          <p:nvPr/>
        </p:nvSpPr>
        <p:spPr>
          <a:xfrm>
            <a:off x="777668" y="2422368"/>
            <a:ext cx="973343" cy="400110"/>
          </a:xfrm>
          <a:prstGeom prst="rect">
            <a:avLst/>
          </a:prstGeom>
          <a:noFill/>
        </p:spPr>
        <p:txBody>
          <a:bodyPr wrap="none" rtlCol="0">
            <a:spAutoFit/>
          </a:bodyPr>
          <a:lstStyle/>
          <a:p>
            <a:r>
              <a:rPr lang="ja-JP" altLang="en-US" sz="2000" b="1" spc="50">
                <a:latin typeface="BIZ UDPゴシック" panose="020B0400000000000000" pitchFamily="50" charset="-128"/>
                <a:ea typeface="BIZ UDPゴシック" panose="020B0400000000000000" pitchFamily="50" charset="-128"/>
              </a:rPr>
              <a:t>回答例</a:t>
            </a:r>
          </a:p>
        </p:txBody>
      </p:sp>
      <p:sp>
        <p:nvSpPr>
          <p:cNvPr id="8" name="スライド番号プレースホルダー 7">
            <a:extLst>
              <a:ext uri="{FF2B5EF4-FFF2-40B4-BE49-F238E27FC236}">
                <a16:creationId xmlns:a16="http://schemas.microsoft.com/office/drawing/2014/main" id="{4B164A8D-3475-87A1-D453-3CA13A8510B3}"/>
              </a:ext>
            </a:extLst>
          </p:cNvPr>
          <p:cNvSpPr>
            <a:spLocks noGrp="1"/>
          </p:cNvSpPr>
          <p:nvPr>
            <p:ph type="sldNum" sz="quarter" idx="4"/>
          </p:nvPr>
        </p:nvSpPr>
        <p:spPr/>
        <p:txBody>
          <a:bodyPr/>
          <a:lstStyle/>
          <a:p>
            <a:fld id="{2336B528-F940-46AA-A4AB-D4751FB27E02}" type="slidenum">
              <a:rPr kumimoji="1" lang="ja-JP" altLang="en-US" smtClean="0"/>
              <a:t>44</a:t>
            </a:fld>
            <a:endParaRPr kumimoji="1" lang="ja-JP" altLang="en-US"/>
          </a:p>
        </p:txBody>
      </p:sp>
    </p:spTree>
    <p:extLst>
      <p:ext uri="{BB962C8B-B14F-4D97-AF65-F5344CB8AC3E}">
        <p14:creationId xmlns:p14="http://schemas.microsoft.com/office/powerpoint/2010/main" val="33021257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177056-1F07-4D02-F4E5-986E0B87CC9E}"/>
            </a:ext>
          </a:extLst>
        </p:cNvPr>
        <p:cNvGrpSpPr/>
        <p:nvPr/>
      </p:nvGrpSpPr>
      <p:grpSpPr>
        <a:xfrm>
          <a:off x="0" y="0"/>
          <a:ext cx="0" cy="0"/>
          <a:chOff x="0" y="0"/>
          <a:chExt cx="0" cy="0"/>
        </a:xfrm>
      </p:grpSpPr>
      <p:sp>
        <p:nvSpPr>
          <p:cNvPr id="28" name="四角形: 角を丸くする 27">
            <a:extLst>
              <a:ext uri="{FF2B5EF4-FFF2-40B4-BE49-F238E27FC236}">
                <a16:creationId xmlns:a16="http://schemas.microsoft.com/office/drawing/2014/main" id="{D74D6885-DAD9-2830-69EC-4099F82F7D7B}"/>
              </a:ext>
            </a:extLst>
          </p:cNvPr>
          <p:cNvSpPr/>
          <p:nvPr/>
        </p:nvSpPr>
        <p:spPr>
          <a:xfrm>
            <a:off x="531813" y="3533866"/>
            <a:ext cx="11107737" cy="2768507"/>
          </a:xfrm>
          <a:prstGeom prst="roundRect">
            <a:avLst>
              <a:gd name="adj" fmla="val 5326"/>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四角形: 角を丸くする 22">
            <a:extLst>
              <a:ext uri="{FF2B5EF4-FFF2-40B4-BE49-F238E27FC236}">
                <a16:creationId xmlns:a16="http://schemas.microsoft.com/office/drawing/2014/main" id="{78430488-4CA1-DFAC-524C-837495F53232}"/>
              </a:ext>
            </a:extLst>
          </p:cNvPr>
          <p:cNvSpPr/>
          <p:nvPr/>
        </p:nvSpPr>
        <p:spPr>
          <a:xfrm>
            <a:off x="531813" y="1448764"/>
            <a:ext cx="11107737" cy="1799722"/>
          </a:xfrm>
          <a:prstGeom prst="roundRect">
            <a:avLst>
              <a:gd name="adj" fmla="val 6290"/>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四角形: 角を丸くする 6">
            <a:extLst>
              <a:ext uri="{FF2B5EF4-FFF2-40B4-BE49-F238E27FC236}">
                <a16:creationId xmlns:a16="http://schemas.microsoft.com/office/drawing/2014/main" id="{D770E1AB-36CC-9D21-4A41-1CDA3D45A437}"/>
              </a:ext>
            </a:extLst>
          </p:cNvPr>
          <p:cNvSpPr/>
          <p:nvPr/>
        </p:nvSpPr>
        <p:spPr>
          <a:xfrm>
            <a:off x="531812" y="383588"/>
            <a:ext cx="2376000" cy="444500"/>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C5A68743-0619-2FEE-14DA-36B53B312891}"/>
              </a:ext>
            </a:extLst>
          </p:cNvPr>
          <p:cNvSpPr>
            <a:spLocks noGrp="1"/>
          </p:cNvSpPr>
          <p:nvPr>
            <p:ph type="title"/>
          </p:nvPr>
        </p:nvSpPr>
        <p:spPr/>
        <p:txBody>
          <a:bodyPr/>
          <a:lstStyle/>
          <a:p>
            <a:r>
              <a:rPr lang="ja-JP" altLang="en-US">
                <a:latin typeface="BIZ UDPゴシック" panose="020B0400000000000000" pitchFamily="50" charset="-128"/>
                <a:ea typeface="BIZ UDPゴシック" panose="020B0400000000000000" pitchFamily="50" charset="-128"/>
              </a:rPr>
              <a:t>設問</a:t>
            </a:r>
            <a:r>
              <a:rPr lang="en-US" altLang="ja-JP">
                <a:latin typeface="BIZ UDPゴシック" panose="020B0400000000000000" pitchFamily="50" charset="-128"/>
                <a:ea typeface="BIZ UDPゴシック" panose="020B0400000000000000" pitchFamily="50" charset="-128"/>
              </a:rPr>
              <a:t>2</a:t>
            </a:r>
            <a:r>
              <a:rPr lang="ja-JP" altLang="en-US">
                <a:latin typeface="BIZ UDPゴシック" panose="020B0400000000000000" pitchFamily="50" charset="-128"/>
                <a:ea typeface="BIZ UDPゴシック" panose="020B0400000000000000" pitchFamily="50" charset="-128"/>
              </a:rPr>
              <a:t>　事例</a:t>
            </a:r>
            <a:r>
              <a:rPr lang="en-US" altLang="ja-JP">
                <a:latin typeface="BIZ UDPゴシック" panose="020B0400000000000000" pitchFamily="50" charset="-128"/>
                <a:ea typeface="BIZ UDPゴシック" panose="020B0400000000000000" pitchFamily="50" charset="-128"/>
              </a:rPr>
              <a:t>2</a:t>
            </a:r>
            <a:endParaRPr lang="ja-JP" altLang="en-US">
              <a:latin typeface="BIZ UDPゴシック" panose="020B0400000000000000" pitchFamily="50" charset="-128"/>
              <a:ea typeface="BIZ UDPゴシック" panose="020B0400000000000000" pitchFamily="50" charset="-128"/>
            </a:endParaRPr>
          </a:p>
        </p:txBody>
      </p:sp>
      <p:sp>
        <p:nvSpPr>
          <p:cNvPr id="20" name="テキスト ボックス 19">
            <a:extLst>
              <a:ext uri="{FF2B5EF4-FFF2-40B4-BE49-F238E27FC236}">
                <a16:creationId xmlns:a16="http://schemas.microsoft.com/office/drawing/2014/main" id="{B9A14318-D6AF-DE08-1B5D-80567ADC6C9F}"/>
              </a:ext>
            </a:extLst>
          </p:cNvPr>
          <p:cNvSpPr txBox="1"/>
          <p:nvPr/>
        </p:nvSpPr>
        <p:spPr>
          <a:xfrm>
            <a:off x="1349375" y="4515731"/>
            <a:ext cx="10018600" cy="1177245"/>
          </a:xfrm>
          <a:prstGeom prst="rect">
            <a:avLst/>
          </a:prstGeom>
          <a:noFill/>
        </p:spPr>
        <p:txBody>
          <a:bodyPr wrap="square" rtlCol="0">
            <a:spAutoFit/>
          </a:bodyPr>
          <a:lstStyle/>
          <a:p>
            <a:pPr>
              <a:lnSpc>
                <a:spcPct val="110000"/>
              </a:lnSpc>
              <a:spcAft>
                <a:spcPts val="600"/>
              </a:spcAft>
            </a:pPr>
            <a:r>
              <a:rPr lang="ja-JP" altLang="en-US" sz="2000" spc="80">
                <a:ea typeface="BIZ UDPゴシック" panose="020B0400000000000000" pitchFamily="50" charset="-128"/>
              </a:rPr>
              <a:t>この事例はどのような場合に不適切な行為となるでしょうか。</a:t>
            </a:r>
            <a:endParaRPr lang="en-US" altLang="ja-JP" sz="2000" spc="80">
              <a:ea typeface="BIZ UDPゴシック" panose="020B0400000000000000" pitchFamily="50" charset="-128"/>
            </a:endParaRPr>
          </a:p>
          <a:p>
            <a:pPr>
              <a:lnSpc>
                <a:spcPct val="110000"/>
              </a:lnSpc>
              <a:spcAft>
                <a:spcPts val="600"/>
              </a:spcAft>
            </a:pPr>
            <a:r>
              <a:rPr lang="ja-JP" altLang="en-US" sz="2000" spc="80">
                <a:ea typeface="BIZ UDPゴシック" panose="020B0400000000000000" pitchFamily="50" charset="-128"/>
              </a:rPr>
              <a:t>また、このようなケースの場合、どのような点に気を付け、どのように対応すべきでしょうか。</a:t>
            </a:r>
            <a:endParaRPr kumimoji="1" lang="ja-JP" altLang="en-US" sz="2000" spc="80">
              <a:ea typeface="BIZ UDPゴシック" panose="020B0400000000000000" pitchFamily="50" charset="-128"/>
            </a:endParaRPr>
          </a:p>
        </p:txBody>
      </p:sp>
      <p:sp>
        <p:nvSpPr>
          <p:cNvPr id="22" name="楕円 21">
            <a:extLst>
              <a:ext uri="{FF2B5EF4-FFF2-40B4-BE49-F238E27FC236}">
                <a16:creationId xmlns:a16="http://schemas.microsoft.com/office/drawing/2014/main" id="{F7E29013-94CA-63DD-CEE6-2C109C0A203B}"/>
              </a:ext>
            </a:extLst>
          </p:cNvPr>
          <p:cNvSpPr/>
          <p:nvPr/>
        </p:nvSpPr>
        <p:spPr>
          <a:xfrm>
            <a:off x="887571" y="4508587"/>
            <a:ext cx="423069" cy="423069"/>
          </a:xfrm>
          <a:prstGeom prst="ellipse">
            <a:avLst/>
          </a:prstGeom>
          <a:solidFill>
            <a:srgbClr val="FF6A29"/>
          </a:solidFill>
          <a:ln>
            <a:noFill/>
          </a:ln>
        </p:spPr>
        <p:style>
          <a:lnRef idx="2">
            <a:schemeClr val="accent1">
              <a:shade val="15000"/>
            </a:schemeClr>
          </a:lnRef>
          <a:fillRef idx="1">
            <a:schemeClr val="accent1"/>
          </a:fillRef>
          <a:effectRef idx="0">
            <a:schemeClr val="accent1"/>
          </a:effectRef>
          <a:fontRef idx="minor">
            <a:schemeClr val="lt1"/>
          </a:fontRef>
        </p:style>
        <p:txBody>
          <a:bodyPr bIns="0" rtlCol="0" anchor="ctr"/>
          <a:lstStyle/>
          <a:p>
            <a:pPr algn="ctr"/>
            <a:r>
              <a:rPr kumimoji="1" lang="en-US" altLang="ja-JP" sz="2100" b="1"/>
              <a:t>1</a:t>
            </a:r>
            <a:endParaRPr kumimoji="1" lang="ja-JP" altLang="en-US" sz="2100" b="1"/>
          </a:p>
        </p:txBody>
      </p:sp>
      <p:sp>
        <p:nvSpPr>
          <p:cNvPr id="4" name="テキスト ボックス 3">
            <a:extLst>
              <a:ext uri="{FF2B5EF4-FFF2-40B4-BE49-F238E27FC236}">
                <a16:creationId xmlns:a16="http://schemas.microsoft.com/office/drawing/2014/main" id="{9F717330-2AF4-8BBC-5BF5-217DADA24344}"/>
              </a:ext>
            </a:extLst>
          </p:cNvPr>
          <p:cNvSpPr txBox="1"/>
          <p:nvPr/>
        </p:nvSpPr>
        <p:spPr>
          <a:xfrm>
            <a:off x="792162" y="1726230"/>
            <a:ext cx="761747" cy="430887"/>
          </a:xfrm>
          <a:prstGeom prst="rect">
            <a:avLst/>
          </a:prstGeom>
          <a:noFill/>
        </p:spPr>
        <p:txBody>
          <a:bodyPr wrap="none" rtlCol="0">
            <a:spAutoFit/>
          </a:bodyPr>
          <a:lstStyle/>
          <a:p>
            <a:r>
              <a:rPr lang="ja-JP" altLang="en-US" sz="2200" b="1" spc="50">
                <a:latin typeface="BIZ UDPゴシック" panose="020B0400000000000000" pitchFamily="50" charset="-128"/>
                <a:ea typeface="BIZ UDPゴシック" panose="020B0400000000000000" pitchFamily="50" charset="-128"/>
              </a:rPr>
              <a:t>事例</a:t>
            </a:r>
            <a:endParaRPr kumimoji="1" lang="ja-JP" altLang="en-US" sz="2200" b="1" spc="50">
              <a:latin typeface="BIZ UDPゴシック" panose="020B0400000000000000" pitchFamily="50" charset="-128"/>
              <a:ea typeface="BIZ UDPゴシック" panose="020B0400000000000000" pitchFamily="50" charset="-128"/>
            </a:endParaRPr>
          </a:p>
        </p:txBody>
      </p:sp>
      <p:sp>
        <p:nvSpPr>
          <p:cNvPr id="17" name="テキスト ボックス 16">
            <a:extLst>
              <a:ext uri="{FF2B5EF4-FFF2-40B4-BE49-F238E27FC236}">
                <a16:creationId xmlns:a16="http://schemas.microsoft.com/office/drawing/2014/main" id="{9DF1ECA4-C3CB-0B11-0B81-462E5E7925AB}"/>
              </a:ext>
            </a:extLst>
          </p:cNvPr>
          <p:cNvSpPr txBox="1"/>
          <p:nvPr/>
        </p:nvSpPr>
        <p:spPr>
          <a:xfrm>
            <a:off x="792162" y="2227206"/>
            <a:ext cx="10447338" cy="658770"/>
          </a:xfrm>
          <a:prstGeom prst="rect">
            <a:avLst/>
          </a:prstGeom>
          <a:noFill/>
        </p:spPr>
        <p:txBody>
          <a:bodyPr wrap="square" rtlCol="0">
            <a:spAutoFit/>
          </a:bodyPr>
          <a:lstStyle/>
          <a:p>
            <a:pPr>
              <a:lnSpc>
                <a:spcPct val="110000"/>
              </a:lnSpc>
            </a:pPr>
            <a:r>
              <a:rPr lang="ja-JP" altLang="en-US" spc="180">
                <a:latin typeface="BIZ UDPゴシック" panose="020B0400000000000000" pitchFamily="50" charset="-128"/>
                <a:ea typeface="BIZ UDPゴシック" panose="020B0400000000000000" pitchFamily="50" charset="-128"/>
              </a:rPr>
              <a:t>病児保育施設の職員は、発熱で不機嫌なこどもを落ち着かせるため、密室で膝に乗せ、背中を長くさすった。</a:t>
            </a:r>
          </a:p>
        </p:txBody>
      </p:sp>
      <p:sp>
        <p:nvSpPr>
          <p:cNvPr id="18" name="テキスト ボックス 17">
            <a:extLst>
              <a:ext uri="{FF2B5EF4-FFF2-40B4-BE49-F238E27FC236}">
                <a16:creationId xmlns:a16="http://schemas.microsoft.com/office/drawing/2014/main" id="{F1167325-06F9-8664-6C91-435C7634E3D2}"/>
              </a:ext>
            </a:extLst>
          </p:cNvPr>
          <p:cNvSpPr txBox="1"/>
          <p:nvPr/>
        </p:nvSpPr>
        <p:spPr>
          <a:xfrm>
            <a:off x="792162" y="3888769"/>
            <a:ext cx="761747" cy="430887"/>
          </a:xfrm>
          <a:prstGeom prst="rect">
            <a:avLst/>
          </a:prstGeom>
          <a:noFill/>
        </p:spPr>
        <p:txBody>
          <a:bodyPr wrap="none" rtlCol="0">
            <a:spAutoFit/>
          </a:bodyPr>
          <a:lstStyle/>
          <a:p>
            <a:r>
              <a:rPr lang="ja-JP" altLang="en-US" sz="2200" b="1" spc="50"/>
              <a:t>設問</a:t>
            </a:r>
            <a:endParaRPr kumimoji="1" lang="ja-JP" altLang="en-US" sz="2200" b="1" spc="50"/>
          </a:p>
        </p:txBody>
      </p:sp>
      <p:sp>
        <p:nvSpPr>
          <p:cNvPr id="3" name="スライド番号プレースホルダー 2">
            <a:extLst>
              <a:ext uri="{FF2B5EF4-FFF2-40B4-BE49-F238E27FC236}">
                <a16:creationId xmlns:a16="http://schemas.microsoft.com/office/drawing/2014/main" id="{20E2CB9B-7FE5-3C16-5367-2C6A043AD6FA}"/>
              </a:ext>
            </a:extLst>
          </p:cNvPr>
          <p:cNvSpPr>
            <a:spLocks noGrp="1"/>
          </p:cNvSpPr>
          <p:nvPr>
            <p:ph type="sldNum" sz="quarter" idx="4"/>
          </p:nvPr>
        </p:nvSpPr>
        <p:spPr/>
        <p:txBody>
          <a:bodyPr/>
          <a:lstStyle/>
          <a:p>
            <a:fld id="{2336B528-F940-46AA-A4AB-D4751FB27E02}" type="slidenum">
              <a:rPr kumimoji="1" lang="ja-JP" altLang="en-US" smtClean="0"/>
              <a:t>45</a:t>
            </a:fld>
            <a:endParaRPr kumimoji="1" lang="ja-JP" altLang="en-US"/>
          </a:p>
        </p:txBody>
      </p:sp>
    </p:spTree>
    <p:extLst>
      <p:ext uri="{BB962C8B-B14F-4D97-AF65-F5344CB8AC3E}">
        <p14:creationId xmlns:p14="http://schemas.microsoft.com/office/powerpoint/2010/main" val="270156282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D19528-9290-65EA-5440-3CD7356D76B0}"/>
            </a:ext>
          </a:extLst>
        </p:cNvPr>
        <p:cNvGrpSpPr/>
        <p:nvPr/>
      </p:nvGrpSpPr>
      <p:grpSpPr>
        <a:xfrm>
          <a:off x="0" y="0"/>
          <a:ext cx="0" cy="0"/>
          <a:chOff x="0" y="0"/>
          <a:chExt cx="0" cy="0"/>
        </a:xfrm>
      </p:grpSpPr>
      <p:sp>
        <p:nvSpPr>
          <p:cNvPr id="16" name="四角形: 角を丸くする 15">
            <a:extLst>
              <a:ext uri="{FF2B5EF4-FFF2-40B4-BE49-F238E27FC236}">
                <a16:creationId xmlns:a16="http://schemas.microsoft.com/office/drawing/2014/main" id="{37DFA1B8-21F2-138D-7A49-1242FF42D1BB}"/>
              </a:ext>
            </a:extLst>
          </p:cNvPr>
          <p:cNvSpPr/>
          <p:nvPr/>
        </p:nvSpPr>
        <p:spPr>
          <a:xfrm>
            <a:off x="542131" y="1435876"/>
            <a:ext cx="11107737" cy="1515824"/>
          </a:xfrm>
          <a:prstGeom prst="roundRect">
            <a:avLst>
              <a:gd name="adj" fmla="val 3346"/>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600">
              <a:latin typeface="+mj-lt"/>
            </a:endParaRPr>
          </a:p>
        </p:txBody>
      </p:sp>
      <p:sp>
        <p:nvSpPr>
          <p:cNvPr id="23" name="四角形: 角を丸くする 22">
            <a:extLst>
              <a:ext uri="{FF2B5EF4-FFF2-40B4-BE49-F238E27FC236}">
                <a16:creationId xmlns:a16="http://schemas.microsoft.com/office/drawing/2014/main" id="{3C0A0CD5-0A87-3BA1-7640-FFCADD044545}"/>
              </a:ext>
            </a:extLst>
          </p:cNvPr>
          <p:cNvSpPr/>
          <p:nvPr/>
        </p:nvSpPr>
        <p:spPr>
          <a:xfrm>
            <a:off x="531813" y="3126309"/>
            <a:ext cx="11107737" cy="3176065"/>
          </a:xfrm>
          <a:prstGeom prst="roundRect">
            <a:avLst>
              <a:gd name="adj" fmla="val 3346"/>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四角形: 角を丸くする 6">
            <a:extLst>
              <a:ext uri="{FF2B5EF4-FFF2-40B4-BE49-F238E27FC236}">
                <a16:creationId xmlns:a16="http://schemas.microsoft.com/office/drawing/2014/main" id="{7E67CC2C-D9AE-DFD5-5304-FFA44050A9FD}"/>
              </a:ext>
            </a:extLst>
          </p:cNvPr>
          <p:cNvSpPr/>
          <p:nvPr/>
        </p:nvSpPr>
        <p:spPr>
          <a:xfrm>
            <a:off x="531813" y="383588"/>
            <a:ext cx="2376000" cy="444500"/>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92CF76F8-2D3F-B0F6-8882-2300A182E750}"/>
              </a:ext>
            </a:extLst>
          </p:cNvPr>
          <p:cNvSpPr>
            <a:spLocks noGrp="1"/>
          </p:cNvSpPr>
          <p:nvPr>
            <p:ph type="title"/>
          </p:nvPr>
        </p:nvSpPr>
        <p:spPr/>
        <p:txBody>
          <a:bodyPr/>
          <a:lstStyle/>
          <a:p>
            <a:r>
              <a:rPr lang="zh-TW" altLang="en-US">
                <a:latin typeface="BIZ UDPゴシック" panose="020B0400000000000000" pitchFamily="50" charset="-128"/>
                <a:ea typeface="BIZ UDPゴシック" panose="020B0400000000000000" pitchFamily="50" charset="-128"/>
              </a:rPr>
              <a:t>設問</a:t>
            </a:r>
            <a:r>
              <a:rPr lang="en-US" altLang="zh-TW">
                <a:latin typeface="BIZ UDPゴシック" panose="020B0400000000000000" pitchFamily="50" charset="-128"/>
                <a:ea typeface="BIZ UDPゴシック" panose="020B0400000000000000" pitchFamily="50" charset="-128"/>
              </a:rPr>
              <a:t>2</a:t>
            </a:r>
            <a:r>
              <a:rPr lang="zh-TW" altLang="en-US">
                <a:latin typeface="BIZ UDPゴシック" panose="020B0400000000000000" pitchFamily="50" charset="-128"/>
                <a:ea typeface="BIZ UDPゴシック" panose="020B0400000000000000" pitchFamily="50" charset="-128"/>
              </a:rPr>
              <a:t>　事例</a:t>
            </a:r>
            <a:r>
              <a:rPr lang="en-US" altLang="zh-TW">
                <a:latin typeface="BIZ UDPゴシック" panose="020B0400000000000000" pitchFamily="50" charset="-128"/>
                <a:ea typeface="BIZ UDPゴシック" panose="020B0400000000000000" pitchFamily="50" charset="-128"/>
              </a:rPr>
              <a:t>2</a:t>
            </a:r>
            <a:endParaRPr lang="ja-JP" altLang="en-US">
              <a:latin typeface="BIZ UDPゴシック" panose="020B0400000000000000" pitchFamily="50" charset="-128"/>
              <a:ea typeface="BIZ UDPゴシック" panose="020B0400000000000000" pitchFamily="50" charset="-128"/>
            </a:endParaRPr>
          </a:p>
        </p:txBody>
      </p:sp>
      <p:grpSp>
        <p:nvGrpSpPr>
          <p:cNvPr id="10" name="グループ化 9">
            <a:extLst>
              <a:ext uri="{FF2B5EF4-FFF2-40B4-BE49-F238E27FC236}">
                <a16:creationId xmlns:a16="http://schemas.microsoft.com/office/drawing/2014/main" id="{15713510-F6B7-376E-F954-12CBC56FD911}"/>
              </a:ext>
            </a:extLst>
          </p:cNvPr>
          <p:cNvGrpSpPr/>
          <p:nvPr/>
        </p:nvGrpSpPr>
        <p:grpSpPr>
          <a:xfrm>
            <a:off x="832882" y="4065471"/>
            <a:ext cx="4801454" cy="423069"/>
            <a:chOff x="887571" y="1678781"/>
            <a:chExt cx="4801454" cy="423069"/>
          </a:xfrm>
        </p:grpSpPr>
        <p:sp>
          <p:nvSpPr>
            <p:cNvPr id="6" name="テキスト ボックス 5">
              <a:extLst>
                <a:ext uri="{FF2B5EF4-FFF2-40B4-BE49-F238E27FC236}">
                  <a16:creationId xmlns:a16="http://schemas.microsoft.com/office/drawing/2014/main" id="{42D19A6E-A42A-4BF5-9ED9-FEC19BED4A78}"/>
                </a:ext>
              </a:extLst>
            </p:cNvPr>
            <p:cNvSpPr txBox="1"/>
            <p:nvPr/>
          </p:nvSpPr>
          <p:spPr>
            <a:xfrm>
              <a:off x="1349375" y="1714500"/>
              <a:ext cx="4339650" cy="369332"/>
            </a:xfrm>
            <a:prstGeom prst="rect">
              <a:avLst/>
            </a:prstGeom>
            <a:noFill/>
          </p:spPr>
          <p:txBody>
            <a:bodyPr wrap="none" rtlCol="0">
              <a:spAutoFit/>
            </a:bodyPr>
            <a:lstStyle/>
            <a:p>
              <a:r>
                <a:rPr lang="ja-JP" altLang="en-US" b="1">
                  <a:solidFill>
                    <a:srgbClr val="FF6A29"/>
                  </a:solidFill>
                </a:rPr>
                <a:t>密室で対応する業務上の必要性があるか</a:t>
              </a:r>
              <a:endParaRPr kumimoji="1" lang="ja-JP" altLang="en-US" sz="1900" b="1" spc="50">
                <a:solidFill>
                  <a:srgbClr val="FF6A29"/>
                </a:solidFill>
              </a:endParaRPr>
            </a:p>
          </p:txBody>
        </p:sp>
        <p:sp>
          <p:nvSpPr>
            <p:cNvPr id="9" name="楕円 8">
              <a:extLst>
                <a:ext uri="{FF2B5EF4-FFF2-40B4-BE49-F238E27FC236}">
                  <a16:creationId xmlns:a16="http://schemas.microsoft.com/office/drawing/2014/main" id="{804A6D36-90DE-27C9-0C50-A79B6E2FEA27}"/>
                </a:ext>
              </a:extLst>
            </p:cNvPr>
            <p:cNvSpPr/>
            <p:nvPr/>
          </p:nvSpPr>
          <p:spPr>
            <a:xfrm>
              <a:off x="887571" y="1678781"/>
              <a:ext cx="423069" cy="423069"/>
            </a:xfrm>
            <a:prstGeom prst="ellipse">
              <a:avLst/>
            </a:prstGeom>
            <a:solidFill>
              <a:srgbClr val="FF6A29"/>
            </a:solidFill>
            <a:ln>
              <a:noFill/>
            </a:ln>
          </p:spPr>
          <p:style>
            <a:lnRef idx="2">
              <a:schemeClr val="accent1">
                <a:shade val="15000"/>
              </a:schemeClr>
            </a:lnRef>
            <a:fillRef idx="1">
              <a:schemeClr val="accent1"/>
            </a:fillRef>
            <a:effectRef idx="0">
              <a:schemeClr val="accent1"/>
            </a:effectRef>
            <a:fontRef idx="minor">
              <a:schemeClr val="lt1"/>
            </a:fontRef>
          </p:style>
          <p:txBody>
            <a:bodyPr bIns="0" rtlCol="0" anchor="ctr"/>
            <a:lstStyle/>
            <a:p>
              <a:pPr algn="ctr"/>
              <a:r>
                <a:rPr lang="en-US" altLang="ja-JP" sz="2100" b="1"/>
                <a:t>1</a:t>
              </a:r>
              <a:endParaRPr kumimoji="1" lang="ja-JP" altLang="en-US" sz="2100" b="1"/>
            </a:p>
          </p:txBody>
        </p:sp>
      </p:grpSp>
      <p:grpSp>
        <p:nvGrpSpPr>
          <p:cNvPr id="11" name="グループ化 10">
            <a:extLst>
              <a:ext uri="{FF2B5EF4-FFF2-40B4-BE49-F238E27FC236}">
                <a16:creationId xmlns:a16="http://schemas.microsoft.com/office/drawing/2014/main" id="{1CFF2BFC-C62B-8A78-1D2A-00770270AAEC}"/>
              </a:ext>
            </a:extLst>
          </p:cNvPr>
          <p:cNvGrpSpPr/>
          <p:nvPr/>
        </p:nvGrpSpPr>
        <p:grpSpPr>
          <a:xfrm>
            <a:off x="832882" y="4812956"/>
            <a:ext cx="5263118" cy="423069"/>
            <a:chOff x="887571" y="1678781"/>
            <a:chExt cx="5263118" cy="423069"/>
          </a:xfrm>
        </p:grpSpPr>
        <p:sp>
          <p:nvSpPr>
            <p:cNvPr id="12" name="テキスト ボックス 11">
              <a:extLst>
                <a:ext uri="{FF2B5EF4-FFF2-40B4-BE49-F238E27FC236}">
                  <a16:creationId xmlns:a16="http://schemas.microsoft.com/office/drawing/2014/main" id="{BC9C28C0-C644-44CB-E2B1-954197DB396B}"/>
                </a:ext>
              </a:extLst>
            </p:cNvPr>
            <p:cNvSpPr txBox="1"/>
            <p:nvPr/>
          </p:nvSpPr>
          <p:spPr>
            <a:xfrm>
              <a:off x="1349375" y="1714500"/>
              <a:ext cx="4801314" cy="369332"/>
            </a:xfrm>
            <a:prstGeom prst="rect">
              <a:avLst/>
            </a:prstGeom>
            <a:noFill/>
          </p:spPr>
          <p:txBody>
            <a:bodyPr wrap="none" rtlCol="0">
              <a:spAutoFit/>
            </a:bodyPr>
            <a:lstStyle/>
            <a:p>
              <a:r>
                <a:rPr lang="ja-JP" altLang="en-US" b="1">
                  <a:solidFill>
                    <a:srgbClr val="FF6A29"/>
                  </a:solidFill>
                </a:rPr>
                <a:t>他の職員の目が届く場所などの工夫が可能か</a:t>
              </a:r>
              <a:endParaRPr lang="ja-JP" altLang="en-US" sz="1800" b="1">
                <a:solidFill>
                  <a:srgbClr val="FF6A29"/>
                </a:solidFill>
              </a:endParaRPr>
            </a:p>
          </p:txBody>
        </p:sp>
        <p:sp>
          <p:nvSpPr>
            <p:cNvPr id="14" name="楕円 13">
              <a:extLst>
                <a:ext uri="{FF2B5EF4-FFF2-40B4-BE49-F238E27FC236}">
                  <a16:creationId xmlns:a16="http://schemas.microsoft.com/office/drawing/2014/main" id="{FE11CA1E-84B8-F33D-36C1-9527E9861D1C}"/>
                </a:ext>
              </a:extLst>
            </p:cNvPr>
            <p:cNvSpPr/>
            <p:nvPr/>
          </p:nvSpPr>
          <p:spPr>
            <a:xfrm>
              <a:off x="887571" y="1678781"/>
              <a:ext cx="423069" cy="423069"/>
            </a:xfrm>
            <a:prstGeom prst="ellipse">
              <a:avLst/>
            </a:prstGeom>
            <a:solidFill>
              <a:srgbClr val="FF6A29"/>
            </a:solidFill>
            <a:ln>
              <a:noFill/>
            </a:ln>
          </p:spPr>
          <p:style>
            <a:lnRef idx="2">
              <a:schemeClr val="accent1">
                <a:shade val="15000"/>
              </a:schemeClr>
            </a:lnRef>
            <a:fillRef idx="1">
              <a:schemeClr val="accent1"/>
            </a:fillRef>
            <a:effectRef idx="0">
              <a:schemeClr val="accent1"/>
            </a:effectRef>
            <a:fontRef idx="minor">
              <a:schemeClr val="lt1"/>
            </a:fontRef>
          </p:style>
          <p:txBody>
            <a:bodyPr bIns="0" rtlCol="0" anchor="ctr"/>
            <a:lstStyle/>
            <a:p>
              <a:pPr algn="ctr"/>
              <a:r>
                <a:rPr kumimoji="1" lang="en-US" altLang="ja-JP" sz="2100" b="1"/>
                <a:t>2</a:t>
              </a:r>
              <a:endParaRPr kumimoji="1" lang="ja-JP" altLang="en-US" sz="2100" b="1"/>
            </a:p>
          </p:txBody>
        </p:sp>
      </p:grpSp>
      <p:sp>
        <p:nvSpPr>
          <p:cNvPr id="13" name="テキスト ボックス 12">
            <a:extLst>
              <a:ext uri="{FF2B5EF4-FFF2-40B4-BE49-F238E27FC236}">
                <a16:creationId xmlns:a16="http://schemas.microsoft.com/office/drawing/2014/main" id="{7CD9ADE0-36CB-E01F-0609-5B6139539B8A}"/>
              </a:ext>
            </a:extLst>
          </p:cNvPr>
          <p:cNvSpPr txBox="1"/>
          <p:nvPr/>
        </p:nvSpPr>
        <p:spPr>
          <a:xfrm>
            <a:off x="832882" y="2049091"/>
            <a:ext cx="10566956" cy="595869"/>
          </a:xfrm>
          <a:prstGeom prst="rect">
            <a:avLst/>
          </a:prstGeom>
          <a:noFill/>
        </p:spPr>
        <p:txBody>
          <a:bodyPr wrap="square" rtlCol="0">
            <a:spAutoFit/>
          </a:bodyPr>
          <a:lstStyle/>
          <a:p>
            <a:pPr>
              <a:lnSpc>
                <a:spcPct val="110000"/>
              </a:lnSpc>
            </a:pPr>
            <a:r>
              <a:rPr lang="ja-JP" altLang="en-US" sz="1600" spc="180">
                <a:latin typeface="BIZ UDPゴシック" panose="020B0400000000000000" pitchFamily="50" charset="-128"/>
                <a:ea typeface="BIZ UDPゴシック" panose="020B0400000000000000" pitchFamily="50" charset="-128"/>
              </a:rPr>
              <a:t>病児保育施設の職員は、発熱で不機嫌なこどもを落ち着かせるため、密室で膝に乗せ、背中を長くさすった。</a:t>
            </a:r>
          </a:p>
        </p:txBody>
      </p:sp>
      <p:sp>
        <p:nvSpPr>
          <p:cNvPr id="17" name="テキスト ボックス 16">
            <a:extLst>
              <a:ext uri="{FF2B5EF4-FFF2-40B4-BE49-F238E27FC236}">
                <a16:creationId xmlns:a16="http://schemas.microsoft.com/office/drawing/2014/main" id="{67D53087-0FB8-5EF9-8185-EC28D95C30C0}"/>
              </a:ext>
            </a:extLst>
          </p:cNvPr>
          <p:cNvSpPr txBox="1"/>
          <p:nvPr/>
        </p:nvSpPr>
        <p:spPr>
          <a:xfrm>
            <a:off x="792162" y="1618204"/>
            <a:ext cx="607859" cy="338554"/>
          </a:xfrm>
          <a:prstGeom prst="rect">
            <a:avLst/>
          </a:prstGeom>
          <a:noFill/>
        </p:spPr>
        <p:txBody>
          <a:bodyPr wrap="none" rtlCol="0">
            <a:spAutoFit/>
          </a:bodyPr>
          <a:lstStyle/>
          <a:p>
            <a:r>
              <a:rPr lang="ja-JP" altLang="en-US" sz="1600" spc="50">
                <a:latin typeface="BIZ UDPゴシック" panose="020B0400000000000000" pitchFamily="50" charset="-128"/>
                <a:ea typeface="BIZ UDPゴシック" panose="020B0400000000000000" pitchFamily="50" charset="-128"/>
              </a:rPr>
              <a:t>事例</a:t>
            </a:r>
          </a:p>
        </p:txBody>
      </p:sp>
      <p:grpSp>
        <p:nvGrpSpPr>
          <p:cNvPr id="3" name="グループ化 2">
            <a:extLst>
              <a:ext uri="{FF2B5EF4-FFF2-40B4-BE49-F238E27FC236}">
                <a16:creationId xmlns:a16="http://schemas.microsoft.com/office/drawing/2014/main" id="{50A3476F-583D-72B9-31D1-9428809D17C0}"/>
              </a:ext>
            </a:extLst>
          </p:cNvPr>
          <p:cNvGrpSpPr/>
          <p:nvPr/>
        </p:nvGrpSpPr>
        <p:grpSpPr>
          <a:xfrm>
            <a:off x="10308917" y="4953562"/>
            <a:ext cx="1041272" cy="1129438"/>
            <a:chOff x="1189767" y="2221447"/>
            <a:chExt cx="1041272" cy="1129438"/>
          </a:xfrm>
        </p:grpSpPr>
        <p:sp>
          <p:nvSpPr>
            <p:cNvPr id="15" name="フリーフォーム: 図形 14">
              <a:extLst>
                <a:ext uri="{FF2B5EF4-FFF2-40B4-BE49-F238E27FC236}">
                  <a16:creationId xmlns:a16="http://schemas.microsoft.com/office/drawing/2014/main" id="{C00A8259-DD52-604D-D80A-23BDEA9E01BB}"/>
                </a:ext>
              </a:extLst>
            </p:cNvPr>
            <p:cNvSpPr/>
            <p:nvPr/>
          </p:nvSpPr>
          <p:spPr>
            <a:xfrm>
              <a:off x="1421129" y="2296183"/>
              <a:ext cx="437864" cy="961834"/>
            </a:xfrm>
            <a:custGeom>
              <a:avLst/>
              <a:gdLst>
                <a:gd name="connsiteX0" fmla="*/ 356235 w 437864"/>
                <a:gd name="connsiteY0" fmla="*/ 324422 h 961834"/>
                <a:gd name="connsiteX1" fmla="*/ 361855 w 437864"/>
                <a:gd name="connsiteY1" fmla="*/ 351282 h 961834"/>
                <a:gd name="connsiteX2" fmla="*/ 289369 w 437864"/>
                <a:gd name="connsiteY2" fmla="*/ 430149 h 961834"/>
                <a:gd name="connsiteX3" fmla="*/ 227647 w 437864"/>
                <a:gd name="connsiteY3" fmla="*/ 401003 h 961834"/>
                <a:gd name="connsiteX4" fmla="*/ 227647 w 437864"/>
                <a:gd name="connsiteY4" fmla="*/ 377666 h 961834"/>
                <a:gd name="connsiteX5" fmla="*/ 203359 w 437864"/>
                <a:gd name="connsiteY5" fmla="*/ 329946 h 961834"/>
                <a:gd name="connsiteX6" fmla="*/ 166592 w 437864"/>
                <a:gd name="connsiteY6" fmla="*/ 303276 h 961834"/>
                <a:gd name="connsiteX7" fmla="*/ 129254 w 437864"/>
                <a:gd name="connsiteY7" fmla="*/ 227362 h 961834"/>
                <a:gd name="connsiteX8" fmla="*/ 102679 w 437864"/>
                <a:gd name="connsiteY8" fmla="*/ 128111 h 961834"/>
                <a:gd name="connsiteX9" fmla="*/ 309944 w 437864"/>
                <a:gd name="connsiteY9" fmla="*/ 0 h 961834"/>
                <a:gd name="connsiteX10" fmla="*/ 327755 w 437864"/>
                <a:gd name="connsiteY10" fmla="*/ 41910 h 961834"/>
                <a:gd name="connsiteX11" fmla="*/ 360807 w 437864"/>
                <a:gd name="connsiteY11" fmla="*/ 165259 h 961834"/>
                <a:gd name="connsiteX12" fmla="*/ 352616 w 437864"/>
                <a:gd name="connsiteY12" fmla="*/ 283369 h 961834"/>
                <a:gd name="connsiteX13" fmla="*/ 347663 w 437864"/>
                <a:gd name="connsiteY13" fmla="*/ 292037 h 961834"/>
                <a:gd name="connsiteX14" fmla="*/ 356330 w 437864"/>
                <a:gd name="connsiteY14" fmla="*/ 324326 h 961834"/>
                <a:gd name="connsiteX15" fmla="*/ 189833 w 437864"/>
                <a:gd name="connsiteY15" fmla="*/ 423291 h 961834"/>
                <a:gd name="connsiteX16" fmla="*/ 183261 w 437864"/>
                <a:gd name="connsiteY16" fmla="*/ 442627 h 961834"/>
                <a:gd name="connsiteX17" fmla="*/ 167164 w 437864"/>
                <a:gd name="connsiteY17" fmla="*/ 463582 h 961834"/>
                <a:gd name="connsiteX18" fmla="*/ 149733 w 437864"/>
                <a:gd name="connsiteY18" fmla="*/ 472154 h 961834"/>
                <a:gd name="connsiteX19" fmla="*/ 134398 w 437864"/>
                <a:gd name="connsiteY19" fmla="*/ 472154 h 961834"/>
                <a:gd name="connsiteX20" fmla="*/ 117157 w 437864"/>
                <a:gd name="connsiteY20" fmla="*/ 480822 h 961834"/>
                <a:gd name="connsiteX21" fmla="*/ 89440 w 437864"/>
                <a:gd name="connsiteY21" fmla="*/ 518255 h 961834"/>
                <a:gd name="connsiteX22" fmla="*/ 0 w 437864"/>
                <a:gd name="connsiteY22" fmla="*/ 483965 h 961834"/>
                <a:gd name="connsiteX23" fmla="*/ 34195 w 437864"/>
                <a:gd name="connsiteY23" fmla="*/ 356425 h 961834"/>
                <a:gd name="connsiteX24" fmla="*/ 46006 w 437864"/>
                <a:gd name="connsiteY24" fmla="*/ 340138 h 961834"/>
                <a:gd name="connsiteX25" fmla="*/ 93250 w 437864"/>
                <a:gd name="connsiteY25" fmla="*/ 309467 h 961834"/>
                <a:gd name="connsiteX26" fmla="*/ 101727 w 437864"/>
                <a:gd name="connsiteY26" fmla="*/ 307181 h 961834"/>
                <a:gd name="connsiteX27" fmla="*/ 111062 w 437864"/>
                <a:gd name="connsiteY27" fmla="*/ 309944 h 961834"/>
                <a:gd name="connsiteX28" fmla="*/ 180975 w 437864"/>
                <a:gd name="connsiteY28" fmla="*/ 360712 h 961834"/>
                <a:gd name="connsiteX29" fmla="*/ 189738 w 437864"/>
                <a:gd name="connsiteY29" fmla="*/ 377857 h 961834"/>
                <a:gd name="connsiteX30" fmla="*/ 189738 w 437864"/>
                <a:gd name="connsiteY30" fmla="*/ 423386 h 961834"/>
                <a:gd name="connsiteX31" fmla="*/ 292227 w 437864"/>
                <a:gd name="connsiteY31" fmla="*/ 775335 h 961834"/>
                <a:gd name="connsiteX32" fmla="*/ 286226 w 437864"/>
                <a:gd name="connsiteY32" fmla="*/ 775335 h 961834"/>
                <a:gd name="connsiteX33" fmla="*/ 180880 w 437864"/>
                <a:gd name="connsiteY33" fmla="*/ 500824 h 961834"/>
                <a:gd name="connsiteX34" fmla="*/ 197072 w 437864"/>
                <a:gd name="connsiteY34" fmla="*/ 486728 h 961834"/>
                <a:gd name="connsiteX35" fmla="*/ 213169 w 437864"/>
                <a:gd name="connsiteY35" fmla="*/ 465773 h 961834"/>
                <a:gd name="connsiteX36" fmla="*/ 222599 w 437864"/>
                <a:gd name="connsiteY36" fmla="*/ 448342 h 961834"/>
                <a:gd name="connsiteX37" fmla="*/ 289369 w 437864"/>
                <a:gd name="connsiteY37" fmla="*/ 468059 h 961834"/>
                <a:gd name="connsiteX38" fmla="*/ 394049 w 437864"/>
                <a:gd name="connsiteY38" fmla="*/ 391382 h 961834"/>
                <a:gd name="connsiteX39" fmla="*/ 437864 w 437864"/>
                <a:gd name="connsiteY39" fmla="*/ 395954 h 961834"/>
                <a:gd name="connsiteX40" fmla="*/ 292227 w 437864"/>
                <a:gd name="connsiteY40" fmla="*/ 775335 h 961834"/>
                <a:gd name="connsiteX41" fmla="*/ 164211 w 437864"/>
                <a:gd name="connsiteY41" fmla="*/ 850297 h 961834"/>
                <a:gd name="connsiteX42" fmla="*/ 145542 w 437864"/>
                <a:gd name="connsiteY42" fmla="*/ 849344 h 961834"/>
                <a:gd name="connsiteX43" fmla="*/ 80772 w 437864"/>
                <a:gd name="connsiteY43" fmla="*/ 808387 h 961834"/>
                <a:gd name="connsiteX44" fmla="*/ 59150 w 437864"/>
                <a:gd name="connsiteY44" fmla="*/ 759809 h 961834"/>
                <a:gd name="connsiteX45" fmla="*/ 24860 w 437864"/>
                <a:gd name="connsiteY45" fmla="*/ 921258 h 961834"/>
                <a:gd name="connsiteX46" fmla="*/ 108299 w 437864"/>
                <a:gd name="connsiteY46" fmla="*/ 960311 h 961834"/>
                <a:gd name="connsiteX47" fmla="*/ 158401 w 437864"/>
                <a:gd name="connsiteY47" fmla="*/ 961835 h 961834"/>
                <a:gd name="connsiteX48" fmla="*/ 164211 w 437864"/>
                <a:gd name="connsiteY48" fmla="*/ 850392 h 961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437864" h="961834">
                  <a:moveTo>
                    <a:pt x="356235" y="324422"/>
                  </a:moveTo>
                  <a:cubicBezTo>
                    <a:pt x="359664" y="337375"/>
                    <a:pt x="361855" y="345758"/>
                    <a:pt x="361855" y="351282"/>
                  </a:cubicBezTo>
                  <a:cubicBezTo>
                    <a:pt x="361855" y="399193"/>
                    <a:pt x="335756" y="430149"/>
                    <a:pt x="289369" y="430149"/>
                  </a:cubicBezTo>
                  <a:cubicBezTo>
                    <a:pt x="262223" y="430149"/>
                    <a:pt x="240792" y="419481"/>
                    <a:pt x="227647" y="401003"/>
                  </a:cubicBezTo>
                  <a:lnTo>
                    <a:pt x="227647" y="377666"/>
                  </a:lnTo>
                  <a:cubicBezTo>
                    <a:pt x="227647" y="359664"/>
                    <a:pt x="217837" y="340519"/>
                    <a:pt x="203359" y="329946"/>
                  </a:cubicBezTo>
                  <a:lnTo>
                    <a:pt x="166592" y="303276"/>
                  </a:lnTo>
                  <a:cubicBezTo>
                    <a:pt x="151543" y="287369"/>
                    <a:pt x="139255" y="264700"/>
                    <a:pt x="129254" y="227362"/>
                  </a:cubicBezTo>
                  <a:lnTo>
                    <a:pt x="102679" y="128111"/>
                  </a:lnTo>
                  <a:lnTo>
                    <a:pt x="309944" y="0"/>
                  </a:lnTo>
                  <a:cubicBezTo>
                    <a:pt x="317087" y="10477"/>
                    <a:pt x="322993" y="24289"/>
                    <a:pt x="327755" y="41910"/>
                  </a:cubicBezTo>
                  <a:lnTo>
                    <a:pt x="360807" y="165259"/>
                  </a:lnTo>
                  <a:cubicBezTo>
                    <a:pt x="376523" y="224028"/>
                    <a:pt x="369380" y="254032"/>
                    <a:pt x="352616" y="283369"/>
                  </a:cubicBezTo>
                  <a:lnTo>
                    <a:pt x="347663" y="292037"/>
                  </a:lnTo>
                  <a:lnTo>
                    <a:pt x="356330" y="324326"/>
                  </a:lnTo>
                  <a:close/>
                  <a:moveTo>
                    <a:pt x="189833" y="423291"/>
                  </a:moveTo>
                  <a:cubicBezTo>
                    <a:pt x="189833" y="429197"/>
                    <a:pt x="186880" y="437960"/>
                    <a:pt x="183261" y="442627"/>
                  </a:cubicBezTo>
                  <a:lnTo>
                    <a:pt x="167164" y="463582"/>
                  </a:lnTo>
                  <a:cubicBezTo>
                    <a:pt x="163544" y="468249"/>
                    <a:pt x="155734" y="472154"/>
                    <a:pt x="149733" y="472154"/>
                  </a:cubicBezTo>
                  <a:lnTo>
                    <a:pt x="134398" y="472154"/>
                  </a:lnTo>
                  <a:cubicBezTo>
                    <a:pt x="128492" y="472154"/>
                    <a:pt x="120682" y="476060"/>
                    <a:pt x="117157" y="480822"/>
                  </a:cubicBezTo>
                  <a:lnTo>
                    <a:pt x="89440" y="518255"/>
                  </a:lnTo>
                  <a:lnTo>
                    <a:pt x="0" y="483965"/>
                  </a:lnTo>
                  <a:lnTo>
                    <a:pt x="34195" y="356425"/>
                  </a:lnTo>
                  <a:cubicBezTo>
                    <a:pt x="35719" y="350711"/>
                    <a:pt x="41053" y="343376"/>
                    <a:pt x="46006" y="340138"/>
                  </a:cubicBezTo>
                  <a:lnTo>
                    <a:pt x="93250" y="309467"/>
                  </a:lnTo>
                  <a:cubicBezTo>
                    <a:pt x="95631" y="307943"/>
                    <a:pt x="98679" y="307181"/>
                    <a:pt x="101727" y="307181"/>
                  </a:cubicBezTo>
                  <a:cubicBezTo>
                    <a:pt x="105156" y="307181"/>
                    <a:pt x="108490" y="308134"/>
                    <a:pt x="111062" y="309944"/>
                  </a:cubicBezTo>
                  <a:lnTo>
                    <a:pt x="180975" y="360712"/>
                  </a:lnTo>
                  <a:cubicBezTo>
                    <a:pt x="185738" y="364236"/>
                    <a:pt x="189738" y="371951"/>
                    <a:pt x="189738" y="377857"/>
                  </a:cubicBezTo>
                  <a:lnTo>
                    <a:pt x="189738" y="423386"/>
                  </a:lnTo>
                  <a:close/>
                  <a:moveTo>
                    <a:pt x="292227" y="775335"/>
                  </a:moveTo>
                  <a:lnTo>
                    <a:pt x="286226" y="775335"/>
                  </a:lnTo>
                  <a:lnTo>
                    <a:pt x="180880" y="500824"/>
                  </a:lnTo>
                  <a:cubicBezTo>
                    <a:pt x="187166" y="497015"/>
                    <a:pt x="192786" y="492252"/>
                    <a:pt x="197072" y="486728"/>
                  </a:cubicBezTo>
                  <a:lnTo>
                    <a:pt x="213169" y="465773"/>
                  </a:lnTo>
                  <a:cubicBezTo>
                    <a:pt x="216979" y="460820"/>
                    <a:pt x="220123" y="454724"/>
                    <a:pt x="222599" y="448342"/>
                  </a:cubicBezTo>
                  <a:cubicBezTo>
                    <a:pt x="240887" y="460915"/>
                    <a:pt x="263557" y="468059"/>
                    <a:pt x="289369" y="468059"/>
                  </a:cubicBezTo>
                  <a:cubicBezTo>
                    <a:pt x="342519" y="468059"/>
                    <a:pt x="380429" y="437960"/>
                    <a:pt x="394049" y="391382"/>
                  </a:cubicBezTo>
                  <a:cubicBezTo>
                    <a:pt x="408337" y="392906"/>
                    <a:pt x="423100" y="394430"/>
                    <a:pt x="437864" y="395954"/>
                  </a:cubicBezTo>
                  <a:lnTo>
                    <a:pt x="292227" y="775335"/>
                  </a:lnTo>
                  <a:close/>
                  <a:moveTo>
                    <a:pt x="164211" y="850297"/>
                  </a:moveTo>
                  <a:cubicBezTo>
                    <a:pt x="156210" y="849916"/>
                    <a:pt x="149828" y="849535"/>
                    <a:pt x="145542" y="849344"/>
                  </a:cubicBezTo>
                  <a:cubicBezTo>
                    <a:pt x="108775" y="847439"/>
                    <a:pt x="93154" y="836295"/>
                    <a:pt x="80772" y="808387"/>
                  </a:cubicBezTo>
                  <a:cubicBezTo>
                    <a:pt x="77915" y="801910"/>
                    <a:pt x="69913" y="784098"/>
                    <a:pt x="59150" y="759809"/>
                  </a:cubicBezTo>
                  <a:lnTo>
                    <a:pt x="24860" y="921258"/>
                  </a:lnTo>
                  <a:cubicBezTo>
                    <a:pt x="44767" y="945356"/>
                    <a:pt x="74581" y="958501"/>
                    <a:pt x="108299" y="960311"/>
                  </a:cubicBezTo>
                  <a:cubicBezTo>
                    <a:pt x="118681" y="960882"/>
                    <a:pt x="144780" y="961454"/>
                    <a:pt x="158401" y="961835"/>
                  </a:cubicBezTo>
                  <a:lnTo>
                    <a:pt x="164211" y="850392"/>
                  </a:lnTo>
                  <a:close/>
                </a:path>
              </a:pathLst>
            </a:custGeom>
            <a:solidFill>
              <a:srgbClr val="FFFFFF"/>
            </a:solidFill>
            <a:ln w="9525" cap="flat">
              <a:noFill/>
              <a:prstDash val="solid"/>
              <a:miter/>
            </a:ln>
          </p:spPr>
          <p:txBody>
            <a:bodyPr rtlCol="0" anchor="ctr"/>
            <a:lstStyle/>
            <a:p>
              <a:endParaRPr lang="ja-JP" altLang="en-US"/>
            </a:p>
          </p:txBody>
        </p:sp>
        <p:sp>
          <p:nvSpPr>
            <p:cNvPr id="18" name="フリーフォーム: 図形 17">
              <a:extLst>
                <a:ext uri="{FF2B5EF4-FFF2-40B4-BE49-F238E27FC236}">
                  <a16:creationId xmlns:a16="http://schemas.microsoft.com/office/drawing/2014/main" id="{C5416EB8-E8BC-8AD0-A1A8-395FD7AF7A34}"/>
                </a:ext>
              </a:extLst>
            </p:cNvPr>
            <p:cNvSpPr/>
            <p:nvPr/>
          </p:nvSpPr>
          <p:spPr>
            <a:xfrm>
              <a:off x="1189767" y="2221447"/>
              <a:ext cx="1041272" cy="1129438"/>
            </a:xfrm>
            <a:custGeom>
              <a:avLst/>
              <a:gdLst>
                <a:gd name="connsiteX0" fmla="*/ 238506 w 1041272"/>
                <a:gd name="connsiteY0" fmla="*/ 1067526 h 1129438"/>
                <a:gd name="connsiteX1" fmla="*/ 246888 w 1041272"/>
                <a:gd name="connsiteY1" fmla="*/ 1039427 h 1129438"/>
                <a:gd name="connsiteX2" fmla="*/ 337566 w 1041272"/>
                <a:gd name="connsiteY2" fmla="*/ 1072669 h 1129438"/>
                <a:gd name="connsiteX3" fmla="*/ 788099 w 1041272"/>
                <a:gd name="connsiteY3" fmla="*/ 1096291 h 1129438"/>
                <a:gd name="connsiteX4" fmla="*/ 788099 w 1041272"/>
                <a:gd name="connsiteY4" fmla="*/ 1096291 h 1129438"/>
                <a:gd name="connsiteX5" fmla="*/ 788956 w 1041272"/>
                <a:gd name="connsiteY5" fmla="*/ 1096291 h 1129438"/>
                <a:gd name="connsiteX6" fmla="*/ 829342 w 1041272"/>
                <a:gd name="connsiteY6" fmla="*/ 1097053 h 1129438"/>
                <a:gd name="connsiteX7" fmla="*/ 912400 w 1041272"/>
                <a:gd name="connsiteY7" fmla="*/ 1096291 h 1129438"/>
                <a:gd name="connsiteX8" fmla="*/ 1041273 w 1041272"/>
                <a:gd name="connsiteY8" fmla="*/ 978372 h 1129438"/>
                <a:gd name="connsiteX9" fmla="*/ 1041273 w 1041272"/>
                <a:gd name="connsiteY9" fmla="*/ 639949 h 1129438"/>
                <a:gd name="connsiteX10" fmla="*/ 869061 w 1041272"/>
                <a:gd name="connsiteY10" fmla="*/ 453544 h 1129438"/>
                <a:gd name="connsiteX11" fmla="*/ 646176 w 1041272"/>
                <a:gd name="connsiteY11" fmla="*/ 430113 h 1129438"/>
                <a:gd name="connsiteX12" fmla="*/ 631031 w 1041272"/>
                <a:gd name="connsiteY12" fmla="*/ 373153 h 1129438"/>
                <a:gd name="connsiteX13" fmla="*/ 639032 w 1041272"/>
                <a:gd name="connsiteY13" fmla="*/ 227421 h 1129438"/>
                <a:gd name="connsiteX14" fmla="*/ 605981 w 1041272"/>
                <a:gd name="connsiteY14" fmla="*/ 104072 h 1129438"/>
                <a:gd name="connsiteX15" fmla="*/ 549783 w 1041272"/>
                <a:gd name="connsiteY15" fmla="*/ 16156 h 1129438"/>
                <a:gd name="connsiteX16" fmla="*/ 436150 w 1041272"/>
                <a:gd name="connsiteY16" fmla="*/ 7870 h 1129438"/>
                <a:gd name="connsiteX17" fmla="*/ 379667 w 1041272"/>
                <a:gd name="connsiteY17" fmla="*/ 23014 h 1129438"/>
                <a:gd name="connsiteX18" fmla="*/ 280702 w 1041272"/>
                <a:gd name="connsiteY18" fmla="*/ 191321 h 1129438"/>
                <a:gd name="connsiteX19" fmla="*/ 313754 w 1041272"/>
                <a:gd name="connsiteY19" fmla="*/ 314670 h 1129438"/>
                <a:gd name="connsiteX20" fmla="*/ 323279 w 1041272"/>
                <a:gd name="connsiteY20" fmla="*/ 344959 h 1129438"/>
                <a:gd name="connsiteX21" fmla="*/ 304324 w 1041272"/>
                <a:gd name="connsiteY21" fmla="*/ 352294 h 1129438"/>
                <a:gd name="connsiteX22" fmla="*/ 257080 w 1041272"/>
                <a:gd name="connsiteY22" fmla="*/ 382964 h 1129438"/>
                <a:gd name="connsiteX23" fmla="*/ 229267 w 1041272"/>
                <a:gd name="connsiteY23" fmla="*/ 421159 h 1129438"/>
                <a:gd name="connsiteX24" fmla="*/ 222028 w 1041272"/>
                <a:gd name="connsiteY24" fmla="*/ 448306 h 1129438"/>
                <a:gd name="connsiteX25" fmla="*/ 172307 w 1041272"/>
                <a:gd name="connsiteY25" fmla="*/ 453544 h 1129438"/>
                <a:gd name="connsiteX26" fmla="*/ 0 w 1041272"/>
                <a:gd name="connsiteY26" fmla="*/ 639949 h 1129438"/>
                <a:gd name="connsiteX27" fmla="*/ 0 w 1041272"/>
                <a:gd name="connsiteY27" fmla="*/ 1000756 h 1129438"/>
                <a:gd name="connsiteX28" fmla="*/ 128683 w 1041272"/>
                <a:gd name="connsiteY28" fmla="*/ 1129438 h 1129438"/>
                <a:gd name="connsiteX29" fmla="*/ 238506 w 1041272"/>
                <a:gd name="connsiteY29" fmla="*/ 1067526 h 1129438"/>
                <a:gd name="connsiteX30" fmla="*/ 587597 w 1041272"/>
                <a:gd name="connsiteY30" fmla="*/ 399157 h 1129438"/>
                <a:gd name="connsiteX31" fmla="*/ 593217 w 1041272"/>
                <a:gd name="connsiteY31" fmla="*/ 426017 h 1129438"/>
                <a:gd name="connsiteX32" fmla="*/ 520732 w 1041272"/>
                <a:gd name="connsiteY32" fmla="*/ 504884 h 1129438"/>
                <a:gd name="connsiteX33" fmla="*/ 459010 w 1041272"/>
                <a:gd name="connsiteY33" fmla="*/ 475738 h 1129438"/>
                <a:gd name="connsiteX34" fmla="*/ 459010 w 1041272"/>
                <a:gd name="connsiteY34" fmla="*/ 452401 h 1129438"/>
                <a:gd name="connsiteX35" fmla="*/ 434721 w 1041272"/>
                <a:gd name="connsiteY35" fmla="*/ 404681 h 1129438"/>
                <a:gd name="connsiteX36" fmla="*/ 397955 w 1041272"/>
                <a:gd name="connsiteY36" fmla="*/ 378011 h 1129438"/>
                <a:gd name="connsiteX37" fmla="*/ 360617 w 1041272"/>
                <a:gd name="connsiteY37" fmla="*/ 302097 h 1129438"/>
                <a:gd name="connsiteX38" fmla="*/ 334042 w 1041272"/>
                <a:gd name="connsiteY38" fmla="*/ 202846 h 1129438"/>
                <a:gd name="connsiteX39" fmla="*/ 541306 w 1041272"/>
                <a:gd name="connsiteY39" fmla="*/ 74735 h 1129438"/>
                <a:gd name="connsiteX40" fmla="*/ 559118 w 1041272"/>
                <a:gd name="connsiteY40" fmla="*/ 116645 h 1129438"/>
                <a:gd name="connsiteX41" fmla="*/ 592169 w 1041272"/>
                <a:gd name="connsiteY41" fmla="*/ 239994 h 1129438"/>
                <a:gd name="connsiteX42" fmla="*/ 583978 w 1041272"/>
                <a:gd name="connsiteY42" fmla="*/ 358104 h 1129438"/>
                <a:gd name="connsiteX43" fmla="*/ 579025 w 1041272"/>
                <a:gd name="connsiteY43" fmla="*/ 366772 h 1129438"/>
                <a:gd name="connsiteX44" fmla="*/ 587693 w 1041272"/>
                <a:gd name="connsiteY44" fmla="*/ 399061 h 1129438"/>
                <a:gd name="connsiteX45" fmla="*/ 421196 w 1041272"/>
                <a:gd name="connsiteY45" fmla="*/ 498026 h 1129438"/>
                <a:gd name="connsiteX46" fmla="*/ 414623 w 1041272"/>
                <a:gd name="connsiteY46" fmla="*/ 517362 h 1129438"/>
                <a:gd name="connsiteX47" fmla="*/ 398526 w 1041272"/>
                <a:gd name="connsiteY47" fmla="*/ 538317 h 1129438"/>
                <a:gd name="connsiteX48" fmla="*/ 381095 w 1041272"/>
                <a:gd name="connsiteY48" fmla="*/ 546889 h 1129438"/>
                <a:gd name="connsiteX49" fmla="*/ 365760 w 1041272"/>
                <a:gd name="connsiteY49" fmla="*/ 546889 h 1129438"/>
                <a:gd name="connsiteX50" fmla="*/ 348520 w 1041272"/>
                <a:gd name="connsiteY50" fmla="*/ 555557 h 1129438"/>
                <a:gd name="connsiteX51" fmla="*/ 320802 w 1041272"/>
                <a:gd name="connsiteY51" fmla="*/ 592990 h 1129438"/>
                <a:gd name="connsiteX52" fmla="*/ 231362 w 1041272"/>
                <a:gd name="connsiteY52" fmla="*/ 558700 h 1129438"/>
                <a:gd name="connsiteX53" fmla="*/ 265557 w 1041272"/>
                <a:gd name="connsiteY53" fmla="*/ 431161 h 1129438"/>
                <a:gd name="connsiteX54" fmla="*/ 277368 w 1041272"/>
                <a:gd name="connsiteY54" fmla="*/ 414873 h 1129438"/>
                <a:gd name="connsiteX55" fmla="*/ 324612 w 1041272"/>
                <a:gd name="connsiteY55" fmla="*/ 384202 h 1129438"/>
                <a:gd name="connsiteX56" fmla="*/ 333089 w 1041272"/>
                <a:gd name="connsiteY56" fmla="*/ 381916 h 1129438"/>
                <a:gd name="connsiteX57" fmla="*/ 342424 w 1041272"/>
                <a:gd name="connsiteY57" fmla="*/ 384679 h 1129438"/>
                <a:gd name="connsiteX58" fmla="*/ 412337 w 1041272"/>
                <a:gd name="connsiteY58" fmla="*/ 435447 h 1129438"/>
                <a:gd name="connsiteX59" fmla="*/ 421100 w 1041272"/>
                <a:gd name="connsiteY59" fmla="*/ 452592 h 1129438"/>
                <a:gd name="connsiteX60" fmla="*/ 421100 w 1041272"/>
                <a:gd name="connsiteY60" fmla="*/ 498121 h 1129438"/>
                <a:gd name="connsiteX61" fmla="*/ 389668 w 1041272"/>
                <a:gd name="connsiteY61" fmla="*/ 1036474 h 1129438"/>
                <a:gd name="connsiteX62" fmla="*/ 339566 w 1041272"/>
                <a:gd name="connsiteY62" fmla="*/ 1034950 h 1129438"/>
                <a:gd name="connsiteX63" fmla="*/ 256127 w 1041272"/>
                <a:gd name="connsiteY63" fmla="*/ 995898 h 1129438"/>
                <a:gd name="connsiteX64" fmla="*/ 290417 w 1041272"/>
                <a:gd name="connsiteY64" fmla="*/ 834449 h 1129438"/>
                <a:gd name="connsiteX65" fmla="*/ 312039 w 1041272"/>
                <a:gd name="connsiteY65" fmla="*/ 883027 h 1129438"/>
                <a:gd name="connsiteX66" fmla="*/ 376809 w 1041272"/>
                <a:gd name="connsiteY66" fmla="*/ 923984 h 1129438"/>
                <a:gd name="connsiteX67" fmla="*/ 395478 w 1041272"/>
                <a:gd name="connsiteY67" fmla="*/ 924937 h 1129438"/>
                <a:gd name="connsiteX68" fmla="*/ 389668 w 1041272"/>
                <a:gd name="connsiteY68" fmla="*/ 1036379 h 1129438"/>
                <a:gd name="connsiteX69" fmla="*/ 523589 w 1041272"/>
                <a:gd name="connsiteY69" fmla="*/ 850070 h 1129438"/>
                <a:gd name="connsiteX70" fmla="*/ 517589 w 1041272"/>
                <a:gd name="connsiteY70" fmla="*/ 850070 h 1129438"/>
                <a:gd name="connsiteX71" fmla="*/ 412242 w 1041272"/>
                <a:gd name="connsiteY71" fmla="*/ 575560 h 1129438"/>
                <a:gd name="connsiteX72" fmla="*/ 428435 w 1041272"/>
                <a:gd name="connsiteY72" fmla="*/ 561463 h 1129438"/>
                <a:gd name="connsiteX73" fmla="*/ 444532 w 1041272"/>
                <a:gd name="connsiteY73" fmla="*/ 540508 h 1129438"/>
                <a:gd name="connsiteX74" fmla="*/ 453962 w 1041272"/>
                <a:gd name="connsiteY74" fmla="*/ 523077 h 1129438"/>
                <a:gd name="connsiteX75" fmla="*/ 520732 w 1041272"/>
                <a:gd name="connsiteY75" fmla="*/ 542794 h 1129438"/>
                <a:gd name="connsiteX76" fmla="*/ 625412 w 1041272"/>
                <a:gd name="connsiteY76" fmla="*/ 466117 h 1129438"/>
                <a:gd name="connsiteX77" fmla="*/ 669227 w 1041272"/>
                <a:gd name="connsiteY77" fmla="*/ 470689 h 1129438"/>
                <a:gd name="connsiteX78" fmla="*/ 523589 w 1041272"/>
                <a:gd name="connsiteY78" fmla="*/ 850070 h 1129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1041272" h="1129438">
                  <a:moveTo>
                    <a:pt x="238506" y="1067526"/>
                  </a:moveTo>
                  <a:cubicBezTo>
                    <a:pt x="241649" y="1062478"/>
                    <a:pt x="244031" y="1052953"/>
                    <a:pt x="246888" y="1039427"/>
                  </a:cubicBezTo>
                  <a:cubicBezTo>
                    <a:pt x="271272" y="1059049"/>
                    <a:pt x="302514" y="1070860"/>
                    <a:pt x="337566" y="1072669"/>
                  </a:cubicBezTo>
                  <a:cubicBezTo>
                    <a:pt x="521494" y="1082290"/>
                    <a:pt x="768572" y="1095244"/>
                    <a:pt x="788099" y="1096291"/>
                  </a:cubicBezTo>
                  <a:lnTo>
                    <a:pt x="788099" y="1096291"/>
                  </a:lnTo>
                  <a:cubicBezTo>
                    <a:pt x="788099" y="1096291"/>
                    <a:pt x="788670" y="1096291"/>
                    <a:pt x="788956" y="1096291"/>
                  </a:cubicBezTo>
                  <a:cubicBezTo>
                    <a:pt x="800195" y="1096863"/>
                    <a:pt x="814292" y="1097053"/>
                    <a:pt x="829342" y="1097053"/>
                  </a:cubicBezTo>
                  <a:cubicBezTo>
                    <a:pt x="859346" y="1097053"/>
                    <a:pt x="892778" y="1096291"/>
                    <a:pt x="912400" y="1096291"/>
                  </a:cubicBezTo>
                  <a:cubicBezTo>
                    <a:pt x="995267" y="1096291"/>
                    <a:pt x="1041273" y="1051810"/>
                    <a:pt x="1041273" y="978372"/>
                  </a:cubicBezTo>
                  <a:lnTo>
                    <a:pt x="1041273" y="639949"/>
                  </a:lnTo>
                  <a:cubicBezTo>
                    <a:pt x="1041273" y="533459"/>
                    <a:pt x="986790" y="465927"/>
                    <a:pt x="869061" y="453544"/>
                  </a:cubicBezTo>
                  <a:cubicBezTo>
                    <a:pt x="850106" y="451544"/>
                    <a:pt x="741998" y="440209"/>
                    <a:pt x="646176" y="430113"/>
                  </a:cubicBezTo>
                  <a:lnTo>
                    <a:pt x="631031" y="373153"/>
                  </a:lnTo>
                  <a:cubicBezTo>
                    <a:pt x="652844" y="330196"/>
                    <a:pt x="655034" y="287143"/>
                    <a:pt x="639032" y="227421"/>
                  </a:cubicBezTo>
                  <a:lnTo>
                    <a:pt x="605981" y="104072"/>
                  </a:lnTo>
                  <a:cubicBezTo>
                    <a:pt x="594551" y="61495"/>
                    <a:pt x="576167" y="32730"/>
                    <a:pt x="549783" y="16156"/>
                  </a:cubicBezTo>
                  <a:cubicBezTo>
                    <a:pt x="520637" y="-2132"/>
                    <a:pt x="483489" y="-4894"/>
                    <a:pt x="436150" y="7870"/>
                  </a:cubicBezTo>
                  <a:lnTo>
                    <a:pt x="379667" y="23014"/>
                  </a:lnTo>
                  <a:cubicBezTo>
                    <a:pt x="290513" y="46922"/>
                    <a:pt x="257175" y="103501"/>
                    <a:pt x="280702" y="191321"/>
                  </a:cubicBezTo>
                  <a:lnTo>
                    <a:pt x="313754" y="314670"/>
                  </a:lnTo>
                  <a:cubicBezTo>
                    <a:pt x="316706" y="325528"/>
                    <a:pt x="319850" y="335625"/>
                    <a:pt x="323279" y="344959"/>
                  </a:cubicBezTo>
                  <a:cubicBezTo>
                    <a:pt x="316421" y="346198"/>
                    <a:pt x="309944" y="348674"/>
                    <a:pt x="304324" y="352294"/>
                  </a:cubicBezTo>
                  <a:lnTo>
                    <a:pt x="257080" y="382964"/>
                  </a:lnTo>
                  <a:cubicBezTo>
                    <a:pt x="244221" y="391346"/>
                    <a:pt x="233267" y="406300"/>
                    <a:pt x="229267" y="421159"/>
                  </a:cubicBezTo>
                  <a:lnTo>
                    <a:pt x="222028" y="448306"/>
                  </a:lnTo>
                  <a:cubicBezTo>
                    <a:pt x="197168" y="450877"/>
                    <a:pt x="179070" y="452782"/>
                    <a:pt x="172307" y="453544"/>
                  </a:cubicBezTo>
                  <a:cubicBezTo>
                    <a:pt x="54483" y="465927"/>
                    <a:pt x="0" y="533554"/>
                    <a:pt x="0" y="639949"/>
                  </a:cubicBezTo>
                  <a:lnTo>
                    <a:pt x="0" y="1000756"/>
                  </a:lnTo>
                  <a:cubicBezTo>
                    <a:pt x="0" y="1071812"/>
                    <a:pt x="57626" y="1129438"/>
                    <a:pt x="128683" y="1129438"/>
                  </a:cubicBezTo>
                  <a:cubicBezTo>
                    <a:pt x="175260" y="1129438"/>
                    <a:pt x="215932" y="1104578"/>
                    <a:pt x="238506" y="1067526"/>
                  </a:cubicBezTo>
                  <a:close/>
                  <a:moveTo>
                    <a:pt x="587597" y="399157"/>
                  </a:moveTo>
                  <a:cubicBezTo>
                    <a:pt x="591026" y="412111"/>
                    <a:pt x="593217" y="420493"/>
                    <a:pt x="593217" y="426017"/>
                  </a:cubicBezTo>
                  <a:cubicBezTo>
                    <a:pt x="593217" y="473928"/>
                    <a:pt x="567119" y="504884"/>
                    <a:pt x="520732" y="504884"/>
                  </a:cubicBezTo>
                  <a:cubicBezTo>
                    <a:pt x="493586" y="504884"/>
                    <a:pt x="472154" y="494216"/>
                    <a:pt x="459010" y="475738"/>
                  </a:cubicBezTo>
                  <a:lnTo>
                    <a:pt x="459010" y="452401"/>
                  </a:lnTo>
                  <a:cubicBezTo>
                    <a:pt x="459010" y="434399"/>
                    <a:pt x="449199" y="415254"/>
                    <a:pt x="434721" y="404681"/>
                  </a:cubicBezTo>
                  <a:lnTo>
                    <a:pt x="397955" y="378011"/>
                  </a:lnTo>
                  <a:cubicBezTo>
                    <a:pt x="382905" y="362104"/>
                    <a:pt x="370618" y="339435"/>
                    <a:pt x="360617" y="302097"/>
                  </a:cubicBezTo>
                  <a:lnTo>
                    <a:pt x="334042" y="202846"/>
                  </a:lnTo>
                  <a:lnTo>
                    <a:pt x="541306" y="74735"/>
                  </a:lnTo>
                  <a:cubicBezTo>
                    <a:pt x="548450" y="85213"/>
                    <a:pt x="554355" y="99024"/>
                    <a:pt x="559118" y="116645"/>
                  </a:cubicBezTo>
                  <a:lnTo>
                    <a:pt x="592169" y="239994"/>
                  </a:lnTo>
                  <a:cubicBezTo>
                    <a:pt x="607886" y="298763"/>
                    <a:pt x="600742" y="328767"/>
                    <a:pt x="583978" y="358104"/>
                  </a:cubicBezTo>
                  <a:lnTo>
                    <a:pt x="579025" y="366772"/>
                  </a:lnTo>
                  <a:lnTo>
                    <a:pt x="587693" y="399061"/>
                  </a:lnTo>
                  <a:close/>
                  <a:moveTo>
                    <a:pt x="421196" y="498026"/>
                  </a:moveTo>
                  <a:cubicBezTo>
                    <a:pt x="421196" y="503932"/>
                    <a:pt x="418243" y="512695"/>
                    <a:pt x="414623" y="517362"/>
                  </a:cubicBezTo>
                  <a:lnTo>
                    <a:pt x="398526" y="538317"/>
                  </a:lnTo>
                  <a:cubicBezTo>
                    <a:pt x="394907" y="542984"/>
                    <a:pt x="387096" y="546889"/>
                    <a:pt x="381095" y="546889"/>
                  </a:cubicBezTo>
                  <a:lnTo>
                    <a:pt x="365760" y="546889"/>
                  </a:lnTo>
                  <a:cubicBezTo>
                    <a:pt x="359855" y="546889"/>
                    <a:pt x="352044" y="550795"/>
                    <a:pt x="348520" y="555557"/>
                  </a:cubicBezTo>
                  <a:lnTo>
                    <a:pt x="320802" y="592990"/>
                  </a:lnTo>
                  <a:lnTo>
                    <a:pt x="231362" y="558700"/>
                  </a:lnTo>
                  <a:lnTo>
                    <a:pt x="265557" y="431161"/>
                  </a:lnTo>
                  <a:cubicBezTo>
                    <a:pt x="267081" y="425446"/>
                    <a:pt x="272415" y="418111"/>
                    <a:pt x="277368" y="414873"/>
                  </a:cubicBezTo>
                  <a:lnTo>
                    <a:pt x="324612" y="384202"/>
                  </a:lnTo>
                  <a:cubicBezTo>
                    <a:pt x="326993" y="382678"/>
                    <a:pt x="330041" y="381916"/>
                    <a:pt x="333089" y="381916"/>
                  </a:cubicBezTo>
                  <a:cubicBezTo>
                    <a:pt x="336518" y="381916"/>
                    <a:pt x="339852" y="382869"/>
                    <a:pt x="342424" y="384679"/>
                  </a:cubicBezTo>
                  <a:lnTo>
                    <a:pt x="412337" y="435447"/>
                  </a:lnTo>
                  <a:cubicBezTo>
                    <a:pt x="417100" y="438971"/>
                    <a:pt x="421100" y="446686"/>
                    <a:pt x="421100" y="452592"/>
                  </a:cubicBezTo>
                  <a:lnTo>
                    <a:pt x="421100" y="498121"/>
                  </a:lnTo>
                  <a:close/>
                  <a:moveTo>
                    <a:pt x="389668" y="1036474"/>
                  </a:moveTo>
                  <a:cubicBezTo>
                    <a:pt x="375952" y="1036189"/>
                    <a:pt x="349853" y="1035522"/>
                    <a:pt x="339566" y="1034950"/>
                  </a:cubicBezTo>
                  <a:cubicBezTo>
                    <a:pt x="305848" y="1033141"/>
                    <a:pt x="276035" y="1019996"/>
                    <a:pt x="256127" y="995898"/>
                  </a:cubicBezTo>
                  <a:lnTo>
                    <a:pt x="290417" y="834449"/>
                  </a:lnTo>
                  <a:cubicBezTo>
                    <a:pt x="301276" y="858833"/>
                    <a:pt x="309182" y="876550"/>
                    <a:pt x="312039" y="883027"/>
                  </a:cubicBezTo>
                  <a:cubicBezTo>
                    <a:pt x="324422" y="910935"/>
                    <a:pt x="340043" y="922079"/>
                    <a:pt x="376809" y="923984"/>
                  </a:cubicBezTo>
                  <a:cubicBezTo>
                    <a:pt x="381095" y="924175"/>
                    <a:pt x="387477" y="924556"/>
                    <a:pt x="395478" y="924937"/>
                  </a:cubicBezTo>
                  <a:lnTo>
                    <a:pt x="389668" y="1036379"/>
                  </a:lnTo>
                  <a:close/>
                  <a:moveTo>
                    <a:pt x="523589" y="850070"/>
                  </a:moveTo>
                  <a:lnTo>
                    <a:pt x="517589" y="850070"/>
                  </a:lnTo>
                  <a:lnTo>
                    <a:pt x="412242" y="575560"/>
                  </a:lnTo>
                  <a:cubicBezTo>
                    <a:pt x="418529" y="571750"/>
                    <a:pt x="424148" y="566987"/>
                    <a:pt x="428435" y="561463"/>
                  </a:cubicBezTo>
                  <a:lnTo>
                    <a:pt x="444532" y="540508"/>
                  </a:lnTo>
                  <a:cubicBezTo>
                    <a:pt x="448342" y="535555"/>
                    <a:pt x="451485" y="529459"/>
                    <a:pt x="453962" y="523077"/>
                  </a:cubicBezTo>
                  <a:cubicBezTo>
                    <a:pt x="472250" y="535650"/>
                    <a:pt x="494919" y="542794"/>
                    <a:pt x="520732" y="542794"/>
                  </a:cubicBezTo>
                  <a:cubicBezTo>
                    <a:pt x="573881" y="542794"/>
                    <a:pt x="611791" y="512695"/>
                    <a:pt x="625412" y="466117"/>
                  </a:cubicBezTo>
                  <a:cubicBezTo>
                    <a:pt x="639699" y="467641"/>
                    <a:pt x="654463" y="469165"/>
                    <a:pt x="669227" y="470689"/>
                  </a:cubicBezTo>
                  <a:lnTo>
                    <a:pt x="523589" y="850070"/>
                  </a:lnTo>
                  <a:close/>
                </a:path>
              </a:pathLst>
            </a:custGeom>
            <a:solidFill>
              <a:schemeClr val="accent2"/>
            </a:solidFill>
            <a:ln w="9525" cap="flat">
              <a:noFill/>
              <a:prstDash val="solid"/>
              <a:miter/>
            </a:ln>
          </p:spPr>
          <p:txBody>
            <a:bodyPr rtlCol="0" anchor="ctr"/>
            <a:lstStyle/>
            <a:p>
              <a:endParaRPr lang="ja-JP" altLang="en-US"/>
            </a:p>
          </p:txBody>
        </p:sp>
      </p:grpSp>
      <p:sp>
        <p:nvSpPr>
          <p:cNvPr id="4" name="テキスト ボックス 3">
            <a:extLst>
              <a:ext uri="{FF2B5EF4-FFF2-40B4-BE49-F238E27FC236}">
                <a16:creationId xmlns:a16="http://schemas.microsoft.com/office/drawing/2014/main" id="{166E801C-F1AE-C3CF-F4C8-C3372DAFC869}"/>
              </a:ext>
            </a:extLst>
          </p:cNvPr>
          <p:cNvSpPr txBox="1"/>
          <p:nvPr/>
        </p:nvSpPr>
        <p:spPr>
          <a:xfrm>
            <a:off x="744035" y="3242361"/>
            <a:ext cx="1641796" cy="400110"/>
          </a:xfrm>
          <a:prstGeom prst="rect">
            <a:avLst/>
          </a:prstGeom>
          <a:noFill/>
        </p:spPr>
        <p:txBody>
          <a:bodyPr wrap="none" rtlCol="0">
            <a:spAutoFit/>
          </a:bodyPr>
          <a:lstStyle/>
          <a:p>
            <a:r>
              <a:rPr lang="ja-JP" altLang="en-US" sz="2000" b="1" spc="50">
                <a:latin typeface="BIZ UDPゴシック" panose="020B0400000000000000" pitchFamily="50" charset="-128"/>
                <a:ea typeface="BIZ UDPゴシック" panose="020B0400000000000000" pitchFamily="50" charset="-128"/>
              </a:rPr>
              <a:t>考えるヒント</a:t>
            </a:r>
          </a:p>
        </p:txBody>
      </p:sp>
      <p:sp>
        <p:nvSpPr>
          <p:cNvPr id="5" name="スライド番号プレースホルダー 4">
            <a:extLst>
              <a:ext uri="{FF2B5EF4-FFF2-40B4-BE49-F238E27FC236}">
                <a16:creationId xmlns:a16="http://schemas.microsoft.com/office/drawing/2014/main" id="{7C7C1BD1-9B1B-A61B-CC79-E5C49C56D822}"/>
              </a:ext>
            </a:extLst>
          </p:cNvPr>
          <p:cNvSpPr>
            <a:spLocks noGrp="1"/>
          </p:cNvSpPr>
          <p:nvPr>
            <p:ph type="sldNum" sz="quarter" idx="4"/>
          </p:nvPr>
        </p:nvSpPr>
        <p:spPr/>
        <p:txBody>
          <a:bodyPr/>
          <a:lstStyle/>
          <a:p>
            <a:fld id="{2336B528-F940-46AA-A4AB-D4751FB27E02}" type="slidenum">
              <a:rPr kumimoji="1" lang="ja-JP" altLang="en-US" smtClean="0"/>
              <a:t>46</a:t>
            </a:fld>
            <a:endParaRPr kumimoji="1" lang="ja-JP" altLang="en-US"/>
          </a:p>
        </p:txBody>
      </p:sp>
    </p:spTree>
    <p:extLst>
      <p:ext uri="{BB962C8B-B14F-4D97-AF65-F5344CB8AC3E}">
        <p14:creationId xmlns:p14="http://schemas.microsoft.com/office/powerpoint/2010/main" val="394541898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F028EE-F8A4-16B9-38A1-9C0FECC81083}"/>
            </a:ext>
          </a:extLst>
        </p:cNvPr>
        <p:cNvGrpSpPr/>
        <p:nvPr/>
      </p:nvGrpSpPr>
      <p:grpSpPr>
        <a:xfrm>
          <a:off x="0" y="0"/>
          <a:ext cx="0" cy="0"/>
          <a:chOff x="0" y="0"/>
          <a:chExt cx="0" cy="0"/>
        </a:xfrm>
      </p:grpSpPr>
      <p:sp>
        <p:nvSpPr>
          <p:cNvPr id="23" name="四角形: 角を丸くする 22">
            <a:extLst>
              <a:ext uri="{FF2B5EF4-FFF2-40B4-BE49-F238E27FC236}">
                <a16:creationId xmlns:a16="http://schemas.microsoft.com/office/drawing/2014/main" id="{AB60BAA7-F3B4-E772-75FF-C243A4CAFC82}"/>
              </a:ext>
            </a:extLst>
          </p:cNvPr>
          <p:cNvSpPr/>
          <p:nvPr/>
        </p:nvSpPr>
        <p:spPr>
          <a:xfrm>
            <a:off x="531813" y="2296633"/>
            <a:ext cx="11107737" cy="4005742"/>
          </a:xfrm>
          <a:prstGeom prst="roundRect">
            <a:avLst>
              <a:gd name="adj" fmla="val 3346"/>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四角形: 角を丸くする 6">
            <a:extLst>
              <a:ext uri="{FF2B5EF4-FFF2-40B4-BE49-F238E27FC236}">
                <a16:creationId xmlns:a16="http://schemas.microsoft.com/office/drawing/2014/main" id="{ACAA497C-4F8D-F255-F651-23B6C6453FD8}"/>
              </a:ext>
            </a:extLst>
          </p:cNvPr>
          <p:cNvSpPr/>
          <p:nvPr/>
        </p:nvSpPr>
        <p:spPr>
          <a:xfrm>
            <a:off x="531811" y="383588"/>
            <a:ext cx="2376000" cy="444500"/>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06DDB1FD-EA13-E73B-8353-444ADF0EF95D}"/>
              </a:ext>
            </a:extLst>
          </p:cNvPr>
          <p:cNvSpPr>
            <a:spLocks noGrp="1"/>
          </p:cNvSpPr>
          <p:nvPr>
            <p:ph type="title"/>
          </p:nvPr>
        </p:nvSpPr>
        <p:spPr>
          <a:xfrm>
            <a:off x="616122" y="451487"/>
            <a:ext cx="7156278" cy="391261"/>
          </a:xfrm>
        </p:spPr>
        <p:txBody>
          <a:bodyPr/>
          <a:lstStyle/>
          <a:p>
            <a:pPr>
              <a:tabLst>
                <a:tab pos="1250950" algn="l"/>
              </a:tabLst>
            </a:pPr>
            <a:r>
              <a:rPr lang="zh-TW" altLang="en-US">
                <a:latin typeface="BIZ UDPゴシック" panose="020B0400000000000000" pitchFamily="50" charset="-128"/>
                <a:ea typeface="BIZ UDPゴシック" panose="020B0400000000000000" pitchFamily="50" charset="-128"/>
              </a:rPr>
              <a:t>設問</a:t>
            </a:r>
            <a:r>
              <a:rPr lang="en-US" altLang="zh-TW">
                <a:latin typeface="BIZ UDPゴシック" panose="020B0400000000000000" pitchFamily="50" charset="-128"/>
                <a:ea typeface="BIZ UDPゴシック" panose="020B0400000000000000" pitchFamily="50" charset="-128"/>
              </a:rPr>
              <a:t>2</a:t>
            </a:r>
            <a:r>
              <a:rPr lang="zh-TW" altLang="en-US">
                <a:latin typeface="BIZ UDPゴシック" panose="020B0400000000000000" pitchFamily="50" charset="-128"/>
                <a:ea typeface="BIZ UDPゴシック" panose="020B0400000000000000" pitchFamily="50" charset="-128"/>
              </a:rPr>
              <a:t>　事例</a:t>
            </a:r>
            <a:r>
              <a:rPr lang="en-US" altLang="zh-TW">
                <a:latin typeface="BIZ UDPゴシック" panose="020B0400000000000000" pitchFamily="50" charset="-128"/>
                <a:ea typeface="BIZ UDPゴシック" panose="020B0400000000000000" pitchFamily="50" charset="-128"/>
              </a:rPr>
              <a:t>2</a:t>
            </a:r>
            <a:endParaRPr lang="ja-JP" altLang="en-US">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7614EF93-1AF1-CD14-42F7-134D9778F712}"/>
              </a:ext>
            </a:extLst>
          </p:cNvPr>
          <p:cNvSpPr txBox="1"/>
          <p:nvPr/>
        </p:nvSpPr>
        <p:spPr>
          <a:xfrm>
            <a:off x="898960" y="2928668"/>
            <a:ext cx="10394079" cy="2492990"/>
          </a:xfrm>
          <a:prstGeom prst="rect">
            <a:avLst/>
          </a:prstGeom>
          <a:noFill/>
        </p:spPr>
        <p:txBody>
          <a:bodyPr wrap="square">
            <a:spAutoFit/>
          </a:bodyPr>
          <a:lstStyle/>
          <a:p>
            <a:pPr marL="285750" indent="-285750">
              <a:spcAft>
                <a:spcPts val="1800"/>
              </a:spcAft>
              <a:buClr>
                <a:schemeClr val="accent2"/>
              </a:buClr>
              <a:buFont typeface="Wingdings" pitchFamily="2" charset="2"/>
              <a:buChar char="l"/>
            </a:pPr>
            <a:r>
              <a:rPr lang="ja-JP" altLang="en-US" kern="100">
                <a:latin typeface="BIZ UDPゴシック" panose="020B0400000000000000" pitchFamily="50" charset="-128"/>
                <a:ea typeface="BIZ UDPゴシック" panose="020B0400000000000000" pitchFamily="50" charset="-128"/>
                <a:cs typeface="Arial" panose="020B0604020202020204" pitchFamily="34" charset="0"/>
              </a:rPr>
              <a:t>他の人のいない場所で不必要にこどもと二人きりになろうとしているような場合や、不必要な接触を行う場合には、「不適切な行為」に該当する可能性がある。</a:t>
            </a:r>
            <a:endParaRPr lang="en-US" altLang="ja-JP" kern="100">
              <a:latin typeface="BIZ UDPゴシック" panose="020B0400000000000000" pitchFamily="50" charset="-128"/>
              <a:ea typeface="BIZ UDPゴシック" panose="020B0400000000000000" pitchFamily="50" charset="-128"/>
              <a:cs typeface="Arial" panose="020B0604020202020204" pitchFamily="34" charset="0"/>
            </a:endParaRPr>
          </a:p>
          <a:p>
            <a:pPr marL="285750" indent="-285750">
              <a:spcAft>
                <a:spcPts val="1800"/>
              </a:spcAft>
              <a:buClr>
                <a:schemeClr val="accent2"/>
              </a:buClr>
              <a:buFont typeface="Wingdings" pitchFamily="2" charset="2"/>
              <a:buChar char="l"/>
            </a:pPr>
            <a:r>
              <a:rPr lang="ja-JP" altLang="en-US" kern="100">
                <a:latin typeface="BIZ UDPゴシック" panose="020B0400000000000000" pitchFamily="50" charset="-128"/>
                <a:ea typeface="BIZ UDPゴシック" panose="020B0400000000000000" pitchFamily="50" charset="-128"/>
                <a:cs typeface="Arial" panose="020B0604020202020204" pitchFamily="34" charset="0"/>
              </a:rPr>
              <a:t>業務上の必要がある場合には、可能な限り閉鎖環境ではない場所（従事者とこどもが一対一になることがないような場所）で行うといった対応が考えられる。</a:t>
            </a:r>
            <a:endParaRPr lang="en-US" altLang="ja-JP" kern="100">
              <a:latin typeface="BIZ UDPゴシック" panose="020B0400000000000000" pitchFamily="50" charset="-128"/>
              <a:ea typeface="BIZ UDPゴシック" panose="020B0400000000000000" pitchFamily="50" charset="-128"/>
              <a:cs typeface="Arial" panose="020B0604020202020204" pitchFamily="34" charset="0"/>
            </a:endParaRPr>
          </a:p>
          <a:p>
            <a:pPr marL="285750" indent="-285750">
              <a:spcAft>
                <a:spcPts val="1800"/>
              </a:spcAft>
              <a:buClr>
                <a:schemeClr val="accent2"/>
              </a:buClr>
              <a:buFont typeface="Wingdings" pitchFamily="2" charset="2"/>
              <a:buChar char="l"/>
            </a:pPr>
            <a:r>
              <a:rPr lang="ja-JP" altLang="en-US" kern="100">
                <a:latin typeface="BIZ UDPゴシック" panose="020B0400000000000000" pitchFamily="50" charset="-128"/>
                <a:ea typeface="BIZ UDPゴシック" panose="020B0400000000000000" pitchFamily="50" charset="-128"/>
                <a:cs typeface="Arial" panose="020B0604020202020204" pitchFamily="34" charset="0"/>
              </a:rPr>
              <a:t>また、例えば、こどもから膝に乗ってきた場合には、隣に座らせて、必要に応じて手をつなぐなどして安心感を提供することを試みたり、他のこどもや職員等から見えるようにしたりするといった工夫が考えられる。</a:t>
            </a:r>
            <a:endParaRPr lang="ja-JP" altLang="en-US" strike="dblStrike" kern="100">
              <a:latin typeface="BIZ UDPゴシック" panose="020B0400000000000000" pitchFamily="50" charset="-128"/>
              <a:ea typeface="BIZ UDPゴシック" panose="020B0400000000000000" pitchFamily="50" charset="-128"/>
              <a:cs typeface="Arial" panose="020B0604020202020204" pitchFamily="34" charset="0"/>
            </a:endParaRPr>
          </a:p>
        </p:txBody>
      </p:sp>
      <p:sp>
        <p:nvSpPr>
          <p:cNvPr id="4" name="四角形: 角を丸くする 3">
            <a:extLst>
              <a:ext uri="{FF2B5EF4-FFF2-40B4-BE49-F238E27FC236}">
                <a16:creationId xmlns:a16="http://schemas.microsoft.com/office/drawing/2014/main" id="{7286EF6D-F081-A626-06C2-8BDF67DA2691}"/>
              </a:ext>
            </a:extLst>
          </p:cNvPr>
          <p:cNvSpPr/>
          <p:nvPr/>
        </p:nvSpPr>
        <p:spPr>
          <a:xfrm>
            <a:off x="540000" y="1296988"/>
            <a:ext cx="11107737" cy="900000"/>
          </a:xfrm>
          <a:prstGeom prst="roundRect">
            <a:avLst>
              <a:gd name="adj" fmla="val 11813"/>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600">
              <a:latin typeface="+mj-lt"/>
            </a:endParaRPr>
          </a:p>
        </p:txBody>
      </p:sp>
      <p:sp>
        <p:nvSpPr>
          <p:cNvPr id="6" name="テキスト ボックス 5">
            <a:extLst>
              <a:ext uri="{FF2B5EF4-FFF2-40B4-BE49-F238E27FC236}">
                <a16:creationId xmlns:a16="http://schemas.microsoft.com/office/drawing/2014/main" id="{4A3FFD28-1779-0A33-E59F-400075DD1074}"/>
              </a:ext>
            </a:extLst>
          </p:cNvPr>
          <p:cNvSpPr txBox="1"/>
          <p:nvPr/>
        </p:nvSpPr>
        <p:spPr>
          <a:xfrm>
            <a:off x="777668" y="1318254"/>
            <a:ext cx="10670495" cy="623248"/>
          </a:xfrm>
          <a:prstGeom prst="rect">
            <a:avLst/>
          </a:prstGeom>
          <a:noFill/>
        </p:spPr>
        <p:txBody>
          <a:bodyPr wrap="square" rtlCol="0">
            <a:spAutoFit/>
          </a:bodyPr>
          <a:lstStyle/>
          <a:p>
            <a:pPr>
              <a:spcAft>
                <a:spcPts val="300"/>
              </a:spcAft>
            </a:pPr>
            <a:r>
              <a:rPr lang="ja-JP" altLang="en-US" sz="1600" spc="50">
                <a:latin typeface="BIZ UDPゴシック" panose="020B0400000000000000" pitchFamily="50" charset="-128"/>
                <a:ea typeface="BIZ UDPゴシック" panose="020B0400000000000000" pitchFamily="50" charset="-128"/>
              </a:rPr>
              <a:t>事例</a:t>
            </a:r>
            <a:endParaRPr lang="en-US" altLang="ja-JP" sz="1600" spc="50">
              <a:latin typeface="BIZ UDPゴシック" panose="020B0400000000000000" pitchFamily="50" charset="-128"/>
              <a:ea typeface="BIZ UDPゴシック" panose="020B0400000000000000" pitchFamily="50" charset="-128"/>
            </a:endParaRPr>
          </a:p>
          <a:p>
            <a:pPr>
              <a:spcAft>
                <a:spcPts val="600"/>
              </a:spcAft>
            </a:pPr>
            <a:r>
              <a:rPr lang="ja-JP" altLang="en-US" sz="1600" spc="180">
                <a:latin typeface="BIZ UDPゴシック" panose="020B0400000000000000" pitchFamily="50" charset="-128"/>
                <a:ea typeface="BIZ UDPゴシック" panose="020B0400000000000000" pitchFamily="50" charset="-128"/>
              </a:rPr>
              <a:t>病児保育施設の職員は、発熱で不機嫌なこどもを落ち着かせるため、密室で膝に乗せ、背中を長くさすった。</a:t>
            </a:r>
          </a:p>
        </p:txBody>
      </p:sp>
      <p:sp>
        <p:nvSpPr>
          <p:cNvPr id="8" name="テキスト ボックス 7">
            <a:extLst>
              <a:ext uri="{FF2B5EF4-FFF2-40B4-BE49-F238E27FC236}">
                <a16:creationId xmlns:a16="http://schemas.microsoft.com/office/drawing/2014/main" id="{F84FB190-7AE6-4271-8760-35536D4186A8}"/>
              </a:ext>
            </a:extLst>
          </p:cNvPr>
          <p:cNvSpPr txBox="1"/>
          <p:nvPr/>
        </p:nvSpPr>
        <p:spPr>
          <a:xfrm>
            <a:off x="777668" y="2422368"/>
            <a:ext cx="973343" cy="400110"/>
          </a:xfrm>
          <a:prstGeom prst="rect">
            <a:avLst/>
          </a:prstGeom>
          <a:noFill/>
        </p:spPr>
        <p:txBody>
          <a:bodyPr wrap="none" rtlCol="0">
            <a:spAutoFit/>
          </a:bodyPr>
          <a:lstStyle/>
          <a:p>
            <a:r>
              <a:rPr lang="ja-JP" altLang="en-US" sz="2000" b="1" spc="50">
                <a:latin typeface="BIZ UDPゴシック" panose="020B0400000000000000" pitchFamily="50" charset="-128"/>
                <a:ea typeface="BIZ UDPゴシック" panose="020B0400000000000000" pitchFamily="50" charset="-128"/>
              </a:rPr>
              <a:t>回答例</a:t>
            </a:r>
          </a:p>
        </p:txBody>
      </p:sp>
      <p:sp>
        <p:nvSpPr>
          <p:cNvPr id="5" name="スライド番号プレースホルダー 4">
            <a:extLst>
              <a:ext uri="{FF2B5EF4-FFF2-40B4-BE49-F238E27FC236}">
                <a16:creationId xmlns:a16="http://schemas.microsoft.com/office/drawing/2014/main" id="{C576487E-4115-5101-939F-ECB4E58DD72A}"/>
              </a:ext>
            </a:extLst>
          </p:cNvPr>
          <p:cNvSpPr>
            <a:spLocks noGrp="1"/>
          </p:cNvSpPr>
          <p:nvPr>
            <p:ph type="sldNum" sz="quarter" idx="4"/>
          </p:nvPr>
        </p:nvSpPr>
        <p:spPr/>
        <p:txBody>
          <a:bodyPr/>
          <a:lstStyle/>
          <a:p>
            <a:fld id="{2336B528-F940-46AA-A4AB-D4751FB27E02}" type="slidenum">
              <a:rPr kumimoji="1" lang="ja-JP" altLang="en-US" smtClean="0"/>
              <a:t>47</a:t>
            </a:fld>
            <a:endParaRPr kumimoji="1" lang="ja-JP" altLang="en-US"/>
          </a:p>
        </p:txBody>
      </p:sp>
    </p:spTree>
    <p:extLst>
      <p:ext uri="{BB962C8B-B14F-4D97-AF65-F5344CB8AC3E}">
        <p14:creationId xmlns:p14="http://schemas.microsoft.com/office/powerpoint/2010/main" val="354211705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212A26-139A-D92B-9FB1-436D258B1846}"/>
            </a:ext>
          </a:extLst>
        </p:cNvPr>
        <p:cNvGrpSpPr/>
        <p:nvPr/>
      </p:nvGrpSpPr>
      <p:grpSpPr>
        <a:xfrm>
          <a:off x="0" y="0"/>
          <a:ext cx="0" cy="0"/>
          <a:chOff x="0" y="0"/>
          <a:chExt cx="0" cy="0"/>
        </a:xfrm>
      </p:grpSpPr>
      <p:sp>
        <p:nvSpPr>
          <p:cNvPr id="28" name="四角形: 角を丸くする 27">
            <a:extLst>
              <a:ext uri="{FF2B5EF4-FFF2-40B4-BE49-F238E27FC236}">
                <a16:creationId xmlns:a16="http://schemas.microsoft.com/office/drawing/2014/main" id="{195E1605-40B9-BE7B-9D02-544330BA92D8}"/>
              </a:ext>
            </a:extLst>
          </p:cNvPr>
          <p:cNvSpPr/>
          <p:nvPr/>
        </p:nvSpPr>
        <p:spPr>
          <a:xfrm>
            <a:off x="531813" y="3533866"/>
            <a:ext cx="11107737" cy="2768507"/>
          </a:xfrm>
          <a:prstGeom prst="roundRect">
            <a:avLst>
              <a:gd name="adj" fmla="val 5326"/>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四角形: 角を丸くする 22">
            <a:extLst>
              <a:ext uri="{FF2B5EF4-FFF2-40B4-BE49-F238E27FC236}">
                <a16:creationId xmlns:a16="http://schemas.microsoft.com/office/drawing/2014/main" id="{ECF5BF99-C825-00BB-B90D-50FF230F29A5}"/>
              </a:ext>
            </a:extLst>
          </p:cNvPr>
          <p:cNvSpPr/>
          <p:nvPr/>
        </p:nvSpPr>
        <p:spPr>
          <a:xfrm>
            <a:off x="531813" y="1448764"/>
            <a:ext cx="11107737" cy="1799722"/>
          </a:xfrm>
          <a:prstGeom prst="roundRect">
            <a:avLst>
              <a:gd name="adj" fmla="val 6290"/>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四角形: 角を丸くする 6">
            <a:extLst>
              <a:ext uri="{FF2B5EF4-FFF2-40B4-BE49-F238E27FC236}">
                <a16:creationId xmlns:a16="http://schemas.microsoft.com/office/drawing/2014/main" id="{5015EE76-A31B-E84A-47FA-CDE0887ADF51}"/>
              </a:ext>
            </a:extLst>
          </p:cNvPr>
          <p:cNvSpPr/>
          <p:nvPr/>
        </p:nvSpPr>
        <p:spPr>
          <a:xfrm>
            <a:off x="531812" y="383588"/>
            <a:ext cx="2376000" cy="444500"/>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03AB0988-78C9-0503-A2F1-1526F482510D}"/>
              </a:ext>
            </a:extLst>
          </p:cNvPr>
          <p:cNvSpPr>
            <a:spLocks noGrp="1"/>
          </p:cNvSpPr>
          <p:nvPr>
            <p:ph type="title"/>
          </p:nvPr>
        </p:nvSpPr>
        <p:spPr/>
        <p:txBody>
          <a:bodyPr/>
          <a:lstStyle/>
          <a:p>
            <a:r>
              <a:rPr lang="ja-JP" altLang="en-US">
                <a:latin typeface="BIZ UDPゴシック" panose="020B0400000000000000" pitchFamily="50" charset="-128"/>
                <a:ea typeface="BIZ UDPゴシック" panose="020B0400000000000000" pitchFamily="50" charset="-128"/>
              </a:rPr>
              <a:t>設問</a:t>
            </a:r>
            <a:r>
              <a:rPr lang="en-US" altLang="ja-JP">
                <a:latin typeface="BIZ UDPゴシック" panose="020B0400000000000000" pitchFamily="50" charset="-128"/>
                <a:ea typeface="BIZ UDPゴシック" panose="020B0400000000000000" pitchFamily="50" charset="-128"/>
              </a:rPr>
              <a:t>2</a:t>
            </a:r>
            <a:r>
              <a:rPr lang="ja-JP" altLang="en-US">
                <a:latin typeface="BIZ UDPゴシック" panose="020B0400000000000000" pitchFamily="50" charset="-128"/>
                <a:ea typeface="BIZ UDPゴシック" panose="020B0400000000000000" pitchFamily="50" charset="-128"/>
              </a:rPr>
              <a:t>　事例</a:t>
            </a:r>
            <a:r>
              <a:rPr lang="en-US" altLang="ja-JP">
                <a:latin typeface="BIZ UDPゴシック" panose="020B0400000000000000" pitchFamily="50" charset="-128"/>
                <a:ea typeface="BIZ UDPゴシック" panose="020B0400000000000000" pitchFamily="50" charset="-128"/>
              </a:rPr>
              <a:t>3</a:t>
            </a:r>
            <a:endParaRPr lang="ja-JP" altLang="en-US">
              <a:latin typeface="BIZ UDPゴシック" panose="020B0400000000000000" pitchFamily="50" charset="-128"/>
              <a:ea typeface="BIZ UDPゴシック" panose="020B0400000000000000" pitchFamily="50" charset="-128"/>
            </a:endParaRPr>
          </a:p>
        </p:txBody>
      </p:sp>
      <p:sp>
        <p:nvSpPr>
          <p:cNvPr id="20" name="テキスト ボックス 19">
            <a:extLst>
              <a:ext uri="{FF2B5EF4-FFF2-40B4-BE49-F238E27FC236}">
                <a16:creationId xmlns:a16="http://schemas.microsoft.com/office/drawing/2014/main" id="{CCDFD734-9ED3-8155-7887-0402E5149F3E}"/>
              </a:ext>
            </a:extLst>
          </p:cNvPr>
          <p:cNvSpPr txBox="1"/>
          <p:nvPr/>
        </p:nvSpPr>
        <p:spPr>
          <a:xfrm>
            <a:off x="1349375" y="4515731"/>
            <a:ext cx="10018600" cy="1177245"/>
          </a:xfrm>
          <a:prstGeom prst="rect">
            <a:avLst/>
          </a:prstGeom>
          <a:noFill/>
        </p:spPr>
        <p:txBody>
          <a:bodyPr wrap="square" rtlCol="0">
            <a:spAutoFit/>
          </a:bodyPr>
          <a:lstStyle/>
          <a:p>
            <a:pPr>
              <a:lnSpc>
                <a:spcPct val="110000"/>
              </a:lnSpc>
              <a:spcAft>
                <a:spcPts val="600"/>
              </a:spcAft>
            </a:pPr>
            <a:r>
              <a:rPr lang="ja-JP" altLang="en-US" sz="2000" spc="80">
                <a:ea typeface="BIZ UDPゴシック" panose="020B0400000000000000" pitchFamily="50" charset="-128"/>
              </a:rPr>
              <a:t>この事例はどのような場合に不適切な行為となるでしょうか。</a:t>
            </a:r>
            <a:endParaRPr lang="en-US" altLang="ja-JP" sz="2000" spc="80">
              <a:ea typeface="BIZ UDPゴシック" panose="020B0400000000000000" pitchFamily="50" charset="-128"/>
            </a:endParaRPr>
          </a:p>
          <a:p>
            <a:pPr>
              <a:lnSpc>
                <a:spcPct val="110000"/>
              </a:lnSpc>
              <a:spcAft>
                <a:spcPts val="600"/>
              </a:spcAft>
            </a:pPr>
            <a:r>
              <a:rPr lang="ja-JP" altLang="en-US" sz="2000" spc="80">
                <a:ea typeface="BIZ UDPゴシック" panose="020B0400000000000000" pitchFamily="50" charset="-128"/>
              </a:rPr>
              <a:t>また、このようなケースの場合、どのような点に気を付け、どのように対応すべきでしょうか。</a:t>
            </a:r>
            <a:endParaRPr kumimoji="1" lang="ja-JP" altLang="en-US" sz="2000" spc="80">
              <a:ea typeface="BIZ UDPゴシック" panose="020B0400000000000000" pitchFamily="50" charset="-128"/>
            </a:endParaRPr>
          </a:p>
        </p:txBody>
      </p:sp>
      <p:sp>
        <p:nvSpPr>
          <p:cNvPr id="22" name="楕円 21">
            <a:extLst>
              <a:ext uri="{FF2B5EF4-FFF2-40B4-BE49-F238E27FC236}">
                <a16:creationId xmlns:a16="http://schemas.microsoft.com/office/drawing/2014/main" id="{C46E17FA-3359-9DE2-1224-1B3033C48E31}"/>
              </a:ext>
            </a:extLst>
          </p:cNvPr>
          <p:cNvSpPr/>
          <p:nvPr/>
        </p:nvSpPr>
        <p:spPr>
          <a:xfrm>
            <a:off x="887571" y="4508587"/>
            <a:ext cx="423069" cy="423069"/>
          </a:xfrm>
          <a:prstGeom prst="ellipse">
            <a:avLst/>
          </a:prstGeom>
          <a:solidFill>
            <a:srgbClr val="FF6A29"/>
          </a:solidFill>
          <a:ln>
            <a:noFill/>
          </a:ln>
        </p:spPr>
        <p:style>
          <a:lnRef idx="2">
            <a:schemeClr val="accent1">
              <a:shade val="15000"/>
            </a:schemeClr>
          </a:lnRef>
          <a:fillRef idx="1">
            <a:schemeClr val="accent1"/>
          </a:fillRef>
          <a:effectRef idx="0">
            <a:schemeClr val="accent1"/>
          </a:effectRef>
          <a:fontRef idx="minor">
            <a:schemeClr val="lt1"/>
          </a:fontRef>
        </p:style>
        <p:txBody>
          <a:bodyPr bIns="0" rtlCol="0" anchor="ctr"/>
          <a:lstStyle/>
          <a:p>
            <a:pPr algn="ctr"/>
            <a:r>
              <a:rPr kumimoji="1" lang="en-US" altLang="ja-JP" sz="2100" b="1"/>
              <a:t>1</a:t>
            </a:r>
            <a:endParaRPr kumimoji="1" lang="ja-JP" altLang="en-US" sz="2100" b="1"/>
          </a:p>
        </p:txBody>
      </p:sp>
      <p:sp>
        <p:nvSpPr>
          <p:cNvPr id="4" name="テキスト ボックス 3">
            <a:extLst>
              <a:ext uri="{FF2B5EF4-FFF2-40B4-BE49-F238E27FC236}">
                <a16:creationId xmlns:a16="http://schemas.microsoft.com/office/drawing/2014/main" id="{A2D368C1-F5E0-4CC1-4E0B-06CC3899D24C}"/>
              </a:ext>
            </a:extLst>
          </p:cNvPr>
          <p:cNvSpPr txBox="1"/>
          <p:nvPr/>
        </p:nvSpPr>
        <p:spPr>
          <a:xfrm>
            <a:off x="792162" y="1726230"/>
            <a:ext cx="761747" cy="430887"/>
          </a:xfrm>
          <a:prstGeom prst="rect">
            <a:avLst/>
          </a:prstGeom>
          <a:noFill/>
        </p:spPr>
        <p:txBody>
          <a:bodyPr wrap="none" rtlCol="0">
            <a:spAutoFit/>
          </a:bodyPr>
          <a:lstStyle/>
          <a:p>
            <a:r>
              <a:rPr lang="ja-JP" altLang="en-US" sz="2200" b="1" spc="50">
                <a:latin typeface="BIZ UDPゴシック" panose="020B0400000000000000" pitchFamily="50" charset="-128"/>
                <a:ea typeface="BIZ UDPゴシック" panose="020B0400000000000000" pitchFamily="50" charset="-128"/>
              </a:rPr>
              <a:t>事例</a:t>
            </a:r>
            <a:endParaRPr kumimoji="1" lang="ja-JP" altLang="en-US" sz="2200" b="1" spc="50">
              <a:latin typeface="BIZ UDPゴシック" panose="020B0400000000000000" pitchFamily="50" charset="-128"/>
              <a:ea typeface="BIZ UDPゴシック" panose="020B0400000000000000" pitchFamily="50" charset="-128"/>
            </a:endParaRPr>
          </a:p>
        </p:txBody>
      </p:sp>
      <p:sp>
        <p:nvSpPr>
          <p:cNvPr id="17" name="テキスト ボックス 16">
            <a:extLst>
              <a:ext uri="{FF2B5EF4-FFF2-40B4-BE49-F238E27FC236}">
                <a16:creationId xmlns:a16="http://schemas.microsoft.com/office/drawing/2014/main" id="{EC09B6C7-A949-F224-FB5C-CCB7D36F59DB}"/>
              </a:ext>
            </a:extLst>
          </p:cNvPr>
          <p:cNvSpPr txBox="1"/>
          <p:nvPr/>
        </p:nvSpPr>
        <p:spPr>
          <a:xfrm>
            <a:off x="792162" y="2227206"/>
            <a:ext cx="10447338" cy="658770"/>
          </a:xfrm>
          <a:prstGeom prst="rect">
            <a:avLst/>
          </a:prstGeom>
          <a:noFill/>
        </p:spPr>
        <p:txBody>
          <a:bodyPr wrap="square" rtlCol="0">
            <a:spAutoFit/>
          </a:bodyPr>
          <a:lstStyle/>
          <a:p>
            <a:pPr>
              <a:lnSpc>
                <a:spcPct val="110000"/>
              </a:lnSpc>
            </a:pPr>
            <a:r>
              <a:rPr lang="ja-JP" altLang="en-US" spc="180">
                <a:latin typeface="BIZ UDPゴシック" panose="020B0400000000000000" pitchFamily="50" charset="-128"/>
                <a:ea typeface="BIZ UDPゴシック" panose="020B0400000000000000" pitchFamily="50" charset="-128"/>
              </a:rPr>
              <a:t>放課後児童クラブの職員は、夏場に外遊びで服を汚したこどもが一人で着替えようとしているところ、手伝いをすると申し出て一対一で上着を脱がせ着替えを手伝った。</a:t>
            </a:r>
          </a:p>
        </p:txBody>
      </p:sp>
      <p:sp>
        <p:nvSpPr>
          <p:cNvPr id="18" name="テキスト ボックス 17">
            <a:extLst>
              <a:ext uri="{FF2B5EF4-FFF2-40B4-BE49-F238E27FC236}">
                <a16:creationId xmlns:a16="http://schemas.microsoft.com/office/drawing/2014/main" id="{A9BA03CF-5A30-779D-E1C2-E3D47740475C}"/>
              </a:ext>
            </a:extLst>
          </p:cNvPr>
          <p:cNvSpPr txBox="1"/>
          <p:nvPr/>
        </p:nvSpPr>
        <p:spPr>
          <a:xfrm>
            <a:off x="792162" y="3888769"/>
            <a:ext cx="761747" cy="430887"/>
          </a:xfrm>
          <a:prstGeom prst="rect">
            <a:avLst/>
          </a:prstGeom>
          <a:noFill/>
        </p:spPr>
        <p:txBody>
          <a:bodyPr wrap="none" rtlCol="0">
            <a:spAutoFit/>
          </a:bodyPr>
          <a:lstStyle/>
          <a:p>
            <a:r>
              <a:rPr lang="ja-JP" altLang="en-US" sz="2200" b="1" spc="50"/>
              <a:t>設問</a:t>
            </a:r>
            <a:endParaRPr kumimoji="1" lang="ja-JP" altLang="en-US" sz="2200" b="1" spc="50"/>
          </a:p>
        </p:txBody>
      </p:sp>
      <p:sp>
        <p:nvSpPr>
          <p:cNvPr id="3" name="スライド番号プレースホルダー 2">
            <a:extLst>
              <a:ext uri="{FF2B5EF4-FFF2-40B4-BE49-F238E27FC236}">
                <a16:creationId xmlns:a16="http://schemas.microsoft.com/office/drawing/2014/main" id="{896E25A8-E4A6-0580-99F9-1C18B49B33D2}"/>
              </a:ext>
            </a:extLst>
          </p:cNvPr>
          <p:cNvSpPr>
            <a:spLocks noGrp="1"/>
          </p:cNvSpPr>
          <p:nvPr>
            <p:ph type="sldNum" sz="quarter" idx="4"/>
          </p:nvPr>
        </p:nvSpPr>
        <p:spPr/>
        <p:txBody>
          <a:bodyPr/>
          <a:lstStyle/>
          <a:p>
            <a:fld id="{2336B528-F940-46AA-A4AB-D4751FB27E02}" type="slidenum">
              <a:rPr kumimoji="1" lang="ja-JP" altLang="en-US" smtClean="0"/>
              <a:t>48</a:t>
            </a:fld>
            <a:endParaRPr kumimoji="1" lang="ja-JP" altLang="en-US"/>
          </a:p>
        </p:txBody>
      </p:sp>
    </p:spTree>
    <p:extLst>
      <p:ext uri="{BB962C8B-B14F-4D97-AF65-F5344CB8AC3E}">
        <p14:creationId xmlns:p14="http://schemas.microsoft.com/office/powerpoint/2010/main" val="233506098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93ABDD-99AD-A5F9-3F97-BAD528869683}"/>
            </a:ext>
          </a:extLst>
        </p:cNvPr>
        <p:cNvGrpSpPr/>
        <p:nvPr/>
      </p:nvGrpSpPr>
      <p:grpSpPr>
        <a:xfrm>
          <a:off x="0" y="0"/>
          <a:ext cx="0" cy="0"/>
          <a:chOff x="0" y="0"/>
          <a:chExt cx="0" cy="0"/>
        </a:xfrm>
      </p:grpSpPr>
      <p:sp>
        <p:nvSpPr>
          <p:cNvPr id="16" name="四角形: 角を丸くする 15">
            <a:extLst>
              <a:ext uri="{FF2B5EF4-FFF2-40B4-BE49-F238E27FC236}">
                <a16:creationId xmlns:a16="http://schemas.microsoft.com/office/drawing/2014/main" id="{22B4CF1F-7D6D-9E1E-F6DD-B9B8F556ADBA}"/>
              </a:ext>
            </a:extLst>
          </p:cNvPr>
          <p:cNvSpPr/>
          <p:nvPr/>
        </p:nvSpPr>
        <p:spPr>
          <a:xfrm>
            <a:off x="542131" y="1435876"/>
            <a:ext cx="11107737" cy="1515824"/>
          </a:xfrm>
          <a:prstGeom prst="roundRect">
            <a:avLst>
              <a:gd name="adj" fmla="val 3346"/>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600"/>
          </a:p>
        </p:txBody>
      </p:sp>
      <p:sp>
        <p:nvSpPr>
          <p:cNvPr id="23" name="四角形: 角を丸くする 22">
            <a:extLst>
              <a:ext uri="{FF2B5EF4-FFF2-40B4-BE49-F238E27FC236}">
                <a16:creationId xmlns:a16="http://schemas.microsoft.com/office/drawing/2014/main" id="{A30706F4-8793-46B7-45AF-B9187CFB257F}"/>
              </a:ext>
            </a:extLst>
          </p:cNvPr>
          <p:cNvSpPr/>
          <p:nvPr/>
        </p:nvSpPr>
        <p:spPr>
          <a:xfrm>
            <a:off x="531813" y="3126309"/>
            <a:ext cx="11107737" cy="3176065"/>
          </a:xfrm>
          <a:prstGeom prst="roundRect">
            <a:avLst>
              <a:gd name="adj" fmla="val 3346"/>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四角形: 角を丸くする 6">
            <a:extLst>
              <a:ext uri="{FF2B5EF4-FFF2-40B4-BE49-F238E27FC236}">
                <a16:creationId xmlns:a16="http://schemas.microsoft.com/office/drawing/2014/main" id="{22B11408-F467-1CE4-52AD-18AC9B3C76F9}"/>
              </a:ext>
            </a:extLst>
          </p:cNvPr>
          <p:cNvSpPr/>
          <p:nvPr/>
        </p:nvSpPr>
        <p:spPr>
          <a:xfrm>
            <a:off x="531813" y="383588"/>
            <a:ext cx="2376000" cy="444500"/>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8F7785A9-5936-C75A-2A07-6C024C4EFE9C}"/>
              </a:ext>
            </a:extLst>
          </p:cNvPr>
          <p:cNvSpPr>
            <a:spLocks noGrp="1"/>
          </p:cNvSpPr>
          <p:nvPr>
            <p:ph type="title"/>
          </p:nvPr>
        </p:nvSpPr>
        <p:spPr/>
        <p:txBody>
          <a:bodyPr/>
          <a:lstStyle/>
          <a:p>
            <a:r>
              <a:rPr lang="zh-TW" altLang="en-US">
                <a:latin typeface="BIZ UDPゴシック" panose="020B0400000000000000" pitchFamily="50" charset="-128"/>
                <a:ea typeface="BIZ UDPゴシック" panose="020B0400000000000000" pitchFamily="50" charset="-128"/>
              </a:rPr>
              <a:t>設問</a:t>
            </a:r>
            <a:r>
              <a:rPr lang="en-US" altLang="zh-TW">
                <a:latin typeface="BIZ UDPゴシック" panose="020B0400000000000000" pitchFamily="50" charset="-128"/>
                <a:ea typeface="BIZ UDPゴシック" panose="020B0400000000000000" pitchFamily="50" charset="-128"/>
              </a:rPr>
              <a:t>2</a:t>
            </a:r>
            <a:r>
              <a:rPr lang="zh-TW" altLang="en-US">
                <a:latin typeface="BIZ UDPゴシック" panose="020B0400000000000000" pitchFamily="50" charset="-128"/>
                <a:ea typeface="BIZ UDPゴシック" panose="020B0400000000000000" pitchFamily="50" charset="-128"/>
              </a:rPr>
              <a:t>　事例</a:t>
            </a:r>
            <a:r>
              <a:rPr lang="en-US" altLang="zh-TW">
                <a:latin typeface="BIZ UDPゴシック" panose="020B0400000000000000" pitchFamily="50" charset="-128"/>
                <a:ea typeface="BIZ UDPゴシック" panose="020B0400000000000000" pitchFamily="50" charset="-128"/>
              </a:rPr>
              <a:t>3</a:t>
            </a:r>
            <a:endParaRPr lang="ja-JP" altLang="en-US">
              <a:latin typeface="BIZ UDPゴシック" panose="020B0400000000000000" pitchFamily="50" charset="-128"/>
              <a:ea typeface="BIZ UDPゴシック" panose="020B0400000000000000" pitchFamily="50" charset="-128"/>
            </a:endParaRPr>
          </a:p>
        </p:txBody>
      </p:sp>
      <p:grpSp>
        <p:nvGrpSpPr>
          <p:cNvPr id="10" name="グループ化 9">
            <a:extLst>
              <a:ext uri="{FF2B5EF4-FFF2-40B4-BE49-F238E27FC236}">
                <a16:creationId xmlns:a16="http://schemas.microsoft.com/office/drawing/2014/main" id="{5F074914-D8F3-75E8-037B-62CF618B5AAC}"/>
              </a:ext>
            </a:extLst>
          </p:cNvPr>
          <p:cNvGrpSpPr/>
          <p:nvPr/>
        </p:nvGrpSpPr>
        <p:grpSpPr>
          <a:xfrm>
            <a:off x="832882" y="4087247"/>
            <a:ext cx="4570621" cy="423069"/>
            <a:chOff x="887571" y="1678781"/>
            <a:chExt cx="4570621" cy="423069"/>
          </a:xfrm>
        </p:grpSpPr>
        <p:sp>
          <p:nvSpPr>
            <p:cNvPr id="6" name="テキスト ボックス 5">
              <a:extLst>
                <a:ext uri="{FF2B5EF4-FFF2-40B4-BE49-F238E27FC236}">
                  <a16:creationId xmlns:a16="http://schemas.microsoft.com/office/drawing/2014/main" id="{5B0D0023-0B3D-3459-EB3E-277127A00A39}"/>
                </a:ext>
              </a:extLst>
            </p:cNvPr>
            <p:cNvSpPr txBox="1"/>
            <p:nvPr/>
          </p:nvSpPr>
          <p:spPr>
            <a:xfrm>
              <a:off x="1349375" y="1714500"/>
              <a:ext cx="4108817" cy="369332"/>
            </a:xfrm>
            <a:prstGeom prst="rect">
              <a:avLst/>
            </a:prstGeom>
            <a:noFill/>
          </p:spPr>
          <p:txBody>
            <a:bodyPr wrap="none" rtlCol="0">
              <a:spAutoFit/>
            </a:bodyPr>
            <a:lstStyle/>
            <a:p>
              <a:r>
                <a:rPr lang="ja-JP" altLang="en-US" b="1">
                  <a:solidFill>
                    <a:srgbClr val="FF6A29"/>
                  </a:solidFill>
                  <a:latin typeface="BIZ UDPゴシック" panose="020B0400000000000000" pitchFamily="50" charset="-128"/>
                  <a:ea typeface="BIZ UDPゴシック" panose="020B0400000000000000" pitchFamily="50" charset="-128"/>
                </a:rPr>
                <a:t>一対一を避けることができなかったか</a:t>
              </a:r>
              <a:endParaRPr kumimoji="1" lang="ja-JP" altLang="en-US" sz="1900" b="1" spc="50">
                <a:solidFill>
                  <a:srgbClr val="FF6A29"/>
                </a:solidFill>
                <a:latin typeface="BIZ UDPゴシック" panose="020B0400000000000000" pitchFamily="50" charset="-128"/>
                <a:ea typeface="BIZ UDPゴシック" panose="020B0400000000000000" pitchFamily="50" charset="-128"/>
              </a:endParaRPr>
            </a:p>
          </p:txBody>
        </p:sp>
        <p:sp>
          <p:nvSpPr>
            <p:cNvPr id="9" name="楕円 8">
              <a:extLst>
                <a:ext uri="{FF2B5EF4-FFF2-40B4-BE49-F238E27FC236}">
                  <a16:creationId xmlns:a16="http://schemas.microsoft.com/office/drawing/2014/main" id="{D0671BEF-FEDB-F5AD-58BA-47DF676D0BC8}"/>
                </a:ext>
              </a:extLst>
            </p:cNvPr>
            <p:cNvSpPr/>
            <p:nvPr/>
          </p:nvSpPr>
          <p:spPr>
            <a:xfrm>
              <a:off x="887571" y="1678781"/>
              <a:ext cx="423069" cy="423069"/>
            </a:xfrm>
            <a:prstGeom prst="ellipse">
              <a:avLst/>
            </a:prstGeom>
            <a:solidFill>
              <a:srgbClr val="FF6A29"/>
            </a:solidFill>
            <a:ln>
              <a:noFill/>
            </a:ln>
          </p:spPr>
          <p:style>
            <a:lnRef idx="2">
              <a:schemeClr val="accent1">
                <a:shade val="15000"/>
              </a:schemeClr>
            </a:lnRef>
            <a:fillRef idx="1">
              <a:schemeClr val="accent1"/>
            </a:fillRef>
            <a:effectRef idx="0">
              <a:schemeClr val="accent1"/>
            </a:effectRef>
            <a:fontRef idx="minor">
              <a:schemeClr val="lt1"/>
            </a:fontRef>
          </p:style>
          <p:txBody>
            <a:bodyPr bIns="0" rtlCol="0" anchor="ctr"/>
            <a:lstStyle/>
            <a:p>
              <a:pPr algn="ctr"/>
              <a:r>
                <a:rPr lang="en-US" altLang="ja-JP" sz="2100" b="1">
                  <a:latin typeface="BIZ UDPゴシック" panose="020B0400000000000000" pitchFamily="50" charset="-128"/>
                  <a:ea typeface="BIZ UDPゴシック" panose="020B0400000000000000" pitchFamily="50" charset="-128"/>
                </a:rPr>
                <a:t>1</a:t>
              </a:r>
              <a:endParaRPr kumimoji="1" lang="ja-JP" altLang="en-US" sz="2100" b="1">
                <a:latin typeface="BIZ UDPゴシック" panose="020B0400000000000000" pitchFamily="50" charset="-128"/>
                <a:ea typeface="BIZ UDPゴシック" panose="020B0400000000000000" pitchFamily="50" charset="-128"/>
              </a:endParaRPr>
            </a:p>
          </p:txBody>
        </p:sp>
      </p:grpSp>
      <p:grpSp>
        <p:nvGrpSpPr>
          <p:cNvPr id="11" name="グループ化 10">
            <a:extLst>
              <a:ext uri="{FF2B5EF4-FFF2-40B4-BE49-F238E27FC236}">
                <a16:creationId xmlns:a16="http://schemas.microsoft.com/office/drawing/2014/main" id="{C5070BB4-A883-FD54-098E-16AFD09E34ED}"/>
              </a:ext>
            </a:extLst>
          </p:cNvPr>
          <p:cNvGrpSpPr/>
          <p:nvPr/>
        </p:nvGrpSpPr>
        <p:grpSpPr>
          <a:xfrm>
            <a:off x="832882" y="4834732"/>
            <a:ext cx="8494772" cy="423069"/>
            <a:chOff x="887571" y="1678781"/>
            <a:chExt cx="8494772" cy="423069"/>
          </a:xfrm>
        </p:grpSpPr>
        <p:sp>
          <p:nvSpPr>
            <p:cNvPr id="12" name="テキスト ボックス 11">
              <a:extLst>
                <a:ext uri="{FF2B5EF4-FFF2-40B4-BE49-F238E27FC236}">
                  <a16:creationId xmlns:a16="http://schemas.microsoft.com/office/drawing/2014/main" id="{B762E493-6C29-ACC6-ED16-1CA7BEECA9B3}"/>
                </a:ext>
              </a:extLst>
            </p:cNvPr>
            <p:cNvSpPr txBox="1"/>
            <p:nvPr/>
          </p:nvSpPr>
          <p:spPr>
            <a:xfrm>
              <a:off x="1349375" y="1714500"/>
              <a:ext cx="8032968" cy="369332"/>
            </a:xfrm>
            <a:prstGeom prst="rect">
              <a:avLst/>
            </a:prstGeom>
            <a:noFill/>
          </p:spPr>
          <p:txBody>
            <a:bodyPr wrap="none" rtlCol="0">
              <a:spAutoFit/>
            </a:bodyPr>
            <a:lstStyle/>
            <a:p>
              <a:r>
                <a:rPr lang="ja-JP" altLang="en-US" b="1">
                  <a:solidFill>
                    <a:srgbClr val="FF6A29"/>
                  </a:solidFill>
                  <a:latin typeface="BIZ UDPゴシック" panose="020B0400000000000000" pitchFamily="50" charset="-128"/>
                  <a:ea typeface="BIZ UDPゴシック" panose="020B0400000000000000" pitchFamily="50" charset="-128"/>
                </a:rPr>
                <a:t>こどもの発達段階や意思を踏まえ、一人で更衣を行える状況ではなかったか</a:t>
              </a:r>
              <a:endParaRPr lang="ja-JP" altLang="en-US" sz="1800" b="1">
                <a:solidFill>
                  <a:srgbClr val="FF6A29"/>
                </a:solidFill>
                <a:latin typeface="BIZ UDPゴシック" panose="020B0400000000000000" pitchFamily="50" charset="-128"/>
                <a:ea typeface="BIZ UDPゴシック" panose="020B0400000000000000" pitchFamily="50" charset="-128"/>
              </a:endParaRPr>
            </a:p>
          </p:txBody>
        </p:sp>
        <p:sp>
          <p:nvSpPr>
            <p:cNvPr id="14" name="楕円 13">
              <a:extLst>
                <a:ext uri="{FF2B5EF4-FFF2-40B4-BE49-F238E27FC236}">
                  <a16:creationId xmlns:a16="http://schemas.microsoft.com/office/drawing/2014/main" id="{552DD30A-8322-9411-5092-1255BCA261B7}"/>
                </a:ext>
              </a:extLst>
            </p:cNvPr>
            <p:cNvSpPr/>
            <p:nvPr/>
          </p:nvSpPr>
          <p:spPr>
            <a:xfrm>
              <a:off x="887571" y="1678781"/>
              <a:ext cx="423069" cy="423069"/>
            </a:xfrm>
            <a:prstGeom prst="ellipse">
              <a:avLst/>
            </a:prstGeom>
            <a:solidFill>
              <a:srgbClr val="FF6A29"/>
            </a:solidFill>
            <a:ln>
              <a:noFill/>
            </a:ln>
          </p:spPr>
          <p:style>
            <a:lnRef idx="2">
              <a:schemeClr val="accent1">
                <a:shade val="15000"/>
              </a:schemeClr>
            </a:lnRef>
            <a:fillRef idx="1">
              <a:schemeClr val="accent1"/>
            </a:fillRef>
            <a:effectRef idx="0">
              <a:schemeClr val="accent1"/>
            </a:effectRef>
            <a:fontRef idx="minor">
              <a:schemeClr val="lt1"/>
            </a:fontRef>
          </p:style>
          <p:txBody>
            <a:bodyPr bIns="0" rtlCol="0" anchor="ctr"/>
            <a:lstStyle/>
            <a:p>
              <a:pPr algn="ctr"/>
              <a:r>
                <a:rPr kumimoji="1" lang="en-US" altLang="ja-JP" sz="2100" b="1">
                  <a:latin typeface="BIZ UDPゴシック" panose="020B0400000000000000" pitchFamily="50" charset="-128"/>
                  <a:ea typeface="BIZ UDPゴシック" panose="020B0400000000000000" pitchFamily="50" charset="-128"/>
                </a:rPr>
                <a:t>2</a:t>
              </a:r>
              <a:endParaRPr kumimoji="1" lang="ja-JP" altLang="en-US" sz="2100" b="1">
                <a:latin typeface="BIZ UDPゴシック" panose="020B0400000000000000" pitchFamily="50" charset="-128"/>
                <a:ea typeface="BIZ UDPゴシック" panose="020B0400000000000000" pitchFamily="50" charset="-128"/>
              </a:endParaRPr>
            </a:p>
          </p:txBody>
        </p:sp>
      </p:grpSp>
      <p:sp>
        <p:nvSpPr>
          <p:cNvPr id="13" name="テキスト ボックス 12">
            <a:extLst>
              <a:ext uri="{FF2B5EF4-FFF2-40B4-BE49-F238E27FC236}">
                <a16:creationId xmlns:a16="http://schemas.microsoft.com/office/drawing/2014/main" id="{1D6AB92B-5D4C-5D4C-F0E8-10723A03F0B3}"/>
              </a:ext>
            </a:extLst>
          </p:cNvPr>
          <p:cNvSpPr txBox="1"/>
          <p:nvPr/>
        </p:nvSpPr>
        <p:spPr>
          <a:xfrm>
            <a:off x="832882" y="2049091"/>
            <a:ext cx="10566956" cy="595869"/>
          </a:xfrm>
          <a:prstGeom prst="rect">
            <a:avLst/>
          </a:prstGeom>
          <a:noFill/>
        </p:spPr>
        <p:txBody>
          <a:bodyPr wrap="square" rtlCol="0">
            <a:spAutoFit/>
          </a:bodyPr>
          <a:lstStyle/>
          <a:p>
            <a:pPr>
              <a:lnSpc>
                <a:spcPct val="110000"/>
              </a:lnSpc>
            </a:pPr>
            <a:r>
              <a:rPr lang="ja-JP" altLang="en-US" sz="1600" spc="180">
                <a:latin typeface="BIZ UDPゴシック" panose="020B0400000000000000" pitchFamily="50" charset="-128"/>
                <a:ea typeface="BIZ UDPゴシック" panose="020B0400000000000000" pitchFamily="50" charset="-128"/>
              </a:rPr>
              <a:t>放課後児童クラブの職員は、夏場に外遊びで服を汚したこどもが一人で着替えようとしているところ、手伝いをすると申し出て一対一で上着を脱がせ着替えを手伝った。</a:t>
            </a:r>
          </a:p>
        </p:txBody>
      </p:sp>
      <p:sp>
        <p:nvSpPr>
          <p:cNvPr id="17" name="テキスト ボックス 16">
            <a:extLst>
              <a:ext uri="{FF2B5EF4-FFF2-40B4-BE49-F238E27FC236}">
                <a16:creationId xmlns:a16="http://schemas.microsoft.com/office/drawing/2014/main" id="{FBDE862B-7A41-480E-BC9A-FD3A2311174E}"/>
              </a:ext>
            </a:extLst>
          </p:cNvPr>
          <p:cNvSpPr txBox="1"/>
          <p:nvPr/>
        </p:nvSpPr>
        <p:spPr>
          <a:xfrm>
            <a:off x="792162" y="1618204"/>
            <a:ext cx="607859" cy="338554"/>
          </a:xfrm>
          <a:prstGeom prst="rect">
            <a:avLst/>
          </a:prstGeom>
          <a:noFill/>
        </p:spPr>
        <p:txBody>
          <a:bodyPr wrap="none" rtlCol="0">
            <a:spAutoFit/>
          </a:bodyPr>
          <a:lstStyle/>
          <a:p>
            <a:r>
              <a:rPr lang="ja-JP" altLang="en-US" sz="1600" spc="50">
                <a:latin typeface="BIZ UDPゴシック" panose="020B0400000000000000" pitchFamily="50" charset="-128"/>
                <a:ea typeface="BIZ UDPゴシック" panose="020B0400000000000000" pitchFamily="50" charset="-128"/>
              </a:rPr>
              <a:t>事例</a:t>
            </a:r>
          </a:p>
        </p:txBody>
      </p:sp>
      <p:grpSp>
        <p:nvGrpSpPr>
          <p:cNvPr id="3" name="グループ化 2">
            <a:extLst>
              <a:ext uri="{FF2B5EF4-FFF2-40B4-BE49-F238E27FC236}">
                <a16:creationId xmlns:a16="http://schemas.microsoft.com/office/drawing/2014/main" id="{B790D8A8-A47C-AA65-D35F-5FDF568950B0}"/>
              </a:ext>
            </a:extLst>
          </p:cNvPr>
          <p:cNvGrpSpPr/>
          <p:nvPr/>
        </p:nvGrpSpPr>
        <p:grpSpPr>
          <a:xfrm>
            <a:off x="10308917" y="4953562"/>
            <a:ext cx="1041272" cy="1129438"/>
            <a:chOff x="1189767" y="2221447"/>
            <a:chExt cx="1041272" cy="1129438"/>
          </a:xfrm>
        </p:grpSpPr>
        <p:sp>
          <p:nvSpPr>
            <p:cNvPr id="15" name="フリーフォーム: 図形 14">
              <a:extLst>
                <a:ext uri="{FF2B5EF4-FFF2-40B4-BE49-F238E27FC236}">
                  <a16:creationId xmlns:a16="http://schemas.microsoft.com/office/drawing/2014/main" id="{979C4DFB-D0D4-7400-59DC-3ACEA1AFC41B}"/>
                </a:ext>
              </a:extLst>
            </p:cNvPr>
            <p:cNvSpPr/>
            <p:nvPr/>
          </p:nvSpPr>
          <p:spPr>
            <a:xfrm>
              <a:off x="1421129" y="2296183"/>
              <a:ext cx="437864" cy="961834"/>
            </a:xfrm>
            <a:custGeom>
              <a:avLst/>
              <a:gdLst>
                <a:gd name="connsiteX0" fmla="*/ 356235 w 437864"/>
                <a:gd name="connsiteY0" fmla="*/ 324422 h 961834"/>
                <a:gd name="connsiteX1" fmla="*/ 361855 w 437864"/>
                <a:gd name="connsiteY1" fmla="*/ 351282 h 961834"/>
                <a:gd name="connsiteX2" fmla="*/ 289369 w 437864"/>
                <a:gd name="connsiteY2" fmla="*/ 430149 h 961834"/>
                <a:gd name="connsiteX3" fmla="*/ 227647 w 437864"/>
                <a:gd name="connsiteY3" fmla="*/ 401003 h 961834"/>
                <a:gd name="connsiteX4" fmla="*/ 227647 w 437864"/>
                <a:gd name="connsiteY4" fmla="*/ 377666 h 961834"/>
                <a:gd name="connsiteX5" fmla="*/ 203359 w 437864"/>
                <a:gd name="connsiteY5" fmla="*/ 329946 h 961834"/>
                <a:gd name="connsiteX6" fmla="*/ 166592 w 437864"/>
                <a:gd name="connsiteY6" fmla="*/ 303276 h 961834"/>
                <a:gd name="connsiteX7" fmla="*/ 129254 w 437864"/>
                <a:gd name="connsiteY7" fmla="*/ 227362 h 961834"/>
                <a:gd name="connsiteX8" fmla="*/ 102679 w 437864"/>
                <a:gd name="connsiteY8" fmla="*/ 128111 h 961834"/>
                <a:gd name="connsiteX9" fmla="*/ 309944 w 437864"/>
                <a:gd name="connsiteY9" fmla="*/ 0 h 961834"/>
                <a:gd name="connsiteX10" fmla="*/ 327755 w 437864"/>
                <a:gd name="connsiteY10" fmla="*/ 41910 h 961834"/>
                <a:gd name="connsiteX11" fmla="*/ 360807 w 437864"/>
                <a:gd name="connsiteY11" fmla="*/ 165259 h 961834"/>
                <a:gd name="connsiteX12" fmla="*/ 352616 w 437864"/>
                <a:gd name="connsiteY12" fmla="*/ 283369 h 961834"/>
                <a:gd name="connsiteX13" fmla="*/ 347663 w 437864"/>
                <a:gd name="connsiteY13" fmla="*/ 292037 h 961834"/>
                <a:gd name="connsiteX14" fmla="*/ 356330 w 437864"/>
                <a:gd name="connsiteY14" fmla="*/ 324326 h 961834"/>
                <a:gd name="connsiteX15" fmla="*/ 189833 w 437864"/>
                <a:gd name="connsiteY15" fmla="*/ 423291 h 961834"/>
                <a:gd name="connsiteX16" fmla="*/ 183261 w 437864"/>
                <a:gd name="connsiteY16" fmla="*/ 442627 h 961834"/>
                <a:gd name="connsiteX17" fmla="*/ 167164 w 437864"/>
                <a:gd name="connsiteY17" fmla="*/ 463582 h 961834"/>
                <a:gd name="connsiteX18" fmla="*/ 149733 w 437864"/>
                <a:gd name="connsiteY18" fmla="*/ 472154 h 961834"/>
                <a:gd name="connsiteX19" fmla="*/ 134398 w 437864"/>
                <a:gd name="connsiteY19" fmla="*/ 472154 h 961834"/>
                <a:gd name="connsiteX20" fmla="*/ 117157 w 437864"/>
                <a:gd name="connsiteY20" fmla="*/ 480822 h 961834"/>
                <a:gd name="connsiteX21" fmla="*/ 89440 w 437864"/>
                <a:gd name="connsiteY21" fmla="*/ 518255 h 961834"/>
                <a:gd name="connsiteX22" fmla="*/ 0 w 437864"/>
                <a:gd name="connsiteY22" fmla="*/ 483965 h 961834"/>
                <a:gd name="connsiteX23" fmla="*/ 34195 w 437864"/>
                <a:gd name="connsiteY23" fmla="*/ 356425 h 961834"/>
                <a:gd name="connsiteX24" fmla="*/ 46006 w 437864"/>
                <a:gd name="connsiteY24" fmla="*/ 340138 h 961834"/>
                <a:gd name="connsiteX25" fmla="*/ 93250 w 437864"/>
                <a:gd name="connsiteY25" fmla="*/ 309467 h 961834"/>
                <a:gd name="connsiteX26" fmla="*/ 101727 w 437864"/>
                <a:gd name="connsiteY26" fmla="*/ 307181 h 961834"/>
                <a:gd name="connsiteX27" fmla="*/ 111062 w 437864"/>
                <a:gd name="connsiteY27" fmla="*/ 309944 h 961834"/>
                <a:gd name="connsiteX28" fmla="*/ 180975 w 437864"/>
                <a:gd name="connsiteY28" fmla="*/ 360712 h 961834"/>
                <a:gd name="connsiteX29" fmla="*/ 189738 w 437864"/>
                <a:gd name="connsiteY29" fmla="*/ 377857 h 961834"/>
                <a:gd name="connsiteX30" fmla="*/ 189738 w 437864"/>
                <a:gd name="connsiteY30" fmla="*/ 423386 h 961834"/>
                <a:gd name="connsiteX31" fmla="*/ 292227 w 437864"/>
                <a:gd name="connsiteY31" fmla="*/ 775335 h 961834"/>
                <a:gd name="connsiteX32" fmla="*/ 286226 w 437864"/>
                <a:gd name="connsiteY32" fmla="*/ 775335 h 961834"/>
                <a:gd name="connsiteX33" fmla="*/ 180880 w 437864"/>
                <a:gd name="connsiteY33" fmla="*/ 500824 h 961834"/>
                <a:gd name="connsiteX34" fmla="*/ 197072 w 437864"/>
                <a:gd name="connsiteY34" fmla="*/ 486728 h 961834"/>
                <a:gd name="connsiteX35" fmla="*/ 213169 w 437864"/>
                <a:gd name="connsiteY35" fmla="*/ 465773 h 961834"/>
                <a:gd name="connsiteX36" fmla="*/ 222599 w 437864"/>
                <a:gd name="connsiteY36" fmla="*/ 448342 h 961834"/>
                <a:gd name="connsiteX37" fmla="*/ 289369 w 437864"/>
                <a:gd name="connsiteY37" fmla="*/ 468059 h 961834"/>
                <a:gd name="connsiteX38" fmla="*/ 394049 w 437864"/>
                <a:gd name="connsiteY38" fmla="*/ 391382 h 961834"/>
                <a:gd name="connsiteX39" fmla="*/ 437864 w 437864"/>
                <a:gd name="connsiteY39" fmla="*/ 395954 h 961834"/>
                <a:gd name="connsiteX40" fmla="*/ 292227 w 437864"/>
                <a:gd name="connsiteY40" fmla="*/ 775335 h 961834"/>
                <a:gd name="connsiteX41" fmla="*/ 164211 w 437864"/>
                <a:gd name="connsiteY41" fmla="*/ 850297 h 961834"/>
                <a:gd name="connsiteX42" fmla="*/ 145542 w 437864"/>
                <a:gd name="connsiteY42" fmla="*/ 849344 h 961834"/>
                <a:gd name="connsiteX43" fmla="*/ 80772 w 437864"/>
                <a:gd name="connsiteY43" fmla="*/ 808387 h 961834"/>
                <a:gd name="connsiteX44" fmla="*/ 59150 w 437864"/>
                <a:gd name="connsiteY44" fmla="*/ 759809 h 961834"/>
                <a:gd name="connsiteX45" fmla="*/ 24860 w 437864"/>
                <a:gd name="connsiteY45" fmla="*/ 921258 h 961834"/>
                <a:gd name="connsiteX46" fmla="*/ 108299 w 437864"/>
                <a:gd name="connsiteY46" fmla="*/ 960311 h 961834"/>
                <a:gd name="connsiteX47" fmla="*/ 158401 w 437864"/>
                <a:gd name="connsiteY47" fmla="*/ 961835 h 961834"/>
                <a:gd name="connsiteX48" fmla="*/ 164211 w 437864"/>
                <a:gd name="connsiteY48" fmla="*/ 850392 h 961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437864" h="961834">
                  <a:moveTo>
                    <a:pt x="356235" y="324422"/>
                  </a:moveTo>
                  <a:cubicBezTo>
                    <a:pt x="359664" y="337375"/>
                    <a:pt x="361855" y="345758"/>
                    <a:pt x="361855" y="351282"/>
                  </a:cubicBezTo>
                  <a:cubicBezTo>
                    <a:pt x="361855" y="399193"/>
                    <a:pt x="335756" y="430149"/>
                    <a:pt x="289369" y="430149"/>
                  </a:cubicBezTo>
                  <a:cubicBezTo>
                    <a:pt x="262223" y="430149"/>
                    <a:pt x="240792" y="419481"/>
                    <a:pt x="227647" y="401003"/>
                  </a:cubicBezTo>
                  <a:lnTo>
                    <a:pt x="227647" y="377666"/>
                  </a:lnTo>
                  <a:cubicBezTo>
                    <a:pt x="227647" y="359664"/>
                    <a:pt x="217837" y="340519"/>
                    <a:pt x="203359" y="329946"/>
                  </a:cubicBezTo>
                  <a:lnTo>
                    <a:pt x="166592" y="303276"/>
                  </a:lnTo>
                  <a:cubicBezTo>
                    <a:pt x="151543" y="287369"/>
                    <a:pt x="139255" y="264700"/>
                    <a:pt x="129254" y="227362"/>
                  </a:cubicBezTo>
                  <a:lnTo>
                    <a:pt x="102679" y="128111"/>
                  </a:lnTo>
                  <a:lnTo>
                    <a:pt x="309944" y="0"/>
                  </a:lnTo>
                  <a:cubicBezTo>
                    <a:pt x="317087" y="10477"/>
                    <a:pt x="322993" y="24289"/>
                    <a:pt x="327755" y="41910"/>
                  </a:cubicBezTo>
                  <a:lnTo>
                    <a:pt x="360807" y="165259"/>
                  </a:lnTo>
                  <a:cubicBezTo>
                    <a:pt x="376523" y="224028"/>
                    <a:pt x="369380" y="254032"/>
                    <a:pt x="352616" y="283369"/>
                  </a:cubicBezTo>
                  <a:lnTo>
                    <a:pt x="347663" y="292037"/>
                  </a:lnTo>
                  <a:lnTo>
                    <a:pt x="356330" y="324326"/>
                  </a:lnTo>
                  <a:close/>
                  <a:moveTo>
                    <a:pt x="189833" y="423291"/>
                  </a:moveTo>
                  <a:cubicBezTo>
                    <a:pt x="189833" y="429197"/>
                    <a:pt x="186880" y="437960"/>
                    <a:pt x="183261" y="442627"/>
                  </a:cubicBezTo>
                  <a:lnTo>
                    <a:pt x="167164" y="463582"/>
                  </a:lnTo>
                  <a:cubicBezTo>
                    <a:pt x="163544" y="468249"/>
                    <a:pt x="155734" y="472154"/>
                    <a:pt x="149733" y="472154"/>
                  </a:cubicBezTo>
                  <a:lnTo>
                    <a:pt x="134398" y="472154"/>
                  </a:lnTo>
                  <a:cubicBezTo>
                    <a:pt x="128492" y="472154"/>
                    <a:pt x="120682" y="476060"/>
                    <a:pt x="117157" y="480822"/>
                  </a:cubicBezTo>
                  <a:lnTo>
                    <a:pt x="89440" y="518255"/>
                  </a:lnTo>
                  <a:lnTo>
                    <a:pt x="0" y="483965"/>
                  </a:lnTo>
                  <a:lnTo>
                    <a:pt x="34195" y="356425"/>
                  </a:lnTo>
                  <a:cubicBezTo>
                    <a:pt x="35719" y="350711"/>
                    <a:pt x="41053" y="343376"/>
                    <a:pt x="46006" y="340138"/>
                  </a:cubicBezTo>
                  <a:lnTo>
                    <a:pt x="93250" y="309467"/>
                  </a:lnTo>
                  <a:cubicBezTo>
                    <a:pt x="95631" y="307943"/>
                    <a:pt x="98679" y="307181"/>
                    <a:pt x="101727" y="307181"/>
                  </a:cubicBezTo>
                  <a:cubicBezTo>
                    <a:pt x="105156" y="307181"/>
                    <a:pt x="108490" y="308134"/>
                    <a:pt x="111062" y="309944"/>
                  </a:cubicBezTo>
                  <a:lnTo>
                    <a:pt x="180975" y="360712"/>
                  </a:lnTo>
                  <a:cubicBezTo>
                    <a:pt x="185738" y="364236"/>
                    <a:pt x="189738" y="371951"/>
                    <a:pt x="189738" y="377857"/>
                  </a:cubicBezTo>
                  <a:lnTo>
                    <a:pt x="189738" y="423386"/>
                  </a:lnTo>
                  <a:close/>
                  <a:moveTo>
                    <a:pt x="292227" y="775335"/>
                  </a:moveTo>
                  <a:lnTo>
                    <a:pt x="286226" y="775335"/>
                  </a:lnTo>
                  <a:lnTo>
                    <a:pt x="180880" y="500824"/>
                  </a:lnTo>
                  <a:cubicBezTo>
                    <a:pt x="187166" y="497015"/>
                    <a:pt x="192786" y="492252"/>
                    <a:pt x="197072" y="486728"/>
                  </a:cubicBezTo>
                  <a:lnTo>
                    <a:pt x="213169" y="465773"/>
                  </a:lnTo>
                  <a:cubicBezTo>
                    <a:pt x="216979" y="460820"/>
                    <a:pt x="220123" y="454724"/>
                    <a:pt x="222599" y="448342"/>
                  </a:cubicBezTo>
                  <a:cubicBezTo>
                    <a:pt x="240887" y="460915"/>
                    <a:pt x="263557" y="468059"/>
                    <a:pt x="289369" y="468059"/>
                  </a:cubicBezTo>
                  <a:cubicBezTo>
                    <a:pt x="342519" y="468059"/>
                    <a:pt x="380429" y="437960"/>
                    <a:pt x="394049" y="391382"/>
                  </a:cubicBezTo>
                  <a:cubicBezTo>
                    <a:pt x="408337" y="392906"/>
                    <a:pt x="423100" y="394430"/>
                    <a:pt x="437864" y="395954"/>
                  </a:cubicBezTo>
                  <a:lnTo>
                    <a:pt x="292227" y="775335"/>
                  </a:lnTo>
                  <a:close/>
                  <a:moveTo>
                    <a:pt x="164211" y="850297"/>
                  </a:moveTo>
                  <a:cubicBezTo>
                    <a:pt x="156210" y="849916"/>
                    <a:pt x="149828" y="849535"/>
                    <a:pt x="145542" y="849344"/>
                  </a:cubicBezTo>
                  <a:cubicBezTo>
                    <a:pt x="108775" y="847439"/>
                    <a:pt x="93154" y="836295"/>
                    <a:pt x="80772" y="808387"/>
                  </a:cubicBezTo>
                  <a:cubicBezTo>
                    <a:pt x="77915" y="801910"/>
                    <a:pt x="69913" y="784098"/>
                    <a:pt x="59150" y="759809"/>
                  </a:cubicBezTo>
                  <a:lnTo>
                    <a:pt x="24860" y="921258"/>
                  </a:lnTo>
                  <a:cubicBezTo>
                    <a:pt x="44767" y="945356"/>
                    <a:pt x="74581" y="958501"/>
                    <a:pt x="108299" y="960311"/>
                  </a:cubicBezTo>
                  <a:cubicBezTo>
                    <a:pt x="118681" y="960882"/>
                    <a:pt x="144780" y="961454"/>
                    <a:pt x="158401" y="961835"/>
                  </a:cubicBezTo>
                  <a:lnTo>
                    <a:pt x="164211" y="850392"/>
                  </a:lnTo>
                  <a:close/>
                </a:path>
              </a:pathLst>
            </a:custGeom>
            <a:solidFill>
              <a:srgbClr val="FFFFFF"/>
            </a:solidFill>
            <a:ln w="9525" cap="flat">
              <a:noFill/>
              <a:prstDash val="solid"/>
              <a:miter/>
            </a:ln>
          </p:spPr>
          <p:txBody>
            <a:bodyPr rtlCol="0" anchor="ctr"/>
            <a:lstStyle/>
            <a:p>
              <a:endParaRPr lang="ja-JP" altLang="en-US"/>
            </a:p>
          </p:txBody>
        </p:sp>
        <p:sp>
          <p:nvSpPr>
            <p:cNvPr id="18" name="フリーフォーム: 図形 17">
              <a:extLst>
                <a:ext uri="{FF2B5EF4-FFF2-40B4-BE49-F238E27FC236}">
                  <a16:creationId xmlns:a16="http://schemas.microsoft.com/office/drawing/2014/main" id="{4EBCC8F6-1BD7-5FC7-9788-D35235DD1C5F}"/>
                </a:ext>
              </a:extLst>
            </p:cNvPr>
            <p:cNvSpPr/>
            <p:nvPr/>
          </p:nvSpPr>
          <p:spPr>
            <a:xfrm>
              <a:off x="1189767" y="2221447"/>
              <a:ext cx="1041272" cy="1129438"/>
            </a:xfrm>
            <a:custGeom>
              <a:avLst/>
              <a:gdLst>
                <a:gd name="connsiteX0" fmla="*/ 238506 w 1041272"/>
                <a:gd name="connsiteY0" fmla="*/ 1067526 h 1129438"/>
                <a:gd name="connsiteX1" fmla="*/ 246888 w 1041272"/>
                <a:gd name="connsiteY1" fmla="*/ 1039427 h 1129438"/>
                <a:gd name="connsiteX2" fmla="*/ 337566 w 1041272"/>
                <a:gd name="connsiteY2" fmla="*/ 1072669 h 1129438"/>
                <a:gd name="connsiteX3" fmla="*/ 788099 w 1041272"/>
                <a:gd name="connsiteY3" fmla="*/ 1096291 h 1129438"/>
                <a:gd name="connsiteX4" fmla="*/ 788099 w 1041272"/>
                <a:gd name="connsiteY4" fmla="*/ 1096291 h 1129438"/>
                <a:gd name="connsiteX5" fmla="*/ 788956 w 1041272"/>
                <a:gd name="connsiteY5" fmla="*/ 1096291 h 1129438"/>
                <a:gd name="connsiteX6" fmla="*/ 829342 w 1041272"/>
                <a:gd name="connsiteY6" fmla="*/ 1097053 h 1129438"/>
                <a:gd name="connsiteX7" fmla="*/ 912400 w 1041272"/>
                <a:gd name="connsiteY7" fmla="*/ 1096291 h 1129438"/>
                <a:gd name="connsiteX8" fmla="*/ 1041273 w 1041272"/>
                <a:gd name="connsiteY8" fmla="*/ 978372 h 1129438"/>
                <a:gd name="connsiteX9" fmla="*/ 1041273 w 1041272"/>
                <a:gd name="connsiteY9" fmla="*/ 639949 h 1129438"/>
                <a:gd name="connsiteX10" fmla="*/ 869061 w 1041272"/>
                <a:gd name="connsiteY10" fmla="*/ 453544 h 1129438"/>
                <a:gd name="connsiteX11" fmla="*/ 646176 w 1041272"/>
                <a:gd name="connsiteY11" fmla="*/ 430113 h 1129438"/>
                <a:gd name="connsiteX12" fmla="*/ 631031 w 1041272"/>
                <a:gd name="connsiteY12" fmla="*/ 373153 h 1129438"/>
                <a:gd name="connsiteX13" fmla="*/ 639032 w 1041272"/>
                <a:gd name="connsiteY13" fmla="*/ 227421 h 1129438"/>
                <a:gd name="connsiteX14" fmla="*/ 605981 w 1041272"/>
                <a:gd name="connsiteY14" fmla="*/ 104072 h 1129438"/>
                <a:gd name="connsiteX15" fmla="*/ 549783 w 1041272"/>
                <a:gd name="connsiteY15" fmla="*/ 16156 h 1129438"/>
                <a:gd name="connsiteX16" fmla="*/ 436150 w 1041272"/>
                <a:gd name="connsiteY16" fmla="*/ 7870 h 1129438"/>
                <a:gd name="connsiteX17" fmla="*/ 379667 w 1041272"/>
                <a:gd name="connsiteY17" fmla="*/ 23014 h 1129438"/>
                <a:gd name="connsiteX18" fmla="*/ 280702 w 1041272"/>
                <a:gd name="connsiteY18" fmla="*/ 191321 h 1129438"/>
                <a:gd name="connsiteX19" fmla="*/ 313754 w 1041272"/>
                <a:gd name="connsiteY19" fmla="*/ 314670 h 1129438"/>
                <a:gd name="connsiteX20" fmla="*/ 323279 w 1041272"/>
                <a:gd name="connsiteY20" fmla="*/ 344959 h 1129438"/>
                <a:gd name="connsiteX21" fmla="*/ 304324 w 1041272"/>
                <a:gd name="connsiteY21" fmla="*/ 352294 h 1129438"/>
                <a:gd name="connsiteX22" fmla="*/ 257080 w 1041272"/>
                <a:gd name="connsiteY22" fmla="*/ 382964 h 1129438"/>
                <a:gd name="connsiteX23" fmla="*/ 229267 w 1041272"/>
                <a:gd name="connsiteY23" fmla="*/ 421159 h 1129438"/>
                <a:gd name="connsiteX24" fmla="*/ 222028 w 1041272"/>
                <a:gd name="connsiteY24" fmla="*/ 448306 h 1129438"/>
                <a:gd name="connsiteX25" fmla="*/ 172307 w 1041272"/>
                <a:gd name="connsiteY25" fmla="*/ 453544 h 1129438"/>
                <a:gd name="connsiteX26" fmla="*/ 0 w 1041272"/>
                <a:gd name="connsiteY26" fmla="*/ 639949 h 1129438"/>
                <a:gd name="connsiteX27" fmla="*/ 0 w 1041272"/>
                <a:gd name="connsiteY27" fmla="*/ 1000756 h 1129438"/>
                <a:gd name="connsiteX28" fmla="*/ 128683 w 1041272"/>
                <a:gd name="connsiteY28" fmla="*/ 1129438 h 1129438"/>
                <a:gd name="connsiteX29" fmla="*/ 238506 w 1041272"/>
                <a:gd name="connsiteY29" fmla="*/ 1067526 h 1129438"/>
                <a:gd name="connsiteX30" fmla="*/ 587597 w 1041272"/>
                <a:gd name="connsiteY30" fmla="*/ 399157 h 1129438"/>
                <a:gd name="connsiteX31" fmla="*/ 593217 w 1041272"/>
                <a:gd name="connsiteY31" fmla="*/ 426017 h 1129438"/>
                <a:gd name="connsiteX32" fmla="*/ 520732 w 1041272"/>
                <a:gd name="connsiteY32" fmla="*/ 504884 h 1129438"/>
                <a:gd name="connsiteX33" fmla="*/ 459010 w 1041272"/>
                <a:gd name="connsiteY33" fmla="*/ 475738 h 1129438"/>
                <a:gd name="connsiteX34" fmla="*/ 459010 w 1041272"/>
                <a:gd name="connsiteY34" fmla="*/ 452401 h 1129438"/>
                <a:gd name="connsiteX35" fmla="*/ 434721 w 1041272"/>
                <a:gd name="connsiteY35" fmla="*/ 404681 h 1129438"/>
                <a:gd name="connsiteX36" fmla="*/ 397955 w 1041272"/>
                <a:gd name="connsiteY36" fmla="*/ 378011 h 1129438"/>
                <a:gd name="connsiteX37" fmla="*/ 360617 w 1041272"/>
                <a:gd name="connsiteY37" fmla="*/ 302097 h 1129438"/>
                <a:gd name="connsiteX38" fmla="*/ 334042 w 1041272"/>
                <a:gd name="connsiteY38" fmla="*/ 202846 h 1129438"/>
                <a:gd name="connsiteX39" fmla="*/ 541306 w 1041272"/>
                <a:gd name="connsiteY39" fmla="*/ 74735 h 1129438"/>
                <a:gd name="connsiteX40" fmla="*/ 559118 w 1041272"/>
                <a:gd name="connsiteY40" fmla="*/ 116645 h 1129438"/>
                <a:gd name="connsiteX41" fmla="*/ 592169 w 1041272"/>
                <a:gd name="connsiteY41" fmla="*/ 239994 h 1129438"/>
                <a:gd name="connsiteX42" fmla="*/ 583978 w 1041272"/>
                <a:gd name="connsiteY42" fmla="*/ 358104 h 1129438"/>
                <a:gd name="connsiteX43" fmla="*/ 579025 w 1041272"/>
                <a:gd name="connsiteY43" fmla="*/ 366772 h 1129438"/>
                <a:gd name="connsiteX44" fmla="*/ 587693 w 1041272"/>
                <a:gd name="connsiteY44" fmla="*/ 399061 h 1129438"/>
                <a:gd name="connsiteX45" fmla="*/ 421196 w 1041272"/>
                <a:gd name="connsiteY45" fmla="*/ 498026 h 1129438"/>
                <a:gd name="connsiteX46" fmla="*/ 414623 w 1041272"/>
                <a:gd name="connsiteY46" fmla="*/ 517362 h 1129438"/>
                <a:gd name="connsiteX47" fmla="*/ 398526 w 1041272"/>
                <a:gd name="connsiteY47" fmla="*/ 538317 h 1129438"/>
                <a:gd name="connsiteX48" fmla="*/ 381095 w 1041272"/>
                <a:gd name="connsiteY48" fmla="*/ 546889 h 1129438"/>
                <a:gd name="connsiteX49" fmla="*/ 365760 w 1041272"/>
                <a:gd name="connsiteY49" fmla="*/ 546889 h 1129438"/>
                <a:gd name="connsiteX50" fmla="*/ 348520 w 1041272"/>
                <a:gd name="connsiteY50" fmla="*/ 555557 h 1129438"/>
                <a:gd name="connsiteX51" fmla="*/ 320802 w 1041272"/>
                <a:gd name="connsiteY51" fmla="*/ 592990 h 1129438"/>
                <a:gd name="connsiteX52" fmla="*/ 231362 w 1041272"/>
                <a:gd name="connsiteY52" fmla="*/ 558700 h 1129438"/>
                <a:gd name="connsiteX53" fmla="*/ 265557 w 1041272"/>
                <a:gd name="connsiteY53" fmla="*/ 431161 h 1129438"/>
                <a:gd name="connsiteX54" fmla="*/ 277368 w 1041272"/>
                <a:gd name="connsiteY54" fmla="*/ 414873 h 1129438"/>
                <a:gd name="connsiteX55" fmla="*/ 324612 w 1041272"/>
                <a:gd name="connsiteY55" fmla="*/ 384202 h 1129438"/>
                <a:gd name="connsiteX56" fmla="*/ 333089 w 1041272"/>
                <a:gd name="connsiteY56" fmla="*/ 381916 h 1129438"/>
                <a:gd name="connsiteX57" fmla="*/ 342424 w 1041272"/>
                <a:gd name="connsiteY57" fmla="*/ 384679 h 1129438"/>
                <a:gd name="connsiteX58" fmla="*/ 412337 w 1041272"/>
                <a:gd name="connsiteY58" fmla="*/ 435447 h 1129438"/>
                <a:gd name="connsiteX59" fmla="*/ 421100 w 1041272"/>
                <a:gd name="connsiteY59" fmla="*/ 452592 h 1129438"/>
                <a:gd name="connsiteX60" fmla="*/ 421100 w 1041272"/>
                <a:gd name="connsiteY60" fmla="*/ 498121 h 1129438"/>
                <a:gd name="connsiteX61" fmla="*/ 389668 w 1041272"/>
                <a:gd name="connsiteY61" fmla="*/ 1036474 h 1129438"/>
                <a:gd name="connsiteX62" fmla="*/ 339566 w 1041272"/>
                <a:gd name="connsiteY62" fmla="*/ 1034950 h 1129438"/>
                <a:gd name="connsiteX63" fmla="*/ 256127 w 1041272"/>
                <a:gd name="connsiteY63" fmla="*/ 995898 h 1129438"/>
                <a:gd name="connsiteX64" fmla="*/ 290417 w 1041272"/>
                <a:gd name="connsiteY64" fmla="*/ 834449 h 1129438"/>
                <a:gd name="connsiteX65" fmla="*/ 312039 w 1041272"/>
                <a:gd name="connsiteY65" fmla="*/ 883027 h 1129438"/>
                <a:gd name="connsiteX66" fmla="*/ 376809 w 1041272"/>
                <a:gd name="connsiteY66" fmla="*/ 923984 h 1129438"/>
                <a:gd name="connsiteX67" fmla="*/ 395478 w 1041272"/>
                <a:gd name="connsiteY67" fmla="*/ 924937 h 1129438"/>
                <a:gd name="connsiteX68" fmla="*/ 389668 w 1041272"/>
                <a:gd name="connsiteY68" fmla="*/ 1036379 h 1129438"/>
                <a:gd name="connsiteX69" fmla="*/ 523589 w 1041272"/>
                <a:gd name="connsiteY69" fmla="*/ 850070 h 1129438"/>
                <a:gd name="connsiteX70" fmla="*/ 517589 w 1041272"/>
                <a:gd name="connsiteY70" fmla="*/ 850070 h 1129438"/>
                <a:gd name="connsiteX71" fmla="*/ 412242 w 1041272"/>
                <a:gd name="connsiteY71" fmla="*/ 575560 h 1129438"/>
                <a:gd name="connsiteX72" fmla="*/ 428435 w 1041272"/>
                <a:gd name="connsiteY72" fmla="*/ 561463 h 1129438"/>
                <a:gd name="connsiteX73" fmla="*/ 444532 w 1041272"/>
                <a:gd name="connsiteY73" fmla="*/ 540508 h 1129438"/>
                <a:gd name="connsiteX74" fmla="*/ 453962 w 1041272"/>
                <a:gd name="connsiteY74" fmla="*/ 523077 h 1129438"/>
                <a:gd name="connsiteX75" fmla="*/ 520732 w 1041272"/>
                <a:gd name="connsiteY75" fmla="*/ 542794 h 1129438"/>
                <a:gd name="connsiteX76" fmla="*/ 625412 w 1041272"/>
                <a:gd name="connsiteY76" fmla="*/ 466117 h 1129438"/>
                <a:gd name="connsiteX77" fmla="*/ 669227 w 1041272"/>
                <a:gd name="connsiteY77" fmla="*/ 470689 h 1129438"/>
                <a:gd name="connsiteX78" fmla="*/ 523589 w 1041272"/>
                <a:gd name="connsiteY78" fmla="*/ 850070 h 1129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1041272" h="1129438">
                  <a:moveTo>
                    <a:pt x="238506" y="1067526"/>
                  </a:moveTo>
                  <a:cubicBezTo>
                    <a:pt x="241649" y="1062478"/>
                    <a:pt x="244031" y="1052953"/>
                    <a:pt x="246888" y="1039427"/>
                  </a:cubicBezTo>
                  <a:cubicBezTo>
                    <a:pt x="271272" y="1059049"/>
                    <a:pt x="302514" y="1070860"/>
                    <a:pt x="337566" y="1072669"/>
                  </a:cubicBezTo>
                  <a:cubicBezTo>
                    <a:pt x="521494" y="1082290"/>
                    <a:pt x="768572" y="1095244"/>
                    <a:pt x="788099" y="1096291"/>
                  </a:cubicBezTo>
                  <a:lnTo>
                    <a:pt x="788099" y="1096291"/>
                  </a:lnTo>
                  <a:cubicBezTo>
                    <a:pt x="788099" y="1096291"/>
                    <a:pt x="788670" y="1096291"/>
                    <a:pt x="788956" y="1096291"/>
                  </a:cubicBezTo>
                  <a:cubicBezTo>
                    <a:pt x="800195" y="1096863"/>
                    <a:pt x="814292" y="1097053"/>
                    <a:pt x="829342" y="1097053"/>
                  </a:cubicBezTo>
                  <a:cubicBezTo>
                    <a:pt x="859346" y="1097053"/>
                    <a:pt x="892778" y="1096291"/>
                    <a:pt x="912400" y="1096291"/>
                  </a:cubicBezTo>
                  <a:cubicBezTo>
                    <a:pt x="995267" y="1096291"/>
                    <a:pt x="1041273" y="1051810"/>
                    <a:pt x="1041273" y="978372"/>
                  </a:cubicBezTo>
                  <a:lnTo>
                    <a:pt x="1041273" y="639949"/>
                  </a:lnTo>
                  <a:cubicBezTo>
                    <a:pt x="1041273" y="533459"/>
                    <a:pt x="986790" y="465927"/>
                    <a:pt x="869061" y="453544"/>
                  </a:cubicBezTo>
                  <a:cubicBezTo>
                    <a:pt x="850106" y="451544"/>
                    <a:pt x="741998" y="440209"/>
                    <a:pt x="646176" y="430113"/>
                  </a:cubicBezTo>
                  <a:lnTo>
                    <a:pt x="631031" y="373153"/>
                  </a:lnTo>
                  <a:cubicBezTo>
                    <a:pt x="652844" y="330196"/>
                    <a:pt x="655034" y="287143"/>
                    <a:pt x="639032" y="227421"/>
                  </a:cubicBezTo>
                  <a:lnTo>
                    <a:pt x="605981" y="104072"/>
                  </a:lnTo>
                  <a:cubicBezTo>
                    <a:pt x="594551" y="61495"/>
                    <a:pt x="576167" y="32730"/>
                    <a:pt x="549783" y="16156"/>
                  </a:cubicBezTo>
                  <a:cubicBezTo>
                    <a:pt x="520637" y="-2132"/>
                    <a:pt x="483489" y="-4894"/>
                    <a:pt x="436150" y="7870"/>
                  </a:cubicBezTo>
                  <a:lnTo>
                    <a:pt x="379667" y="23014"/>
                  </a:lnTo>
                  <a:cubicBezTo>
                    <a:pt x="290513" y="46922"/>
                    <a:pt x="257175" y="103501"/>
                    <a:pt x="280702" y="191321"/>
                  </a:cubicBezTo>
                  <a:lnTo>
                    <a:pt x="313754" y="314670"/>
                  </a:lnTo>
                  <a:cubicBezTo>
                    <a:pt x="316706" y="325528"/>
                    <a:pt x="319850" y="335625"/>
                    <a:pt x="323279" y="344959"/>
                  </a:cubicBezTo>
                  <a:cubicBezTo>
                    <a:pt x="316421" y="346198"/>
                    <a:pt x="309944" y="348674"/>
                    <a:pt x="304324" y="352294"/>
                  </a:cubicBezTo>
                  <a:lnTo>
                    <a:pt x="257080" y="382964"/>
                  </a:lnTo>
                  <a:cubicBezTo>
                    <a:pt x="244221" y="391346"/>
                    <a:pt x="233267" y="406300"/>
                    <a:pt x="229267" y="421159"/>
                  </a:cubicBezTo>
                  <a:lnTo>
                    <a:pt x="222028" y="448306"/>
                  </a:lnTo>
                  <a:cubicBezTo>
                    <a:pt x="197168" y="450877"/>
                    <a:pt x="179070" y="452782"/>
                    <a:pt x="172307" y="453544"/>
                  </a:cubicBezTo>
                  <a:cubicBezTo>
                    <a:pt x="54483" y="465927"/>
                    <a:pt x="0" y="533554"/>
                    <a:pt x="0" y="639949"/>
                  </a:cubicBezTo>
                  <a:lnTo>
                    <a:pt x="0" y="1000756"/>
                  </a:lnTo>
                  <a:cubicBezTo>
                    <a:pt x="0" y="1071812"/>
                    <a:pt x="57626" y="1129438"/>
                    <a:pt x="128683" y="1129438"/>
                  </a:cubicBezTo>
                  <a:cubicBezTo>
                    <a:pt x="175260" y="1129438"/>
                    <a:pt x="215932" y="1104578"/>
                    <a:pt x="238506" y="1067526"/>
                  </a:cubicBezTo>
                  <a:close/>
                  <a:moveTo>
                    <a:pt x="587597" y="399157"/>
                  </a:moveTo>
                  <a:cubicBezTo>
                    <a:pt x="591026" y="412111"/>
                    <a:pt x="593217" y="420493"/>
                    <a:pt x="593217" y="426017"/>
                  </a:cubicBezTo>
                  <a:cubicBezTo>
                    <a:pt x="593217" y="473928"/>
                    <a:pt x="567119" y="504884"/>
                    <a:pt x="520732" y="504884"/>
                  </a:cubicBezTo>
                  <a:cubicBezTo>
                    <a:pt x="493586" y="504884"/>
                    <a:pt x="472154" y="494216"/>
                    <a:pt x="459010" y="475738"/>
                  </a:cubicBezTo>
                  <a:lnTo>
                    <a:pt x="459010" y="452401"/>
                  </a:lnTo>
                  <a:cubicBezTo>
                    <a:pt x="459010" y="434399"/>
                    <a:pt x="449199" y="415254"/>
                    <a:pt x="434721" y="404681"/>
                  </a:cubicBezTo>
                  <a:lnTo>
                    <a:pt x="397955" y="378011"/>
                  </a:lnTo>
                  <a:cubicBezTo>
                    <a:pt x="382905" y="362104"/>
                    <a:pt x="370618" y="339435"/>
                    <a:pt x="360617" y="302097"/>
                  </a:cubicBezTo>
                  <a:lnTo>
                    <a:pt x="334042" y="202846"/>
                  </a:lnTo>
                  <a:lnTo>
                    <a:pt x="541306" y="74735"/>
                  </a:lnTo>
                  <a:cubicBezTo>
                    <a:pt x="548450" y="85213"/>
                    <a:pt x="554355" y="99024"/>
                    <a:pt x="559118" y="116645"/>
                  </a:cubicBezTo>
                  <a:lnTo>
                    <a:pt x="592169" y="239994"/>
                  </a:lnTo>
                  <a:cubicBezTo>
                    <a:pt x="607886" y="298763"/>
                    <a:pt x="600742" y="328767"/>
                    <a:pt x="583978" y="358104"/>
                  </a:cubicBezTo>
                  <a:lnTo>
                    <a:pt x="579025" y="366772"/>
                  </a:lnTo>
                  <a:lnTo>
                    <a:pt x="587693" y="399061"/>
                  </a:lnTo>
                  <a:close/>
                  <a:moveTo>
                    <a:pt x="421196" y="498026"/>
                  </a:moveTo>
                  <a:cubicBezTo>
                    <a:pt x="421196" y="503932"/>
                    <a:pt x="418243" y="512695"/>
                    <a:pt x="414623" y="517362"/>
                  </a:cubicBezTo>
                  <a:lnTo>
                    <a:pt x="398526" y="538317"/>
                  </a:lnTo>
                  <a:cubicBezTo>
                    <a:pt x="394907" y="542984"/>
                    <a:pt x="387096" y="546889"/>
                    <a:pt x="381095" y="546889"/>
                  </a:cubicBezTo>
                  <a:lnTo>
                    <a:pt x="365760" y="546889"/>
                  </a:lnTo>
                  <a:cubicBezTo>
                    <a:pt x="359855" y="546889"/>
                    <a:pt x="352044" y="550795"/>
                    <a:pt x="348520" y="555557"/>
                  </a:cubicBezTo>
                  <a:lnTo>
                    <a:pt x="320802" y="592990"/>
                  </a:lnTo>
                  <a:lnTo>
                    <a:pt x="231362" y="558700"/>
                  </a:lnTo>
                  <a:lnTo>
                    <a:pt x="265557" y="431161"/>
                  </a:lnTo>
                  <a:cubicBezTo>
                    <a:pt x="267081" y="425446"/>
                    <a:pt x="272415" y="418111"/>
                    <a:pt x="277368" y="414873"/>
                  </a:cubicBezTo>
                  <a:lnTo>
                    <a:pt x="324612" y="384202"/>
                  </a:lnTo>
                  <a:cubicBezTo>
                    <a:pt x="326993" y="382678"/>
                    <a:pt x="330041" y="381916"/>
                    <a:pt x="333089" y="381916"/>
                  </a:cubicBezTo>
                  <a:cubicBezTo>
                    <a:pt x="336518" y="381916"/>
                    <a:pt x="339852" y="382869"/>
                    <a:pt x="342424" y="384679"/>
                  </a:cubicBezTo>
                  <a:lnTo>
                    <a:pt x="412337" y="435447"/>
                  </a:lnTo>
                  <a:cubicBezTo>
                    <a:pt x="417100" y="438971"/>
                    <a:pt x="421100" y="446686"/>
                    <a:pt x="421100" y="452592"/>
                  </a:cubicBezTo>
                  <a:lnTo>
                    <a:pt x="421100" y="498121"/>
                  </a:lnTo>
                  <a:close/>
                  <a:moveTo>
                    <a:pt x="389668" y="1036474"/>
                  </a:moveTo>
                  <a:cubicBezTo>
                    <a:pt x="375952" y="1036189"/>
                    <a:pt x="349853" y="1035522"/>
                    <a:pt x="339566" y="1034950"/>
                  </a:cubicBezTo>
                  <a:cubicBezTo>
                    <a:pt x="305848" y="1033141"/>
                    <a:pt x="276035" y="1019996"/>
                    <a:pt x="256127" y="995898"/>
                  </a:cubicBezTo>
                  <a:lnTo>
                    <a:pt x="290417" y="834449"/>
                  </a:lnTo>
                  <a:cubicBezTo>
                    <a:pt x="301276" y="858833"/>
                    <a:pt x="309182" y="876550"/>
                    <a:pt x="312039" y="883027"/>
                  </a:cubicBezTo>
                  <a:cubicBezTo>
                    <a:pt x="324422" y="910935"/>
                    <a:pt x="340043" y="922079"/>
                    <a:pt x="376809" y="923984"/>
                  </a:cubicBezTo>
                  <a:cubicBezTo>
                    <a:pt x="381095" y="924175"/>
                    <a:pt x="387477" y="924556"/>
                    <a:pt x="395478" y="924937"/>
                  </a:cubicBezTo>
                  <a:lnTo>
                    <a:pt x="389668" y="1036379"/>
                  </a:lnTo>
                  <a:close/>
                  <a:moveTo>
                    <a:pt x="523589" y="850070"/>
                  </a:moveTo>
                  <a:lnTo>
                    <a:pt x="517589" y="850070"/>
                  </a:lnTo>
                  <a:lnTo>
                    <a:pt x="412242" y="575560"/>
                  </a:lnTo>
                  <a:cubicBezTo>
                    <a:pt x="418529" y="571750"/>
                    <a:pt x="424148" y="566987"/>
                    <a:pt x="428435" y="561463"/>
                  </a:cubicBezTo>
                  <a:lnTo>
                    <a:pt x="444532" y="540508"/>
                  </a:lnTo>
                  <a:cubicBezTo>
                    <a:pt x="448342" y="535555"/>
                    <a:pt x="451485" y="529459"/>
                    <a:pt x="453962" y="523077"/>
                  </a:cubicBezTo>
                  <a:cubicBezTo>
                    <a:pt x="472250" y="535650"/>
                    <a:pt x="494919" y="542794"/>
                    <a:pt x="520732" y="542794"/>
                  </a:cubicBezTo>
                  <a:cubicBezTo>
                    <a:pt x="573881" y="542794"/>
                    <a:pt x="611791" y="512695"/>
                    <a:pt x="625412" y="466117"/>
                  </a:cubicBezTo>
                  <a:cubicBezTo>
                    <a:pt x="639699" y="467641"/>
                    <a:pt x="654463" y="469165"/>
                    <a:pt x="669227" y="470689"/>
                  </a:cubicBezTo>
                  <a:lnTo>
                    <a:pt x="523589" y="850070"/>
                  </a:lnTo>
                  <a:close/>
                </a:path>
              </a:pathLst>
            </a:custGeom>
            <a:solidFill>
              <a:schemeClr val="accent2"/>
            </a:solidFill>
            <a:ln w="9525" cap="flat">
              <a:noFill/>
              <a:prstDash val="solid"/>
              <a:miter/>
            </a:ln>
          </p:spPr>
          <p:txBody>
            <a:bodyPr rtlCol="0" anchor="ctr"/>
            <a:lstStyle/>
            <a:p>
              <a:endParaRPr lang="ja-JP" altLang="en-US"/>
            </a:p>
          </p:txBody>
        </p:sp>
      </p:grpSp>
      <p:sp>
        <p:nvSpPr>
          <p:cNvPr id="4" name="テキスト ボックス 3">
            <a:extLst>
              <a:ext uri="{FF2B5EF4-FFF2-40B4-BE49-F238E27FC236}">
                <a16:creationId xmlns:a16="http://schemas.microsoft.com/office/drawing/2014/main" id="{EB069DD6-0FA6-BD3E-AC74-B97C91863D26}"/>
              </a:ext>
            </a:extLst>
          </p:cNvPr>
          <p:cNvSpPr txBox="1"/>
          <p:nvPr/>
        </p:nvSpPr>
        <p:spPr>
          <a:xfrm>
            <a:off x="744035" y="3242361"/>
            <a:ext cx="1641796" cy="400110"/>
          </a:xfrm>
          <a:prstGeom prst="rect">
            <a:avLst/>
          </a:prstGeom>
          <a:noFill/>
        </p:spPr>
        <p:txBody>
          <a:bodyPr wrap="none" rtlCol="0">
            <a:spAutoFit/>
          </a:bodyPr>
          <a:lstStyle/>
          <a:p>
            <a:r>
              <a:rPr lang="ja-JP" altLang="en-US" sz="2000" b="1" spc="50">
                <a:latin typeface="BIZ UDPゴシック" panose="020B0400000000000000" pitchFamily="50" charset="-128"/>
                <a:ea typeface="BIZ UDPゴシック" panose="020B0400000000000000" pitchFamily="50" charset="-128"/>
              </a:rPr>
              <a:t>考えるヒント</a:t>
            </a:r>
          </a:p>
        </p:txBody>
      </p:sp>
      <p:sp>
        <p:nvSpPr>
          <p:cNvPr id="5" name="スライド番号プレースホルダー 4">
            <a:extLst>
              <a:ext uri="{FF2B5EF4-FFF2-40B4-BE49-F238E27FC236}">
                <a16:creationId xmlns:a16="http://schemas.microsoft.com/office/drawing/2014/main" id="{433C968B-B6EE-4AA2-7CF4-DB1A14781BD3}"/>
              </a:ext>
            </a:extLst>
          </p:cNvPr>
          <p:cNvSpPr>
            <a:spLocks noGrp="1"/>
          </p:cNvSpPr>
          <p:nvPr>
            <p:ph type="sldNum" sz="quarter" idx="4"/>
          </p:nvPr>
        </p:nvSpPr>
        <p:spPr/>
        <p:txBody>
          <a:bodyPr/>
          <a:lstStyle/>
          <a:p>
            <a:fld id="{2336B528-F940-46AA-A4AB-D4751FB27E02}" type="slidenum">
              <a:rPr kumimoji="1" lang="ja-JP" altLang="en-US" smtClean="0"/>
              <a:t>49</a:t>
            </a:fld>
            <a:endParaRPr kumimoji="1" lang="ja-JP" altLang="en-US"/>
          </a:p>
        </p:txBody>
      </p:sp>
    </p:spTree>
    <p:extLst>
      <p:ext uri="{BB962C8B-B14F-4D97-AF65-F5344CB8AC3E}">
        <p14:creationId xmlns:p14="http://schemas.microsoft.com/office/powerpoint/2010/main" val="30995991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AD5E00-DA66-BC64-5A21-2F32D98A7EB3}"/>
            </a:ext>
          </a:extLst>
        </p:cNvPr>
        <p:cNvGrpSpPr/>
        <p:nvPr/>
      </p:nvGrpSpPr>
      <p:grpSpPr>
        <a:xfrm>
          <a:off x="0" y="0"/>
          <a:ext cx="0" cy="0"/>
          <a:chOff x="0" y="0"/>
          <a:chExt cx="0" cy="0"/>
        </a:xfrm>
      </p:grpSpPr>
      <p:sp>
        <p:nvSpPr>
          <p:cNvPr id="2" name="四角形: 角を丸くする 1">
            <a:extLst>
              <a:ext uri="{FF2B5EF4-FFF2-40B4-BE49-F238E27FC236}">
                <a16:creationId xmlns:a16="http://schemas.microsoft.com/office/drawing/2014/main" id="{B935904B-2F66-6DD4-5CCC-DB16CFEDE717}"/>
              </a:ext>
            </a:extLst>
          </p:cNvPr>
          <p:cNvSpPr/>
          <p:nvPr/>
        </p:nvSpPr>
        <p:spPr>
          <a:xfrm>
            <a:off x="540000" y="394059"/>
            <a:ext cx="2880000" cy="442800"/>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Pゴシック" panose="020B0400000000000000" pitchFamily="50" charset="-128"/>
              <a:ea typeface="BIZ UDPゴシック" panose="020B0400000000000000" pitchFamily="50" charset="-128"/>
            </a:endParaRPr>
          </a:p>
        </p:txBody>
      </p:sp>
      <p:sp>
        <p:nvSpPr>
          <p:cNvPr id="4" name="タイトル 13">
            <a:extLst>
              <a:ext uri="{FF2B5EF4-FFF2-40B4-BE49-F238E27FC236}">
                <a16:creationId xmlns:a16="http://schemas.microsoft.com/office/drawing/2014/main" id="{D7E9D2DD-9DB7-94F1-429F-15F3A36A3E3D}"/>
              </a:ext>
            </a:extLst>
          </p:cNvPr>
          <p:cNvSpPr>
            <a:spLocks noGrp="1"/>
          </p:cNvSpPr>
          <p:nvPr>
            <p:ph type="title"/>
          </p:nvPr>
        </p:nvSpPr>
        <p:spPr>
          <a:xfrm>
            <a:off x="612000" y="421200"/>
            <a:ext cx="2636025" cy="381600"/>
          </a:xfrm>
        </p:spPr>
        <p:txBody>
          <a:bodyPr anchor="ctr" anchorCtr="0"/>
          <a:lstStyle/>
          <a:p>
            <a:pPr algn="dist"/>
            <a:r>
              <a:rPr lang="ja-JP" altLang="en-US">
                <a:latin typeface="BIZ UDPゴシック" panose="020B0400000000000000" pitchFamily="50" charset="-128"/>
                <a:ea typeface="BIZ UDPゴシック" panose="020B0400000000000000" pitchFamily="50" charset="-128"/>
              </a:rPr>
              <a:t>演習の進め方</a:t>
            </a:r>
          </a:p>
        </p:txBody>
      </p:sp>
      <p:sp>
        <p:nvSpPr>
          <p:cNvPr id="5" name="四角形: 角を丸くする 4">
            <a:extLst>
              <a:ext uri="{FF2B5EF4-FFF2-40B4-BE49-F238E27FC236}">
                <a16:creationId xmlns:a16="http://schemas.microsoft.com/office/drawing/2014/main" id="{045C0AD5-319C-8FA2-8E7F-71D099C3D1D7}"/>
              </a:ext>
            </a:extLst>
          </p:cNvPr>
          <p:cNvSpPr/>
          <p:nvPr/>
        </p:nvSpPr>
        <p:spPr>
          <a:xfrm>
            <a:off x="460851" y="1144708"/>
            <a:ext cx="11270297" cy="5319233"/>
          </a:xfrm>
          <a:prstGeom prst="roundRect">
            <a:avLst>
              <a:gd name="adj" fmla="val 4218"/>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Pゴシック" panose="020B0400000000000000" pitchFamily="50" charset="-128"/>
              <a:ea typeface="BIZ UDPゴシック" panose="020B0400000000000000" pitchFamily="50" charset="-128"/>
            </a:endParaRPr>
          </a:p>
        </p:txBody>
      </p:sp>
      <p:sp>
        <p:nvSpPr>
          <p:cNvPr id="6" name="テキスト ボックス 5">
            <a:extLst>
              <a:ext uri="{FF2B5EF4-FFF2-40B4-BE49-F238E27FC236}">
                <a16:creationId xmlns:a16="http://schemas.microsoft.com/office/drawing/2014/main" id="{948BFEE5-4F54-59A0-4E6D-B0B149A87F17}"/>
              </a:ext>
            </a:extLst>
          </p:cNvPr>
          <p:cNvSpPr txBox="1"/>
          <p:nvPr/>
        </p:nvSpPr>
        <p:spPr>
          <a:xfrm>
            <a:off x="1062736" y="2047491"/>
            <a:ext cx="1497526" cy="353943"/>
          </a:xfrm>
          <a:prstGeom prst="rect">
            <a:avLst/>
          </a:prstGeom>
          <a:noFill/>
        </p:spPr>
        <p:txBody>
          <a:bodyPr wrap="none" rtlCol="0">
            <a:spAutoFit/>
          </a:bodyPr>
          <a:lstStyle/>
          <a:p>
            <a:r>
              <a:rPr lang="en-US" altLang="ja-JP" sz="1700" b="1" spc="50">
                <a:solidFill>
                  <a:srgbClr val="FF6A29"/>
                </a:solidFill>
                <a:latin typeface="BIZ UDPゴシック" panose="020B0400000000000000" pitchFamily="50" charset="-128"/>
                <a:ea typeface="BIZ UDPゴシック" panose="020B0400000000000000" pitchFamily="50" charset="-128"/>
              </a:rPr>
              <a:t>【</a:t>
            </a:r>
            <a:r>
              <a:rPr lang="ja-JP" altLang="en-US" sz="1700" b="1" spc="50">
                <a:solidFill>
                  <a:srgbClr val="FF6A29"/>
                </a:solidFill>
                <a:latin typeface="BIZ UDPゴシック" panose="020B0400000000000000" pitchFamily="50" charset="-128"/>
                <a:ea typeface="BIZ UDPゴシック" panose="020B0400000000000000" pitchFamily="50" charset="-128"/>
              </a:rPr>
              <a:t>個人ワーク</a:t>
            </a:r>
            <a:r>
              <a:rPr lang="en-US" altLang="ja-JP" sz="1700" b="1" spc="50">
                <a:solidFill>
                  <a:srgbClr val="FF6A29"/>
                </a:solidFill>
                <a:latin typeface="BIZ UDPゴシック" panose="020B0400000000000000" pitchFamily="50" charset="-128"/>
                <a:ea typeface="BIZ UDPゴシック" panose="020B0400000000000000" pitchFamily="50" charset="-128"/>
              </a:rPr>
              <a:t>】</a:t>
            </a:r>
            <a:endParaRPr kumimoji="1" lang="ja-JP" altLang="en-US" sz="1700" b="1" spc="50">
              <a:solidFill>
                <a:srgbClr val="FF6A29"/>
              </a:solidFill>
              <a:latin typeface="BIZ UDPゴシック" panose="020B0400000000000000" pitchFamily="50" charset="-128"/>
              <a:ea typeface="BIZ UDPゴシック" panose="020B0400000000000000" pitchFamily="50" charset="-128"/>
            </a:endParaRPr>
          </a:p>
        </p:txBody>
      </p:sp>
      <p:sp>
        <p:nvSpPr>
          <p:cNvPr id="10" name="テキスト ボックス 9">
            <a:extLst>
              <a:ext uri="{FF2B5EF4-FFF2-40B4-BE49-F238E27FC236}">
                <a16:creationId xmlns:a16="http://schemas.microsoft.com/office/drawing/2014/main" id="{721C80B2-E836-740C-51EB-DDDADDAEC298}"/>
              </a:ext>
            </a:extLst>
          </p:cNvPr>
          <p:cNvSpPr txBox="1"/>
          <p:nvPr/>
        </p:nvSpPr>
        <p:spPr>
          <a:xfrm>
            <a:off x="942109" y="2392784"/>
            <a:ext cx="10317281" cy="338554"/>
          </a:xfrm>
          <a:prstGeom prst="rect">
            <a:avLst/>
          </a:prstGeom>
          <a:noFill/>
        </p:spPr>
        <p:txBody>
          <a:bodyPr wrap="square" rtlCol="0">
            <a:spAutoFit/>
          </a:bodyPr>
          <a:lstStyle/>
          <a:p>
            <a:pPr marL="284400" indent="-284400">
              <a:spcAft>
                <a:spcPts val="600"/>
              </a:spcAft>
              <a:buClr>
                <a:srgbClr val="FF6A29"/>
              </a:buClr>
              <a:buFont typeface="Wingdings" panose="05000000000000000000" pitchFamily="2" charset="2"/>
              <a:buChar char="l"/>
            </a:pPr>
            <a:r>
              <a:rPr lang="ja-JP" altLang="en-US" sz="1600" spc="100">
                <a:latin typeface="BIZ UDPゴシック" panose="020B0400000000000000" pitchFamily="50" charset="-128"/>
                <a:ea typeface="BIZ UDPゴシック" panose="020B0400000000000000" pitchFamily="50" charset="-128"/>
              </a:rPr>
              <a:t>本演習では、４つの設問が設定されています。まずはあなた個人の考えを整理してみましょう。</a:t>
            </a:r>
          </a:p>
        </p:txBody>
      </p:sp>
      <p:sp>
        <p:nvSpPr>
          <p:cNvPr id="11" name="テキスト ボックス 10">
            <a:extLst>
              <a:ext uri="{FF2B5EF4-FFF2-40B4-BE49-F238E27FC236}">
                <a16:creationId xmlns:a16="http://schemas.microsoft.com/office/drawing/2014/main" id="{58C214FD-2A75-0047-393E-6F7A3ADDDED1}"/>
              </a:ext>
            </a:extLst>
          </p:cNvPr>
          <p:cNvSpPr txBox="1"/>
          <p:nvPr/>
        </p:nvSpPr>
        <p:spPr>
          <a:xfrm>
            <a:off x="1062736" y="2805652"/>
            <a:ext cx="1927131" cy="353943"/>
          </a:xfrm>
          <a:prstGeom prst="rect">
            <a:avLst/>
          </a:prstGeom>
          <a:noFill/>
        </p:spPr>
        <p:txBody>
          <a:bodyPr wrap="none" rtlCol="0">
            <a:spAutoFit/>
          </a:bodyPr>
          <a:lstStyle/>
          <a:p>
            <a:r>
              <a:rPr lang="en-US" altLang="ja-JP" sz="1700" b="1" spc="50">
                <a:solidFill>
                  <a:srgbClr val="FF6A29"/>
                </a:solidFill>
                <a:latin typeface="BIZ UDPゴシック" panose="020B0400000000000000" pitchFamily="50" charset="-128"/>
                <a:ea typeface="BIZ UDPゴシック" panose="020B0400000000000000" pitchFamily="50" charset="-128"/>
              </a:rPr>
              <a:t>【</a:t>
            </a:r>
            <a:r>
              <a:rPr lang="ja-JP" altLang="en-US" sz="1700" b="1" spc="50">
                <a:solidFill>
                  <a:srgbClr val="FF6A29"/>
                </a:solidFill>
                <a:latin typeface="BIZ UDPゴシック" panose="020B0400000000000000" pitchFamily="50" charset="-128"/>
                <a:ea typeface="BIZ UDPゴシック" panose="020B0400000000000000" pitchFamily="50" charset="-128"/>
              </a:rPr>
              <a:t>グループワーク</a:t>
            </a:r>
            <a:r>
              <a:rPr lang="en-US" altLang="ja-JP" sz="1700" b="1" spc="50">
                <a:solidFill>
                  <a:srgbClr val="FF6A29"/>
                </a:solidFill>
                <a:latin typeface="BIZ UDPゴシック" panose="020B0400000000000000" pitchFamily="50" charset="-128"/>
                <a:ea typeface="BIZ UDPゴシック" panose="020B0400000000000000" pitchFamily="50" charset="-128"/>
              </a:rPr>
              <a:t>】</a:t>
            </a:r>
            <a:endParaRPr kumimoji="1" lang="ja-JP" altLang="en-US" sz="1700" b="1" spc="50">
              <a:solidFill>
                <a:srgbClr val="FF6A29"/>
              </a:solidFill>
              <a:latin typeface="BIZ UDPゴシック" panose="020B0400000000000000" pitchFamily="50" charset="-128"/>
              <a:ea typeface="BIZ UDPゴシック" panose="020B0400000000000000" pitchFamily="50" charset="-128"/>
            </a:endParaRPr>
          </a:p>
        </p:txBody>
      </p:sp>
      <p:sp>
        <p:nvSpPr>
          <p:cNvPr id="13" name="テキスト ボックス 12">
            <a:extLst>
              <a:ext uri="{FF2B5EF4-FFF2-40B4-BE49-F238E27FC236}">
                <a16:creationId xmlns:a16="http://schemas.microsoft.com/office/drawing/2014/main" id="{069ABCDD-A97C-8677-F013-97BECE310210}"/>
              </a:ext>
            </a:extLst>
          </p:cNvPr>
          <p:cNvSpPr txBox="1"/>
          <p:nvPr/>
        </p:nvSpPr>
        <p:spPr>
          <a:xfrm>
            <a:off x="942109" y="3159595"/>
            <a:ext cx="10607466" cy="2677656"/>
          </a:xfrm>
          <a:prstGeom prst="rect">
            <a:avLst/>
          </a:prstGeom>
          <a:noFill/>
        </p:spPr>
        <p:txBody>
          <a:bodyPr wrap="square" lIns="91440" tIns="45720" rIns="91440" bIns="45720" rtlCol="0" anchor="t">
            <a:spAutoFit/>
          </a:bodyPr>
          <a:lstStyle/>
          <a:p>
            <a:pPr marL="283845" indent="-283845">
              <a:spcAft>
                <a:spcPts val="1200"/>
              </a:spcAft>
              <a:buClr>
                <a:srgbClr val="FF6A29"/>
              </a:buClr>
              <a:buFont typeface="Wingdings" panose="05000000000000000000" pitchFamily="2" charset="2"/>
              <a:buChar char="l"/>
            </a:pPr>
            <a:r>
              <a:rPr lang="en-US" altLang="ja-JP" sz="1600" spc="100">
                <a:latin typeface="BIZ UDPゴシック" panose="020B0400000000000000" pitchFamily="50" charset="-128"/>
                <a:ea typeface="BIZ UDPゴシック"/>
              </a:rPr>
              <a:t>3</a:t>
            </a:r>
            <a:r>
              <a:rPr lang="ja-JP" altLang="en-US" sz="1600" spc="100">
                <a:latin typeface="BIZ UDPゴシック" panose="020B0400000000000000" pitchFamily="50" charset="-128"/>
                <a:ea typeface="BIZ UDPゴシック"/>
              </a:rPr>
              <a:t>～</a:t>
            </a:r>
            <a:r>
              <a:rPr lang="en-US" altLang="ja-JP" sz="1600" spc="100">
                <a:latin typeface="BIZ UDPゴシック" panose="020B0400000000000000" pitchFamily="50" charset="-128"/>
                <a:ea typeface="BIZ UDPゴシック"/>
              </a:rPr>
              <a:t>5</a:t>
            </a:r>
            <a:r>
              <a:rPr lang="ja-JP" altLang="en-US" sz="1600" spc="100">
                <a:latin typeface="BIZ UDPゴシック" panose="020B0400000000000000" pitchFamily="50" charset="-128"/>
                <a:ea typeface="BIZ UDPゴシック"/>
              </a:rPr>
              <a:t>人程度の少人数のグループに分かれます。始める前に、進行係と記録係を決めておいてください。</a:t>
            </a:r>
            <a:endParaRPr lang="en-US" altLang="ja-JP" sz="1600">
              <a:latin typeface="メイリオ"/>
              <a:ea typeface="メイリオ"/>
            </a:endParaRPr>
          </a:p>
          <a:p>
            <a:pPr marL="284400" indent="-284400">
              <a:spcAft>
                <a:spcPts val="1200"/>
              </a:spcAft>
              <a:buClr>
                <a:srgbClr val="FF6A29"/>
              </a:buClr>
              <a:buFont typeface="Wingdings" panose="05000000000000000000" pitchFamily="2" charset="2"/>
              <a:buChar char="l"/>
            </a:pPr>
            <a:r>
              <a:rPr lang="ja-JP" altLang="en-US" sz="1600" spc="100">
                <a:latin typeface="BIZ UDPゴシック"/>
                <a:ea typeface="biz udpゴシック"/>
              </a:rPr>
              <a:t>その後、個人ワークで検討した内容を共有し、グループ内で議論しましょう。はじめは個々の意見を否定</a:t>
            </a:r>
            <a:r>
              <a:rPr lang="ja-JP" altLang="en-US" sz="1600" spc="100">
                <a:latin typeface="BIZ UDPゴシック"/>
                <a:ea typeface="BIZ UDPゴシック"/>
              </a:rPr>
              <a:t>せず、なぜそのような意見になったかを傾聴します。全員の共有ができたところで、方向性が異なる意見について話し合い、最善な対応が得られるように議論しましょう。　　　　　　　　　　　　　　　　　　　　　　　　　　　　　　　　</a:t>
            </a:r>
            <a:endParaRPr lang="en-US" sz="1600">
              <a:latin typeface="メイリオ"/>
            </a:endParaRPr>
          </a:p>
          <a:p>
            <a:pPr marL="283845" indent="-283845">
              <a:spcAft>
                <a:spcPts val="1200"/>
              </a:spcAft>
              <a:buClr>
                <a:srgbClr val="FF6A29"/>
              </a:buClr>
              <a:buFont typeface="Wingdings" panose="05000000000000000000" pitchFamily="2" charset="2"/>
              <a:buChar char="l"/>
            </a:pPr>
            <a:r>
              <a:rPr lang="ja-JP" altLang="en-US" sz="1600" spc="100">
                <a:latin typeface="BIZ UDPゴシック" panose="020B0400000000000000" pitchFamily="50" charset="-128"/>
                <a:ea typeface="BIZ UDPゴシック"/>
              </a:rPr>
              <a:t>設問の後ろに用意された「考えるヒント」も参考に、さらに議論を深めてください。</a:t>
            </a:r>
          </a:p>
          <a:p>
            <a:pPr marL="283845" indent="-283845">
              <a:spcAft>
                <a:spcPts val="1200"/>
              </a:spcAft>
              <a:buClr>
                <a:srgbClr val="FF6A29"/>
              </a:buClr>
              <a:buFont typeface="Wingdings" panose="05000000000000000000" pitchFamily="2" charset="2"/>
              <a:buChar char="l"/>
            </a:pPr>
            <a:r>
              <a:rPr lang="ja-JP" altLang="en-US" sz="1600" spc="100">
                <a:latin typeface="BIZ UDPゴシック"/>
                <a:ea typeface="BIZ UDPゴシック"/>
              </a:rPr>
              <a:t>最後に、各グループにおける議論の結果を全体に報告し、本演習からの学びを共有しましょう。「回答例」も用意してありますのでご覧ください。</a:t>
            </a:r>
          </a:p>
          <a:p>
            <a:pPr marL="283845" indent="-283845">
              <a:spcAft>
                <a:spcPts val="1200"/>
              </a:spcAft>
              <a:buClr>
                <a:srgbClr val="FF6A29"/>
              </a:buClr>
              <a:buFont typeface="Wingdings" panose="05000000000000000000" pitchFamily="2" charset="2"/>
              <a:buChar char="l"/>
            </a:pPr>
            <a:r>
              <a:rPr lang="ja-JP" altLang="en-US" sz="1600" spc="100">
                <a:latin typeface="BIZ UDPゴシック" panose="020B0400000000000000" pitchFamily="50" charset="-128"/>
                <a:ea typeface="BIZ UDPゴシック"/>
              </a:rPr>
              <a:t>本演習で得られた学びを、組織全体のルール整備や環境整備につなげることも検討しましょう。</a:t>
            </a:r>
          </a:p>
        </p:txBody>
      </p:sp>
      <p:sp>
        <p:nvSpPr>
          <p:cNvPr id="3" name="テキスト ボックス 2">
            <a:extLst>
              <a:ext uri="{FF2B5EF4-FFF2-40B4-BE49-F238E27FC236}">
                <a16:creationId xmlns:a16="http://schemas.microsoft.com/office/drawing/2014/main" id="{10AB2E69-7499-6424-D07D-E06CF6EB9798}"/>
              </a:ext>
            </a:extLst>
          </p:cNvPr>
          <p:cNvSpPr txBox="1"/>
          <p:nvPr/>
        </p:nvSpPr>
        <p:spPr>
          <a:xfrm>
            <a:off x="611031" y="1378421"/>
            <a:ext cx="10733505" cy="670953"/>
          </a:xfrm>
          <a:prstGeom prst="rect">
            <a:avLst/>
          </a:prstGeom>
          <a:noFill/>
        </p:spPr>
        <p:txBody>
          <a:bodyPr wrap="square" lIns="91440" tIns="45720" rIns="91440" bIns="45720" rtlCol="0" anchor="t">
            <a:spAutoFit/>
          </a:bodyPr>
          <a:lstStyle/>
          <a:p>
            <a:pPr marL="283845">
              <a:lnSpc>
                <a:spcPct val="120000"/>
              </a:lnSpc>
              <a:spcAft>
                <a:spcPts val="600"/>
              </a:spcAft>
              <a:buClr>
                <a:srgbClr val="FF6A29"/>
              </a:buClr>
            </a:pPr>
            <a:r>
              <a:rPr lang="ja-JP" altLang="en-US" sz="1600" spc="100">
                <a:latin typeface="BIZ UDPゴシック" panose="020B0400000000000000" pitchFamily="50" charset="-128"/>
                <a:ea typeface="BIZ UDPゴシック"/>
              </a:rPr>
              <a:t>本演習は、まず個人で取り組んでいただく「個人ワーク」を行い、その後、少人数のグループごとに</a:t>
            </a:r>
            <a:br>
              <a:rPr lang="ja-JP" altLang="en-US" sz="1600" spc="100">
                <a:latin typeface="BIZ UDPゴシック" panose="020B0400000000000000" pitchFamily="50" charset="-128"/>
                <a:ea typeface="BIZ UDPゴシック"/>
              </a:rPr>
            </a:br>
            <a:r>
              <a:rPr lang="ja-JP" altLang="en-US" sz="1600" spc="100">
                <a:latin typeface="BIZ UDPゴシック" panose="020B0400000000000000" pitchFamily="50" charset="-128"/>
                <a:ea typeface="BIZ UDPゴシック"/>
              </a:rPr>
              <a:t>「グループワーク」に取り組んでいただきます。最後に全体で各グループの議論の結果を共有しましょう。</a:t>
            </a:r>
            <a:endParaRPr lang="en-US" altLang="ja-JP">
              <a:ea typeface="BIZ UDPゴシック"/>
            </a:endParaRPr>
          </a:p>
        </p:txBody>
      </p:sp>
      <p:sp>
        <p:nvSpPr>
          <p:cNvPr id="7" name="スライド番号プレースホルダー 6">
            <a:extLst>
              <a:ext uri="{FF2B5EF4-FFF2-40B4-BE49-F238E27FC236}">
                <a16:creationId xmlns:a16="http://schemas.microsoft.com/office/drawing/2014/main" id="{09276A62-0FFA-C8F4-CEEA-5AC31F25CEA1}"/>
              </a:ext>
            </a:extLst>
          </p:cNvPr>
          <p:cNvSpPr>
            <a:spLocks noGrp="1"/>
          </p:cNvSpPr>
          <p:nvPr>
            <p:ph type="sldNum" sz="quarter" idx="4"/>
          </p:nvPr>
        </p:nvSpPr>
        <p:spPr/>
        <p:txBody>
          <a:bodyPr/>
          <a:lstStyle/>
          <a:p>
            <a:fld id="{2336B528-F940-46AA-A4AB-D4751FB27E02}" type="slidenum">
              <a:rPr kumimoji="1" lang="ja-JP" altLang="en-US" smtClean="0"/>
              <a:t>5</a:t>
            </a:fld>
            <a:endParaRPr kumimoji="1" lang="ja-JP" altLang="en-US"/>
          </a:p>
        </p:txBody>
      </p:sp>
    </p:spTree>
    <p:extLst>
      <p:ext uri="{BB962C8B-B14F-4D97-AF65-F5344CB8AC3E}">
        <p14:creationId xmlns:p14="http://schemas.microsoft.com/office/powerpoint/2010/main" val="104012162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C74DD4-9EE4-99B0-E25D-A5A259C7B33A}"/>
            </a:ext>
          </a:extLst>
        </p:cNvPr>
        <p:cNvGrpSpPr/>
        <p:nvPr/>
      </p:nvGrpSpPr>
      <p:grpSpPr>
        <a:xfrm>
          <a:off x="0" y="0"/>
          <a:ext cx="0" cy="0"/>
          <a:chOff x="0" y="0"/>
          <a:chExt cx="0" cy="0"/>
        </a:xfrm>
      </p:grpSpPr>
      <p:sp>
        <p:nvSpPr>
          <p:cNvPr id="23" name="四角形: 角を丸くする 22">
            <a:extLst>
              <a:ext uri="{FF2B5EF4-FFF2-40B4-BE49-F238E27FC236}">
                <a16:creationId xmlns:a16="http://schemas.microsoft.com/office/drawing/2014/main" id="{C99B16EE-B8A3-87EE-3588-6EBDE8CC0E23}"/>
              </a:ext>
            </a:extLst>
          </p:cNvPr>
          <p:cNvSpPr/>
          <p:nvPr/>
        </p:nvSpPr>
        <p:spPr>
          <a:xfrm>
            <a:off x="531813" y="2312988"/>
            <a:ext cx="11107737" cy="3989387"/>
          </a:xfrm>
          <a:prstGeom prst="roundRect">
            <a:avLst>
              <a:gd name="adj" fmla="val 3346"/>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四角形: 角を丸くする 6">
            <a:extLst>
              <a:ext uri="{FF2B5EF4-FFF2-40B4-BE49-F238E27FC236}">
                <a16:creationId xmlns:a16="http://schemas.microsoft.com/office/drawing/2014/main" id="{EE488F63-9A72-9BBB-E6AA-D0F29A7AFF3D}"/>
              </a:ext>
            </a:extLst>
          </p:cNvPr>
          <p:cNvSpPr/>
          <p:nvPr/>
        </p:nvSpPr>
        <p:spPr>
          <a:xfrm>
            <a:off x="531811" y="383588"/>
            <a:ext cx="2376000" cy="444500"/>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0FEDC1E9-A878-E404-79AB-BE3ABDD69BC3}"/>
              </a:ext>
            </a:extLst>
          </p:cNvPr>
          <p:cNvSpPr>
            <a:spLocks noGrp="1"/>
          </p:cNvSpPr>
          <p:nvPr>
            <p:ph type="title"/>
          </p:nvPr>
        </p:nvSpPr>
        <p:spPr>
          <a:xfrm>
            <a:off x="616122" y="451487"/>
            <a:ext cx="7156278" cy="391261"/>
          </a:xfrm>
        </p:spPr>
        <p:txBody>
          <a:bodyPr/>
          <a:lstStyle/>
          <a:p>
            <a:r>
              <a:rPr lang="zh-TW" altLang="en-US">
                <a:latin typeface="BIZ UDPゴシック" panose="020B0400000000000000" pitchFamily="50" charset="-128"/>
                <a:ea typeface="BIZ UDPゴシック" panose="020B0400000000000000" pitchFamily="50" charset="-128"/>
              </a:rPr>
              <a:t>設問</a:t>
            </a:r>
            <a:r>
              <a:rPr lang="en-US" altLang="zh-TW">
                <a:latin typeface="BIZ UDPゴシック" panose="020B0400000000000000" pitchFamily="50" charset="-128"/>
                <a:ea typeface="BIZ UDPゴシック" panose="020B0400000000000000" pitchFamily="50" charset="-128"/>
              </a:rPr>
              <a:t>2</a:t>
            </a:r>
            <a:r>
              <a:rPr lang="zh-TW" altLang="en-US">
                <a:latin typeface="BIZ UDPゴシック" panose="020B0400000000000000" pitchFamily="50" charset="-128"/>
                <a:ea typeface="BIZ UDPゴシック" panose="020B0400000000000000" pitchFamily="50" charset="-128"/>
              </a:rPr>
              <a:t>　事例</a:t>
            </a:r>
            <a:r>
              <a:rPr lang="en-US" altLang="zh-TW">
                <a:latin typeface="BIZ UDPゴシック" panose="020B0400000000000000" pitchFamily="50" charset="-128"/>
                <a:ea typeface="BIZ UDPゴシック" panose="020B0400000000000000" pitchFamily="50" charset="-128"/>
              </a:rPr>
              <a:t>3</a:t>
            </a:r>
            <a:endParaRPr lang="ja-JP" altLang="en-US">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27548875-C2E3-ABE3-7D07-04367AE7B933}"/>
              </a:ext>
            </a:extLst>
          </p:cNvPr>
          <p:cNvSpPr txBox="1"/>
          <p:nvPr/>
        </p:nvSpPr>
        <p:spPr>
          <a:xfrm>
            <a:off x="907348" y="3049573"/>
            <a:ext cx="10394079" cy="1572866"/>
          </a:xfrm>
          <a:prstGeom prst="rect">
            <a:avLst/>
          </a:prstGeom>
          <a:noFill/>
        </p:spPr>
        <p:txBody>
          <a:bodyPr wrap="square">
            <a:spAutoFit/>
          </a:bodyPr>
          <a:lstStyle/>
          <a:p>
            <a:pPr marL="285750" indent="-285750">
              <a:lnSpc>
                <a:spcPct val="110000"/>
              </a:lnSpc>
              <a:buClr>
                <a:schemeClr val="accent2"/>
              </a:buClr>
              <a:buFont typeface="Wingdings" pitchFamily="2" charset="2"/>
              <a:buChar char="l"/>
            </a:pPr>
            <a:r>
              <a:rPr lang="ja-JP" altLang="en-US" kern="100">
                <a:latin typeface="BIZ UDPゴシック" panose="020B0400000000000000" pitchFamily="50" charset="-128"/>
                <a:ea typeface="BIZ UDPゴシック" panose="020B0400000000000000" pitchFamily="50" charset="-128"/>
                <a:cs typeface="Arial" panose="020B0604020202020204" pitchFamily="34" charset="0"/>
              </a:rPr>
              <a:t>こどもが一人で着替えを行いたいとの意思を示している中で、着替えを手伝うような場合、「不適切な行為」に該当する可能性がある。</a:t>
            </a:r>
          </a:p>
          <a:p>
            <a:pPr marL="285750" indent="-285750">
              <a:lnSpc>
                <a:spcPct val="110000"/>
              </a:lnSpc>
              <a:buClr>
                <a:schemeClr val="accent2"/>
              </a:buClr>
              <a:buFont typeface="Wingdings" pitchFamily="2" charset="2"/>
              <a:buChar char="l"/>
            </a:pPr>
            <a:endParaRPr lang="en-US" altLang="ja-JP" kern="100">
              <a:latin typeface="BIZ UDPゴシック" panose="020B0400000000000000" pitchFamily="50" charset="-128"/>
              <a:ea typeface="BIZ UDPゴシック" panose="020B0400000000000000" pitchFamily="50" charset="-128"/>
              <a:cs typeface="Arial" panose="020B0604020202020204" pitchFamily="34" charset="0"/>
            </a:endParaRPr>
          </a:p>
          <a:p>
            <a:pPr marL="285750" indent="-285750">
              <a:lnSpc>
                <a:spcPct val="110000"/>
              </a:lnSpc>
              <a:buClr>
                <a:schemeClr val="accent2"/>
              </a:buClr>
              <a:buFont typeface="Wingdings" pitchFamily="2" charset="2"/>
              <a:buChar char="l"/>
            </a:pPr>
            <a:r>
              <a:rPr lang="ja-JP" altLang="en-US" kern="100">
                <a:latin typeface="BIZ UDPゴシック" panose="020B0400000000000000" pitchFamily="50" charset="-128"/>
                <a:ea typeface="BIZ UDPゴシック" panose="020B0400000000000000" pitchFamily="50" charset="-128"/>
                <a:cs typeface="Arial" panose="020B0604020202020204" pitchFamily="34" charset="0"/>
              </a:rPr>
              <a:t>業務上の必要がある場合には、事前・事後に、その経過を組織内で共有するなど、性暴力につながらないための歯止めをかけるルールを定めて運用するといったことが考えられる。</a:t>
            </a:r>
          </a:p>
        </p:txBody>
      </p:sp>
      <p:grpSp>
        <p:nvGrpSpPr>
          <p:cNvPr id="17" name="ひらめき｜男">
            <a:extLst>
              <a:ext uri="{FF2B5EF4-FFF2-40B4-BE49-F238E27FC236}">
                <a16:creationId xmlns:a16="http://schemas.microsoft.com/office/drawing/2014/main" id="{8A68F7F3-A048-6CB1-215F-4DDDBC26A54A}"/>
              </a:ext>
            </a:extLst>
          </p:cNvPr>
          <p:cNvGrpSpPr>
            <a:grpSpLocks noChangeAspect="1"/>
          </p:cNvGrpSpPr>
          <p:nvPr/>
        </p:nvGrpSpPr>
        <p:grpSpPr bwMode="auto">
          <a:xfrm>
            <a:off x="10166707" y="4752900"/>
            <a:ext cx="1116013" cy="1279525"/>
            <a:chOff x="1799" y="3116"/>
            <a:chExt cx="703" cy="806"/>
          </a:xfrm>
        </p:grpSpPr>
        <p:sp>
          <p:nvSpPr>
            <p:cNvPr id="18" name="Freeform 25">
              <a:extLst>
                <a:ext uri="{FF2B5EF4-FFF2-40B4-BE49-F238E27FC236}">
                  <a16:creationId xmlns:a16="http://schemas.microsoft.com/office/drawing/2014/main" id="{459356C4-81E6-DB89-DB71-F21D2968445B}"/>
                </a:ext>
              </a:extLst>
            </p:cNvPr>
            <p:cNvSpPr>
              <a:spLocks noEditPoints="1"/>
            </p:cNvSpPr>
            <p:nvPr/>
          </p:nvSpPr>
          <p:spPr bwMode="auto">
            <a:xfrm>
              <a:off x="1849" y="3238"/>
              <a:ext cx="596" cy="519"/>
            </a:xfrm>
            <a:custGeom>
              <a:avLst/>
              <a:gdLst>
                <a:gd name="T0" fmla="*/ 388 w 392"/>
                <a:gd name="T1" fmla="*/ 55 h 342"/>
                <a:gd name="T2" fmla="*/ 321 w 392"/>
                <a:gd name="T3" fmla="*/ 55 h 342"/>
                <a:gd name="T4" fmla="*/ 317 w 392"/>
                <a:gd name="T5" fmla="*/ 37 h 342"/>
                <a:gd name="T6" fmla="*/ 354 w 392"/>
                <a:gd name="T7" fmla="*/ 0 h 342"/>
                <a:gd name="T8" fmla="*/ 392 w 392"/>
                <a:gd name="T9" fmla="*/ 37 h 342"/>
                <a:gd name="T10" fmla="*/ 388 w 392"/>
                <a:gd name="T11" fmla="*/ 55 h 342"/>
                <a:gd name="T12" fmla="*/ 70 w 392"/>
                <a:gd name="T13" fmla="*/ 319 h 342"/>
                <a:gd name="T14" fmla="*/ 64 w 392"/>
                <a:gd name="T15" fmla="*/ 342 h 342"/>
                <a:gd name="T16" fmla="*/ 0 w 392"/>
                <a:gd name="T17" fmla="*/ 325 h 342"/>
                <a:gd name="T18" fmla="*/ 6 w 392"/>
                <a:gd name="T19" fmla="*/ 302 h 342"/>
                <a:gd name="T20" fmla="*/ 70 w 392"/>
                <a:gd name="T21" fmla="*/ 319 h 342"/>
                <a:gd name="T22" fmla="*/ 97 w 392"/>
                <a:gd name="T23" fmla="*/ 249 h 342"/>
                <a:gd name="T24" fmla="*/ 87 w 392"/>
                <a:gd name="T25" fmla="*/ 220 h 342"/>
                <a:gd name="T26" fmla="*/ 78 w 392"/>
                <a:gd name="T27" fmla="*/ 214 h 342"/>
                <a:gd name="T28" fmla="*/ 37 w 392"/>
                <a:gd name="T29" fmla="*/ 214 h 342"/>
                <a:gd name="T30" fmla="*/ 28 w 392"/>
                <a:gd name="T31" fmla="*/ 223 h 342"/>
                <a:gd name="T32" fmla="*/ 14 w 392"/>
                <a:gd name="T33" fmla="*/ 288 h 342"/>
                <a:gd name="T34" fmla="*/ 53 w 392"/>
                <a:gd name="T35" fmla="*/ 298 h 342"/>
                <a:gd name="T36" fmla="*/ 59 w 392"/>
                <a:gd name="T37" fmla="*/ 287 h 342"/>
                <a:gd name="T38" fmla="*/ 65 w 392"/>
                <a:gd name="T39" fmla="*/ 286 h 342"/>
                <a:gd name="T40" fmla="*/ 74 w 392"/>
                <a:gd name="T41" fmla="*/ 281 h 342"/>
                <a:gd name="T42" fmla="*/ 94 w 392"/>
                <a:gd name="T43" fmla="*/ 261 h 342"/>
                <a:gd name="T44" fmla="*/ 97 w 392"/>
                <a:gd name="T45" fmla="*/ 249 h 342"/>
                <a:gd name="T46" fmla="*/ 262 w 392"/>
                <a:gd name="T47" fmla="*/ 180 h 342"/>
                <a:gd name="T48" fmla="*/ 215 w 392"/>
                <a:gd name="T49" fmla="*/ 327 h 342"/>
                <a:gd name="T50" fmla="*/ 212 w 392"/>
                <a:gd name="T51" fmla="*/ 327 h 342"/>
                <a:gd name="T52" fmla="*/ 201 w 392"/>
                <a:gd name="T53" fmla="*/ 225 h 342"/>
                <a:gd name="T54" fmla="*/ 186 w 392"/>
                <a:gd name="T55" fmla="*/ 213 h 342"/>
                <a:gd name="T56" fmla="*/ 171 w 392"/>
                <a:gd name="T57" fmla="*/ 225 h 342"/>
                <a:gd name="T58" fmla="*/ 160 w 392"/>
                <a:gd name="T59" fmla="*/ 327 h 342"/>
                <a:gd name="T60" fmla="*/ 158 w 392"/>
                <a:gd name="T61" fmla="*/ 327 h 342"/>
                <a:gd name="T62" fmla="*/ 110 w 392"/>
                <a:gd name="T63" fmla="*/ 180 h 342"/>
                <a:gd name="T64" fmla="*/ 134 w 392"/>
                <a:gd name="T65" fmla="*/ 168 h 342"/>
                <a:gd name="T66" fmla="*/ 186 w 392"/>
                <a:gd name="T67" fmla="*/ 209 h 342"/>
                <a:gd name="T68" fmla="*/ 238 w 392"/>
                <a:gd name="T69" fmla="*/ 168 h 342"/>
                <a:gd name="T70" fmla="*/ 262 w 392"/>
                <a:gd name="T71" fmla="*/ 180 h 342"/>
                <a:gd name="T72" fmla="*/ 136 w 392"/>
                <a:gd name="T73" fmla="*/ 54 h 342"/>
                <a:gd name="T74" fmla="*/ 136 w 392"/>
                <a:gd name="T75" fmla="*/ 95 h 342"/>
                <a:gd name="T76" fmla="*/ 152 w 392"/>
                <a:gd name="T77" fmla="*/ 142 h 342"/>
                <a:gd name="T78" fmla="*/ 155 w 392"/>
                <a:gd name="T79" fmla="*/ 145 h 342"/>
                <a:gd name="T80" fmla="*/ 155 w 392"/>
                <a:gd name="T81" fmla="*/ 164 h 342"/>
                <a:gd name="T82" fmla="*/ 186 w 392"/>
                <a:gd name="T83" fmla="*/ 189 h 342"/>
                <a:gd name="T84" fmla="*/ 217 w 392"/>
                <a:gd name="T85" fmla="*/ 164 h 342"/>
                <a:gd name="T86" fmla="*/ 217 w 392"/>
                <a:gd name="T87" fmla="*/ 145 h 342"/>
                <a:gd name="T88" fmla="*/ 220 w 392"/>
                <a:gd name="T89" fmla="*/ 142 h 342"/>
                <a:gd name="T90" fmla="*/ 236 w 392"/>
                <a:gd name="T91" fmla="*/ 95 h 342"/>
                <a:gd name="T92" fmla="*/ 236 w 392"/>
                <a:gd name="T93" fmla="*/ 22 h 342"/>
                <a:gd name="T94" fmla="*/ 136 w 392"/>
                <a:gd name="T95" fmla="*/ 54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92" h="342">
                  <a:moveTo>
                    <a:pt x="388" y="55"/>
                  </a:moveTo>
                  <a:cubicBezTo>
                    <a:pt x="321" y="55"/>
                    <a:pt x="321" y="55"/>
                    <a:pt x="321" y="55"/>
                  </a:cubicBezTo>
                  <a:cubicBezTo>
                    <a:pt x="318" y="49"/>
                    <a:pt x="317" y="44"/>
                    <a:pt x="317" y="37"/>
                  </a:cubicBezTo>
                  <a:cubicBezTo>
                    <a:pt x="317" y="17"/>
                    <a:pt x="333" y="0"/>
                    <a:pt x="354" y="0"/>
                  </a:cubicBezTo>
                  <a:cubicBezTo>
                    <a:pt x="375" y="0"/>
                    <a:pt x="392" y="17"/>
                    <a:pt x="392" y="37"/>
                  </a:cubicBezTo>
                  <a:cubicBezTo>
                    <a:pt x="392" y="44"/>
                    <a:pt x="390" y="49"/>
                    <a:pt x="388" y="55"/>
                  </a:cubicBezTo>
                  <a:close/>
                  <a:moveTo>
                    <a:pt x="70" y="319"/>
                  </a:moveTo>
                  <a:cubicBezTo>
                    <a:pt x="64" y="342"/>
                    <a:pt x="64" y="342"/>
                    <a:pt x="64" y="342"/>
                  </a:cubicBezTo>
                  <a:cubicBezTo>
                    <a:pt x="0" y="325"/>
                    <a:pt x="0" y="325"/>
                    <a:pt x="0" y="325"/>
                  </a:cubicBezTo>
                  <a:cubicBezTo>
                    <a:pt x="6" y="302"/>
                    <a:pt x="6" y="302"/>
                    <a:pt x="6" y="302"/>
                  </a:cubicBezTo>
                  <a:lnTo>
                    <a:pt x="70" y="319"/>
                  </a:lnTo>
                  <a:close/>
                  <a:moveTo>
                    <a:pt x="97" y="249"/>
                  </a:moveTo>
                  <a:cubicBezTo>
                    <a:pt x="96" y="246"/>
                    <a:pt x="89" y="223"/>
                    <a:pt x="87" y="220"/>
                  </a:cubicBezTo>
                  <a:cubicBezTo>
                    <a:pt x="86" y="216"/>
                    <a:pt x="83" y="214"/>
                    <a:pt x="78" y="214"/>
                  </a:cubicBezTo>
                  <a:cubicBezTo>
                    <a:pt x="72" y="214"/>
                    <a:pt x="43" y="214"/>
                    <a:pt x="37" y="214"/>
                  </a:cubicBezTo>
                  <a:cubicBezTo>
                    <a:pt x="32" y="214"/>
                    <a:pt x="29" y="217"/>
                    <a:pt x="28" y="223"/>
                  </a:cubicBezTo>
                  <a:cubicBezTo>
                    <a:pt x="27" y="227"/>
                    <a:pt x="17" y="274"/>
                    <a:pt x="14" y="288"/>
                  </a:cubicBezTo>
                  <a:cubicBezTo>
                    <a:pt x="53" y="298"/>
                    <a:pt x="53" y="298"/>
                    <a:pt x="53" y="298"/>
                  </a:cubicBezTo>
                  <a:cubicBezTo>
                    <a:pt x="59" y="287"/>
                    <a:pt x="59" y="287"/>
                    <a:pt x="59" y="287"/>
                  </a:cubicBezTo>
                  <a:cubicBezTo>
                    <a:pt x="59" y="287"/>
                    <a:pt x="62" y="286"/>
                    <a:pt x="65" y="286"/>
                  </a:cubicBezTo>
                  <a:cubicBezTo>
                    <a:pt x="69" y="285"/>
                    <a:pt x="71" y="284"/>
                    <a:pt x="74" y="281"/>
                  </a:cubicBezTo>
                  <a:cubicBezTo>
                    <a:pt x="80" y="275"/>
                    <a:pt x="92" y="263"/>
                    <a:pt x="94" y="261"/>
                  </a:cubicBezTo>
                  <a:cubicBezTo>
                    <a:pt x="99" y="256"/>
                    <a:pt x="98" y="252"/>
                    <a:pt x="97" y="249"/>
                  </a:cubicBezTo>
                  <a:close/>
                  <a:moveTo>
                    <a:pt x="262" y="180"/>
                  </a:moveTo>
                  <a:cubicBezTo>
                    <a:pt x="215" y="327"/>
                    <a:pt x="215" y="327"/>
                    <a:pt x="215" y="327"/>
                  </a:cubicBezTo>
                  <a:cubicBezTo>
                    <a:pt x="212" y="327"/>
                    <a:pt x="212" y="327"/>
                    <a:pt x="212" y="327"/>
                  </a:cubicBezTo>
                  <a:cubicBezTo>
                    <a:pt x="201" y="225"/>
                    <a:pt x="201" y="225"/>
                    <a:pt x="201" y="225"/>
                  </a:cubicBezTo>
                  <a:cubicBezTo>
                    <a:pt x="186" y="213"/>
                    <a:pt x="186" y="213"/>
                    <a:pt x="186" y="213"/>
                  </a:cubicBezTo>
                  <a:cubicBezTo>
                    <a:pt x="171" y="225"/>
                    <a:pt x="171" y="225"/>
                    <a:pt x="171" y="225"/>
                  </a:cubicBezTo>
                  <a:cubicBezTo>
                    <a:pt x="160" y="327"/>
                    <a:pt x="160" y="327"/>
                    <a:pt x="160" y="327"/>
                  </a:cubicBezTo>
                  <a:cubicBezTo>
                    <a:pt x="158" y="327"/>
                    <a:pt x="158" y="327"/>
                    <a:pt x="158" y="327"/>
                  </a:cubicBezTo>
                  <a:cubicBezTo>
                    <a:pt x="110" y="180"/>
                    <a:pt x="110" y="180"/>
                    <a:pt x="110" y="180"/>
                  </a:cubicBezTo>
                  <a:cubicBezTo>
                    <a:pt x="134" y="168"/>
                    <a:pt x="134" y="168"/>
                    <a:pt x="134" y="168"/>
                  </a:cubicBezTo>
                  <a:cubicBezTo>
                    <a:pt x="186" y="209"/>
                    <a:pt x="186" y="209"/>
                    <a:pt x="186" y="209"/>
                  </a:cubicBezTo>
                  <a:cubicBezTo>
                    <a:pt x="238" y="168"/>
                    <a:pt x="238" y="168"/>
                    <a:pt x="238" y="168"/>
                  </a:cubicBezTo>
                  <a:lnTo>
                    <a:pt x="262" y="180"/>
                  </a:lnTo>
                  <a:close/>
                  <a:moveTo>
                    <a:pt x="136" y="54"/>
                  </a:moveTo>
                  <a:cubicBezTo>
                    <a:pt x="136" y="95"/>
                    <a:pt x="136" y="95"/>
                    <a:pt x="136" y="95"/>
                  </a:cubicBezTo>
                  <a:cubicBezTo>
                    <a:pt x="136" y="121"/>
                    <a:pt x="142" y="132"/>
                    <a:pt x="152" y="142"/>
                  </a:cubicBezTo>
                  <a:cubicBezTo>
                    <a:pt x="155" y="145"/>
                    <a:pt x="155" y="145"/>
                    <a:pt x="155" y="145"/>
                  </a:cubicBezTo>
                  <a:cubicBezTo>
                    <a:pt x="155" y="164"/>
                    <a:pt x="155" y="164"/>
                    <a:pt x="155" y="164"/>
                  </a:cubicBezTo>
                  <a:cubicBezTo>
                    <a:pt x="186" y="189"/>
                    <a:pt x="186" y="189"/>
                    <a:pt x="186" y="189"/>
                  </a:cubicBezTo>
                  <a:cubicBezTo>
                    <a:pt x="217" y="164"/>
                    <a:pt x="217" y="164"/>
                    <a:pt x="217" y="164"/>
                  </a:cubicBezTo>
                  <a:cubicBezTo>
                    <a:pt x="217" y="145"/>
                    <a:pt x="217" y="145"/>
                    <a:pt x="217" y="145"/>
                  </a:cubicBezTo>
                  <a:cubicBezTo>
                    <a:pt x="220" y="142"/>
                    <a:pt x="220" y="142"/>
                    <a:pt x="220" y="142"/>
                  </a:cubicBezTo>
                  <a:cubicBezTo>
                    <a:pt x="230" y="132"/>
                    <a:pt x="236" y="121"/>
                    <a:pt x="236" y="95"/>
                  </a:cubicBezTo>
                  <a:cubicBezTo>
                    <a:pt x="236" y="22"/>
                    <a:pt x="236" y="22"/>
                    <a:pt x="236" y="22"/>
                  </a:cubicBezTo>
                  <a:lnTo>
                    <a:pt x="136" y="5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0" name="Freeform 26">
              <a:extLst>
                <a:ext uri="{FF2B5EF4-FFF2-40B4-BE49-F238E27FC236}">
                  <a16:creationId xmlns:a16="http://schemas.microsoft.com/office/drawing/2014/main" id="{AD1F0C59-D8F1-2DB6-B3EC-8756CFC3CDEF}"/>
                </a:ext>
              </a:extLst>
            </p:cNvPr>
            <p:cNvSpPr>
              <a:spLocks noEditPoints="1"/>
            </p:cNvSpPr>
            <p:nvPr/>
          </p:nvSpPr>
          <p:spPr bwMode="auto">
            <a:xfrm>
              <a:off x="1799" y="3116"/>
              <a:ext cx="703" cy="806"/>
            </a:xfrm>
            <a:custGeom>
              <a:avLst/>
              <a:gdLst>
                <a:gd name="T0" fmla="*/ 410 w 462"/>
                <a:gd name="T1" fmla="*/ 210 h 530"/>
                <a:gd name="T2" fmla="*/ 365 w 462"/>
                <a:gd name="T3" fmla="*/ 210 h 530"/>
                <a:gd name="T4" fmla="*/ 427 w 462"/>
                <a:gd name="T5" fmla="*/ 153 h 530"/>
                <a:gd name="T6" fmla="*/ 410 w 462"/>
                <a:gd name="T7" fmla="*/ 194 h 530"/>
                <a:gd name="T8" fmla="*/ 365 w 462"/>
                <a:gd name="T9" fmla="*/ 194 h 530"/>
                <a:gd name="T10" fmla="*/ 347 w 462"/>
                <a:gd name="T11" fmla="*/ 153 h 530"/>
                <a:gd name="T12" fmla="*/ 387 w 462"/>
                <a:gd name="T13" fmla="*/ 64 h 530"/>
                <a:gd name="T14" fmla="*/ 425 w 462"/>
                <a:gd name="T15" fmla="*/ 117 h 530"/>
                <a:gd name="T16" fmla="*/ 350 w 462"/>
                <a:gd name="T17" fmla="*/ 117 h 530"/>
                <a:gd name="T18" fmla="*/ 421 w 462"/>
                <a:gd name="T19" fmla="*/ 135 h 530"/>
                <a:gd name="T20" fmla="*/ 395 w 462"/>
                <a:gd name="T21" fmla="*/ 0 h 530"/>
                <a:gd name="T22" fmla="*/ 379 w 462"/>
                <a:gd name="T23" fmla="*/ 48 h 530"/>
                <a:gd name="T24" fmla="*/ 395 w 462"/>
                <a:gd name="T25" fmla="*/ 0 h 530"/>
                <a:gd name="T26" fmla="*/ 325 w 462"/>
                <a:gd name="T27" fmla="*/ 18 h 530"/>
                <a:gd name="T28" fmla="*/ 340 w 462"/>
                <a:gd name="T29" fmla="*/ 66 h 530"/>
                <a:gd name="T30" fmla="*/ 462 w 462"/>
                <a:gd name="T31" fmla="*/ 27 h 530"/>
                <a:gd name="T32" fmla="*/ 422 w 462"/>
                <a:gd name="T33" fmla="*/ 57 h 530"/>
                <a:gd name="T34" fmla="*/ 462 w 462"/>
                <a:gd name="T35" fmla="*/ 27 h 530"/>
                <a:gd name="T36" fmla="*/ 148 w 462"/>
                <a:gd name="T37" fmla="*/ 175 h 530"/>
                <a:gd name="T38" fmla="*/ 207 w 462"/>
                <a:gd name="T39" fmla="*/ 64 h 530"/>
                <a:gd name="T40" fmla="*/ 290 w 462"/>
                <a:gd name="T41" fmla="*/ 121 h 530"/>
                <a:gd name="T42" fmla="*/ 271 w 462"/>
                <a:gd name="T43" fmla="*/ 233 h 530"/>
                <a:gd name="T44" fmla="*/ 219 w 462"/>
                <a:gd name="T45" fmla="*/ 289 h 530"/>
                <a:gd name="T46" fmla="*/ 167 w 462"/>
                <a:gd name="T47" fmla="*/ 233 h 530"/>
                <a:gd name="T48" fmla="*/ 185 w 462"/>
                <a:gd name="T49" fmla="*/ 222 h 530"/>
                <a:gd name="T50" fmla="*/ 188 w 462"/>
                <a:gd name="T51" fmla="*/ 244 h 530"/>
                <a:gd name="T52" fmla="*/ 250 w 462"/>
                <a:gd name="T53" fmla="*/ 244 h 530"/>
                <a:gd name="T54" fmla="*/ 253 w 462"/>
                <a:gd name="T55" fmla="*/ 222 h 530"/>
                <a:gd name="T56" fmla="*/ 269 w 462"/>
                <a:gd name="T57" fmla="*/ 102 h 530"/>
                <a:gd name="T58" fmla="*/ 169 w 462"/>
                <a:gd name="T59" fmla="*/ 175 h 530"/>
                <a:gd name="T60" fmla="*/ 438 w 462"/>
                <a:gd name="T61" fmla="*/ 502 h 530"/>
                <a:gd name="T62" fmla="*/ 90 w 462"/>
                <a:gd name="T63" fmla="*/ 517 h 530"/>
                <a:gd name="T64" fmla="*/ 0 w 462"/>
                <a:gd name="T65" fmla="*/ 476 h 530"/>
                <a:gd name="T66" fmla="*/ 64 w 462"/>
                <a:gd name="T67" fmla="*/ 273 h 530"/>
                <a:gd name="T68" fmla="*/ 191 w 462"/>
                <a:gd name="T69" fmla="*/ 407 h 530"/>
                <a:gd name="T70" fmla="*/ 204 w 462"/>
                <a:gd name="T71" fmla="*/ 305 h 530"/>
                <a:gd name="T72" fmla="*/ 234 w 462"/>
                <a:gd name="T73" fmla="*/ 305 h 530"/>
                <a:gd name="T74" fmla="*/ 248 w 462"/>
                <a:gd name="T75" fmla="*/ 407 h 530"/>
                <a:gd name="T76" fmla="*/ 374 w 462"/>
                <a:gd name="T77" fmla="*/ 273 h 530"/>
                <a:gd name="T78" fmla="*/ 103 w 462"/>
                <a:gd name="T79" fmla="*/ 399 h 530"/>
                <a:gd name="T80" fmla="*/ 33 w 462"/>
                <a:gd name="T81" fmla="*/ 405 h 530"/>
                <a:gd name="T82" fmla="*/ 103 w 462"/>
                <a:gd name="T83" fmla="*/ 399 h 530"/>
                <a:gd name="T84" fmla="*/ 120 w 462"/>
                <a:gd name="T85" fmla="*/ 300 h 530"/>
                <a:gd name="T86" fmla="*/ 70 w 462"/>
                <a:gd name="T87" fmla="*/ 294 h 530"/>
                <a:gd name="T88" fmla="*/ 47 w 462"/>
                <a:gd name="T89" fmla="*/ 368 h 530"/>
                <a:gd name="T90" fmla="*/ 92 w 462"/>
                <a:gd name="T91" fmla="*/ 367 h 530"/>
                <a:gd name="T92" fmla="*/ 107 w 462"/>
                <a:gd name="T93" fmla="*/ 361 h 530"/>
                <a:gd name="T94" fmla="*/ 130 w 462"/>
                <a:gd name="T95" fmla="*/ 329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62" h="530">
                  <a:moveTo>
                    <a:pt x="365" y="210"/>
                  </a:moveTo>
                  <a:cubicBezTo>
                    <a:pt x="410" y="210"/>
                    <a:pt x="410" y="210"/>
                    <a:pt x="410" y="210"/>
                  </a:cubicBezTo>
                  <a:cubicBezTo>
                    <a:pt x="410" y="223"/>
                    <a:pt x="400" y="233"/>
                    <a:pt x="387" y="233"/>
                  </a:cubicBezTo>
                  <a:cubicBezTo>
                    <a:pt x="375" y="233"/>
                    <a:pt x="365" y="223"/>
                    <a:pt x="365" y="210"/>
                  </a:cubicBezTo>
                  <a:close/>
                  <a:moveTo>
                    <a:pt x="441" y="117"/>
                  </a:moveTo>
                  <a:cubicBezTo>
                    <a:pt x="441" y="130"/>
                    <a:pt x="436" y="143"/>
                    <a:pt x="427" y="153"/>
                  </a:cubicBezTo>
                  <a:cubicBezTo>
                    <a:pt x="412" y="170"/>
                    <a:pt x="410" y="176"/>
                    <a:pt x="410" y="190"/>
                  </a:cubicBezTo>
                  <a:cubicBezTo>
                    <a:pt x="410" y="192"/>
                    <a:pt x="410" y="194"/>
                    <a:pt x="410" y="194"/>
                  </a:cubicBezTo>
                  <a:cubicBezTo>
                    <a:pt x="387" y="194"/>
                    <a:pt x="387" y="194"/>
                    <a:pt x="387" y="194"/>
                  </a:cubicBezTo>
                  <a:cubicBezTo>
                    <a:pt x="365" y="194"/>
                    <a:pt x="365" y="194"/>
                    <a:pt x="365" y="194"/>
                  </a:cubicBezTo>
                  <a:cubicBezTo>
                    <a:pt x="365" y="194"/>
                    <a:pt x="365" y="192"/>
                    <a:pt x="365" y="190"/>
                  </a:cubicBezTo>
                  <a:cubicBezTo>
                    <a:pt x="365" y="176"/>
                    <a:pt x="363" y="170"/>
                    <a:pt x="347" y="153"/>
                  </a:cubicBezTo>
                  <a:cubicBezTo>
                    <a:pt x="338" y="143"/>
                    <a:pt x="334" y="130"/>
                    <a:pt x="334" y="117"/>
                  </a:cubicBezTo>
                  <a:cubicBezTo>
                    <a:pt x="334" y="88"/>
                    <a:pt x="358" y="64"/>
                    <a:pt x="387" y="64"/>
                  </a:cubicBezTo>
                  <a:cubicBezTo>
                    <a:pt x="417" y="64"/>
                    <a:pt x="441" y="88"/>
                    <a:pt x="441" y="117"/>
                  </a:cubicBezTo>
                  <a:close/>
                  <a:moveTo>
                    <a:pt x="425" y="117"/>
                  </a:moveTo>
                  <a:cubicBezTo>
                    <a:pt x="425" y="97"/>
                    <a:pt x="408" y="80"/>
                    <a:pt x="387" y="80"/>
                  </a:cubicBezTo>
                  <a:cubicBezTo>
                    <a:pt x="366" y="80"/>
                    <a:pt x="350" y="97"/>
                    <a:pt x="350" y="117"/>
                  </a:cubicBezTo>
                  <a:cubicBezTo>
                    <a:pt x="350" y="124"/>
                    <a:pt x="351" y="129"/>
                    <a:pt x="354" y="135"/>
                  </a:cubicBezTo>
                  <a:cubicBezTo>
                    <a:pt x="421" y="135"/>
                    <a:pt x="421" y="135"/>
                    <a:pt x="421" y="135"/>
                  </a:cubicBezTo>
                  <a:cubicBezTo>
                    <a:pt x="423" y="129"/>
                    <a:pt x="425" y="124"/>
                    <a:pt x="425" y="117"/>
                  </a:cubicBezTo>
                  <a:close/>
                  <a:moveTo>
                    <a:pt x="395" y="0"/>
                  </a:moveTo>
                  <a:cubicBezTo>
                    <a:pt x="379" y="0"/>
                    <a:pt x="379" y="0"/>
                    <a:pt x="379" y="0"/>
                  </a:cubicBezTo>
                  <a:cubicBezTo>
                    <a:pt x="379" y="48"/>
                    <a:pt x="379" y="48"/>
                    <a:pt x="379" y="48"/>
                  </a:cubicBezTo>
                  <a:cubicBezTo>
                    <a:pt x="395" y="48"/>
                    <a:pt x="395" y="48"/>
                    <a:pt x="395" y="48"/>
                  </a:cubicBezTo>
                  <a:lnTo>
                    <a:pt x="395" y="0"/>
                  </a:lnTo>
                  <a:close/>
                  <a:moveTo>
                    <a:pt x="353" y="57"/>
                  </a:moveTo>
                  <a:cubicBezTo>
                    <a:pt x="325" y="18"/>
                    <a:pt x="325" y="18"/>
                    <a:pt x="325" y="18"/>
                  </a:cubicBezTo>
                  <a:cubicBezTo>
                    <a:pt x="312" y="27"/>
                    <a:pt x="312" y="27"/>
                    <a:pt x="312" y="27"/>
                  </a:cubicBezTo>
                  <a:cubicBezTo>
                    <a:pt x="340" y="66"/>
                    <a:pt x="340" y="66"/>
                    <a:pt x="340" y="66"/>
                  </a:cubicBezTo>
                  <a:lnTo>
                    <a:pt x="353" y="57"/>
                  </a:lnTo>
                  <a:close/>
                  <a:moveTo>
                    <a:pt x="462" y="27"/>
                  </a:moveTo>
                  <a:cubicBezTo>
                    <a:pt x="450" y="18"/>
                    <a:pt x="450" y="18"/>
                    <a:pt x="450" y="18"/>
                  </a:cubicBezTo>
                  <a:cubicBezTo>
                    <a:pt x="422" y="57"/>
                    <a:pt x="422" y="57"/>
                    <a:pt x="422" y="57"/>
                  </a:cubicBezTo>
                  <a:cubicBezTo>
                    <a:pt x="434" y="66"/>
                    <a:pt x="434" y="66"/>
                    <a:pt x="434" y="66"/>
                  </a:cubicBezTo>
                  <a:lnTo>
                    <a:pt x="462" y="27"/>
                  </a:lnTo>
                  <a:close/>
                  <a:moveTo>
                    <a:pt x="167" y="233"/>
                  </a:moveTo>
                  <a:cubicBezTo>
                    <a:pt x="154" y="218"/>
                    <a:pt x="148" y="201"/>
                    <a:pt x="148" y="175"/>
                  </a:cubicBezTo>
                  <a:cubicBezTo>
                    <a:pt x="148" y="121"/>
                    <a:pt x="148" y="121"/>
                    <a:pt x="148" y="121"/>
                  </a:cubicBezTo>
                  <a:cubicBezTo>
                    <a:pt x="148" y="83"/>
                    <a:pt x="168" y="64"/>
                    <a:pt x="207" y="64"/>
                  </a:cubicBezTo>
                  <a:cubicBezTo>
                    <a:pt x="231" y="64"/>
                    <a:pt x="231" y="64"/>
                    <a:pt x="231" y="64"/>
                  </a:cubicBezTo>
                  <a:cubicBezTo>
                    <a:pt x="270" y="64"/>
                    <a:pt x="290" y="83"/>
                    <a:pt x="290" y="121"/>
                  </a:cubicBezTo>
                  <a:cubicBezTo>
                    <a:pt x="290" y="175"/>
                    <a:pt x="290" y="175"/>
                    <a:pt x="290" y="175"/>
                  </a:cubicBezTo>
                  <a:cubicBezTo>
                    <a:pt x="290" y="201"/>
                    <a:pt x="284" y="218"/>
                    <a:pt x="271" y="233"/>
                  </a:cubicBezTo>
                  <a:cubicBezTo>
                    <a:pt x="271" y="248"/>
                    <a:pt x="271" y="248"/>
                    <a:pt x="271" y="248"/>
                  </a:cubicBezTo>
                  <a:cubicBezTo>
                    <a:pt x="219" y="289"/>
                    <a:pt x="219" y="289"/>
                    <a:pt x="219" y="289"/>
                  </a:cubicBezTo>
                  <a:cubicBezTo>
                    <a:pt x="167" y="248"/>
                    <a:pt x="167" y="248"/>
                    <a:pt x="167" y="248"/>
                  </a:cubicBezTo>
                  <a:lnTo>
                    <a:pt x="167" y="233"/>
                  </a:lnTo>
                  <a:close/>
                  <a:moveTo>
                    <a:pt x="169" y="175"/>
                  </a:moveTo>
                  <a:cubicBezTo>
                    <a:pt x="169" y="201"/>
                    <a:pt x="175" y="212"/>
                    <a:pt x="185" y="222"/>
                  </a:cubicBezTo>
                  <a:cubicBezTo>
                    <a:pt x="188" y="225"/>
                    <a:pt x="188" y="225"/>
                    <a:pt x="188" y="225"/>
                  </a:cubicBezTo>
                  <a:cubicBezTo>
                    <a:pt x="188" y="244"/>
                    <a:pt x="188" y="244"/>
                    <a:pt x="188" y="244"/>
                  </a:cubicBezTo>
                  <a:cubicBezTo>
                    <a:pt x="219" y="269"/>
                    <a:pt x="219" y="269"/>
                    <a:pt x="219" y="269"/>
                  </a:cubicBezTo>
                  <a:cubicBezTo>
                    <a:pt x="250" y="244"/>
                    <a:pt x="250" y="244"/>
                    <a:pt x="250" y="244"/>
                  </a:cubicBezTo>
                  <a:cubicBezTo>
                    <a:pt x="250" y="225"/>
                    <a:pt x="250" y="225"/>
                    <a:pt x="250" y="225"/>
                  </a:cubicBezTo>
                  <a:cubicBezTo>
                    <a:pt x="253" y="222"/>
                    <a:pt x="253" y="222"/>
                    <a:pt x="253" y="222"/>
                  </a:cubicBezTo>
                  <a:cubicBezTo>
                    <a:pt x="263" y="212"/>
                    <a:pt x="269" y="201"/>
                    <a:pt x="269" y="175"/>
                  </a:cubicBezTo>
                  <a:cubicBezTo>
                    <a:pt x="269" y="102"/>
                    <a:pt x="269" y="102"/>
                    <a:pt x="269" y="102"/>
                  </a:cubicBezTo>
                  <a:cubicBezTo>
                    <a:pt x="169" y="134"/>
                    <a:pt x="169" y="134"/>
                    <a:pt x="169" y="134"/>
                  </a:cubicBezTo>
                  <a:lnTo>
                    <a:pt x="169" y="175"/>
                  </a:lnTo>
                  <a:close/>
                  <a:moveTo>
                    <a:pt x="438" y="347"/>
                  </a:moveTo>
                  <a:cubicBezTo>
                    <a:pt x="438" y="502"/>
                    <a:pt x="438" y="502"/>
                    <a:pt x="438" y="502"/>
                  </a:cubicBezTo>
                  <a:cubicBezTo>
                    <a:pt x="438" y="512"/>
                    <a:pt x="432" y="517"/>
                    <a:pt x="422" y="517"/>
                  </a:cubicBezTo>
                  <a:cubicBezTo>
                    <a:pt x="90" y="517"/>
                    <a:pt x="90" y="517"/>
                    <a:pt x="90" y="517"/>
                  </a:cubicBezTo>
                  <a:cubicBezTo>
                    <a:pt x="80" y="526"/>
                    <a:pt x="68" y="530"/>
                    <a:pt x="55" y="530"/>
                  </a:cubicBezTo>
                  <a:cubicBezTo>
                    <a:pt x="25" y="530"/>
                    <a:pt x="0" y="506"/>
                    <a:pt x="0" y="476"/>
                  </a:cubicBezTo>
                  <a:cubicBezTo>
                    <a:pt x="0" y="347"/>
                    <a:pt x="0" y="347"/>
                    <a:pt x="0" y="347"/>
                  </a:cubicBezTo>
                  <a:cubicBezTo>
                    <a:pt x="0" y="305"/>
                    <a:pt x="22" y="280"/>
                    <a:pt x="64" y="273"/>
                  </a:cubicBezTo>
                  <a:cubicBezTo>
                    <a:pt x="88" y="269"/>
                    <a:pt x="121" y="264"/>
                    <a:pt x="143" y="260"/>
                  </a:cubicBezTo>
                  <a:cubicBezTo>
                    <a:pt x="191" y="407"/>
                    <a:pt x="191" y="407"/>
                    <a:pt x="191" y="407"/>
                  </a:cubicBezTo>
                  <a:cubicBezTo>
                    <a:pt x="193" y="407"/>
                    <a:pt x="193" y="407"/>
                    <a:pt x="193" y="407"/>
                  </a:cubicBezTo>
                  <a:cubicBezTo>
                    <a:pt x="204" y="305"/>
                    <a:pt x="204" y="305"/>
                    <a:pt x="204" y="305"/>
                  </a:cubicBezTo>
                  <a:cubicBezTo>
                    <a:pt x="219" y="293"/>
                    <a:pt x="219" y="293"/>
                    <a:pt x="219" y="293"/>
                  </a:cubicBezTo>
                  <a:cubicBezTo>
                    <a:pt x="234" y="305"/>
                    <a:pt x="234" y="305"/>
                    <a:pt x="234" y="305"/>
                  </a:cubicBezTo>
                  <a:cubicBezTo>
                    <a:pt x="245" y="407"/>
                    <a:pt x="245" y="407"/>
                    <a:pt x="245" y="407"/>
                  </a:cubicBezTo>
                  <a:cubicBezTo>
                    <a:pt x="248" y="407"/>
                    <a:pt x="248" y="407"/>
                    <a:pt x="248" y="407"/>
                  </a:cubicBezTo>
                  <a:cubicBezTo>
                    <a:pt x="295" y="260"/>
                    <a:pt x="295" y="260"/>
                    <a:pt x="295" y="260"/>
                  </a:cubicBezTo>
                  <a:cubicBezTo>
                    <a:pt x="317" y="264"/>
                    <a:pt x="350" y="269"/>
                    <a:pt x="374" y="273"/>
                  </a:cubicBezTo>
                  <a:cubicBezTo>
                    <a:pt x="416" y="280"/>
                    <a:pt x="438" y="305"/>
                    <a:pt x="438" y="347"/>
                  </a:cubicBezTo>
                  <a:close/>
                  <a:moveTo>
                    <a:pt x="103" y="399"/>
                  </a:moveTo>
                  <a:cubicBezTo>
                    <a:pt x="39" y="382"/>
                    <a:pt x="39" y="382"/>
                    <a:pt x="39" y="382"/>
                  </a:cubicBezTo>
                  <a:cubicBezTo>
                    <a:pt x="33" y="405"/>
                    <a:pt x="33" y="405"/>
                    <a:pt x="33" y="405"/>
                  </a:cubicBezTo>
                  <a:cubicBezTo>
                    <a:pt x="97" y="422"/>
                    <a:pt x="97" y="422"/>
                    <a:pt x="97" y="422"/>
                  </a:cubicBezTo>
                  <a:lnTo>
                    <a:pt x="103" y="399"/>
                  </a:lnTo>
                  <a:close/>
                  <a:moveTo>
                    <a:pt x="130" y="329"/>
                  </a:moveTo>
                  <a:cubicBezTo>
                    <a:pt x="129" y="326"/>
                    <a:pt x="122" y="303"/>
                    <a:pt x="120" y="300"/>
                  </a:cubicBezTo>
                  <a:cubicBezTo>
                    <a:pt x="119" y="296"/>
                    <a:pt x="116" y="294"/>
                    <a:pt x="111" y="294"/>
                  </a:cubicBezTo>
                  <a:cubicBezTo>
                    <a:pt x="105" y="294"/>
                    <a:pt x="76" y="294"/>
                    <a:pt x="70" y="294"/>
                  </a:cubicBezTo>
                  <a:cubicBezTo>
                    <a:pt x="65" y="294"/>
                    <a:pt x="62" y="297"/>
                    <a:pt x="61" y="303"/>
                  </a:cubicBezTo>
                  <a:cubicBezTo>
                    <a:pt x="60" y="307"/>
                    <a:pt x="50" y="354"/>
                    <a:pt x="47" y="368"/>
                  </a:cubicBezTo>
                  <a:cubicBezTo>
                    <a:pt x="86" y="378"/>
                    <a:pt x="86" y="378"/>
                    <a:pt x="86" y="378"/>
                  </a:cubicBezTo>
                  <a:cubicBezTo>
                    <a:pt x="92" y="367"/>
                    <a:pt x="92" y="367"/>
                    <a:pt x="92" y="367"/>
                  </a:cubicBezTo>
                  <a:cubicBezTo>
                    <a:pt x="92" y="367"/>
                    <a:pt x="95" y="366"/>
                    <a:pt x="98" y="366"/>
                  </a:cubicBezTo>
                  <a:cubicBezTo>
                    <a:pt x="102" y="365"/>
                    <a:pt x="104" y="364"/>
                    <a:pt x="107" y="361"/>
                  </a:cubicBezTo>
                  <a:cubicBezTo>
                    <a:pt x="113" y="355"/>
                    <a:pt x="125" y="343"/>
                    <a:pt x="127" y="341"/>
                  </a:cubicBezTo>
                  <a:cubicBezTo>
                    <a:pt x="132" y="336"/>
                    <a:pt x="131" y="332"/>
                    <a:pt x="130" y="329"/>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solidFill>
                  <a:schemeClr val="bg1"/>
                </a:solidFill>
              </a:endParaRPr>
            </a:p>
          </p:txBody>
        </p:sp>
      </p:grpSp>
      <p:sp>
        <p:nvSpPr>
          <p:cNvPr id="4" name="四角形: 角を丸くする 3">
            <a:extLst>
              <a:ext uri="{FF2B5EF4-FFF2-40B4-BE49-F238E27FC236}">
                <a16:creationId xmlns:a16="http://schemas.microsoft.com/office/drawing/2014/main" id="{FB3D3AE0-00E7-9B3B-7232-D391C42D30B0}"/>
              </a:ext>
            </a:extLst>
          </p:cNvPr>
          <p:cNvSpPr/>
          <p:nvPr/>
        </p:nvSpPr>
        <p:spPr>
          <a:xfrm>
            <a:off x="540000" y="1296988"/>
            <a:ext cx="11107737" cy="900000"/>
          </a:xfrm>
          <a:prstGeom prst="roundRect">
            <a:avLst>
              <a:gd name="adj" fmla="val 11813"/>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600">
              <a:latin typeface="+mj-lt"/>
            </a:endParaRPr>
          </a:p>
        </p:txBody>
      </p:sp>
      <p:sp>
        <p:nvSpPr>
          <p:cNvPr id="5" name="テキスト ボックス 4">
            <a:extLst>
              <a:ext uri="{FF2B5EF4-FFF2-40B4-BE49-F238E27FC236}">
                <a16:creationId xmlns:a16="http://schemas.microsoft.com/office/drawing/2014/main" id="{983CC577-D483-3C8A-14AD-74066CCBA2BA}"/>
              </a:ext>
            </a:extLst>
          </p:cNvPr>
          <p:cNvSpPr txBox="1"/>
          <p:nvPr/>
        </p:nvSpPr>
        <p:spPr>
          <a:xfrm>
            <a:off x="769141" y="1346681"/>
            <a:ext cx="10670495" cy="869469"/>
          </a:xfrm>
          <a:prstGeom prst="rect">
            <a:avLst/>
          </a:prstGeom>
          <a:noFill/>
        </p:spPr>
        <p:txBody>
          <a:bodyPr wrap="square" rtlCol="0">
            <a:spAutoFit/>
          </a:bodyPr>
          <a:lstStyle/>
          <a:p>
            <a:pPr>
              <a:spcAft>
                <a:spcPts val="300"/>
              </a:spcAft>
            </a:pPr>
            <a:r>
              <a:rPr lang="ja-JP" altLang="en-US" sz="1600" spc="50">
                <a:latin typeface="BIZ UDPゴシック" panose="020B0400000000000000" pitchFamily="50" charset="-128"/>
                <a:ea typeface="BIZ UDPゴシック" panose="020B0400000000000000" pitchFamily="50" charset="-128"/>
              </a:rPr>
              <a:t>事例</a:t>
            </a:r>
          </a:p>
          <a:p>
            <a:pPr>
              <a:spcAft>
                <a:spcPts val="300"/>
              </a:spcAft>
            </a:pPr>
            <a:r>
              <a:rPr lang="ja-JP" altLang="en-US" sz="1600" spc="180">
                <a:latin typeface="BIZ UDPゴシック" panose="020B0400000000000000" pitchFamily="50" charset="-128"/>
                <a:ea typeface="BIZ UDPゴシック" panose="020B0400000000000000" pitchFamily="50" charset="-128"/>
              </a:rPr>
              <a:t>放課後児童クラブの職員は、夏場に外遊びで服を汚したこどもが一人で着替えようとしているところ、手伝いをすると申し出て一対一で上着を脱がせ着替えを手伝った。</a:t>
            </a:r>
          </a:p>
        </p:txBody>
      </p:sp>
      <p:sp>
        <p:nvSpPr>
          <p:cNvPr id="6" name="テキスト ボックス 5">
            <a:extLst>
              <a:ext uri="{FF2B5EF4-FFF2-40B4-BE49-F238E27FC236}">
                <a16:creationId xmlns:a16="http://schemas.microsoft.com/office/drawing/2014/main" id="{F81B87F9-9DB2-A173-75E5-4336582934B7}"/>
              </a:ext>
            </a:extLst>
          </p:cNvPr>
          <p:cNvSpPr txBox="1"/>
          <p:nvPr/>
        </p:nvSpPr>
        <p:spPr>
          <a:xfrm>
            <a:off x="777668" y="2422368"/>
            <a:ext cx="973343" cy="400110"/>
          </a:xfrm>
          <a:prstGeom prst="rect">
            <a:avLst/>
          </a:prstGeom>
          <a:noFill/>
        </p:spPr>
        <p:txBody>
          <a:bodyPr wrap="none" rtlCol="0">
            <a:spAutoFit/>
          </a:bodyPr>
          <a:lstStyle/>
          <a:p>
            <a:r>
              <a:rPr lang="ja-JP" altLang="en-US" sz="2000" b="1" spc="50">
                <a:latin typeface="BIZ UDPゴシック" panose="020B0400000000000000" pitchFamily="50" charset="-128"/>
                <a:ea typeface="BIZ UDPゴシック" panose="020B0400000000000000" pitchFamily="50" charset="-128"/>
              </a:rPr>
              <a:t>回答例</a:t>
            </a:r>
          </a:p>
        </p:txBody>
      </p:sp>
      <p:sp>
        <p:nvSpPr>
          <p:cNvPr id="8" name="スライド番号プレースホルダー 7">
            <a:extLst>
              <a:ext uri="{FF2B5EF4-FFF2-40B4-BE49-F238E27FC236}">
                <a16:creationId xmlns:a16="http://schemas.microsoft.com/office/drawing/2014/main" id="{ABDA59EE-B4A7-AF8F-EFB2-F7E757EFC1AF}"/>
              </a:ext>
            </a:extLst>
          </p:cNvPr>
          <p:cNvSpPr>
            <a:spLocks noGrp="1"/>
          </p:cNvSpPr>
          <p:nvPr>
            <p:ph type="sldNum" sz="quarter" idx="4"/>
          </p:nvPr>
        </p:nvSpPr>
        <p:spPr/>
        <p:txBody>
          <a:bodyPr/>
          <a:lstStyle/>
          <a:p>
            <a:fld id="{2336B528-F940-46AA-A4AB-D4751FB27E02}" type="slidenum">
              <a:rPr kumimoji="1" lang="ja-JP" altLang="en-US" smtClean="0"/>
              <a:t>50</a:t>
            </a:fld>
            <a:endParaRPr kumimoji="1" lang="ja-JP" altLang="en-US"/>
          </a:p>
        </p:txBody>
      </p:sp>
    </p:spTree>
    <p:extLst>
      <p:ext uri="{BB962C8B-B14F-4D97-AF65-F5344CB8AC3E}">
        <p14:creationId xmlns:p14="http://schemas.microsoft.com/office/powerpoint/2010/main" val="297792783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AE5FB9-8703-21EA-7012-8F4DB06CAE87}"/>
            </a:ext>
          </a:extLst>
        </p:cNvPr>
        <p:cNvGrpSpPr/>
        <p:nvPr/>
      </p:nvGrpSpPr>
      <p:grpSpPr>
        <a:xfrm>
          <a:off x="0" y="0"/>
          <a:ext cx="0" cy="0"/>
          <a:chOff x="0" y="0"/>
          <a:chExt cx="0" cy="0"/>
        </a:xfrm>
      </p:grpSpPr>
      <p:sp>
        <p:nvSpPr>
          <p:cNvPr id="28" name="四角形: 角を丸くする 27">
            <a:extLst>
              <a:ext uri="{FF2B5EF4-FFF2-40B4-BE49-F238E27FC236}">
                <a16:creationId xmlns:a16="http://schemas.microsoft.com/office/drawing/2014/main" id="{7181083C-5441-4B5F-69DA-720758B1C423}"/>
              </a:ext>
            </a:extLst>
          </p:cNvPr>
          <p:cNvSpPr/>
          <p:nvPr/>
        </p:nvSpPr>
        <p:spPr>
          <a:xfrm>
            <a:off x="531813" y="3533866"/>
            <a:ext cx="11107737" cy="2768507"/>
          </a:xfrm>
          <a:prstGeom prst="roundRect">
            <a:avLst>
              <a:gd name="adj" fmla="val 5326"/>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四角形: 角を丸くする 22">
            <a:extLst>
              <a:ext uri="{FF2B5EF4-FFF2-40B4-BE49-F238E27FC236}">
                <a16:creationId xmlns:a16="http://schemas.microsoft.com/office/drawing/2014/main" id="{6066FA92-BD9D-8ACD-41E1-B14715F5B525}"/>
              </a:ext>
            </a:extLst>
          </p:cNvPr>
          <p:cNvSpPr/>
          <p:nvPr/>
        </p:nvSpPr>
        <p:spPr>
          <a:xfrm>
            <a:off x="531813" y="1448764"/>
            <a:ext cx="11107737" cy="1799722"/>
          </a:xfrm>
          <a:prstGeom prst="roundRect">
            <a:avLst>
              <a:gd name="adj" fmla="val 6290"/>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四角形: 角を丸くする 6">
            <a:extLst>
              <a:ext uri="{FF2B5EF4-FFF2-40B4-BE49-F238E27FC236}">
                <a16:creationId xmlns:a16="http://schemas.microsoft.com/office/drawing/2014/main" id="{FBA74F33-C8C0-3A48-CFF4-2F75D8D68EB6}"/>
              </a:ext>
            </a:extLst>
          </p:cNvPr>
          <p:cNvSpPr/>
          <p:nvPr/>
        </p:nvSpPr>
        <p:spPr>
          <a:xfrm>
            <a:off x="531812" y="383588"/>
            <a:ext cx="2376000" cy="444500"/>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AF0B15DF-73BB-AE38-C490-D0F76DC00D09}"/>
              </a:ext>
            </a:extLst>
          </p:cNvPr>
          <p:cNvSpPr>
            <a:spLocks noGrp="1"/>
          </p:cNvSpPr>
          <p:nvPr>
            <p:ph type="title"/>
          </p:nvPr>
        </p:nvSpPr>
        <p:spPr/>
        <p:txBody>
          <a:bodyPr/>
          <a:lstStyle/>
          <a:p>
            <a:r>
              <a:rPr lang="ja-JP" altLang="en-US">
                <a:latin typeface="BIZ UDPゴシック" panose="020B0400000000000000" pitchFamily="50" charset="-128"/>
                <a:ea typeface="BIZ UDPゴシック" panose="020B0400000000000000" pitchFamily="50" charset="-128"/>
              </a:rPr>
              <a:t>設問</a:t>
            </a:r>
            <a:r>
              <a:rPr lang="en-US" altLang="ja-JP">
                <a:latin typeface="BIZ UDPゴシック" panose="020B0400000000000000" pitchFamily="50" charset="-128"/>
                <a:ea typeface="BIZ UDPゴシック" panose="020B0400000000000000" pitchFamily="50" charset="-128"/>
              </a:rPr>
              <a:t>2</a:t>
            </a:r>
            <a:r>
              <a:rPr lang="ja-JP" altLang="en-US">
                <a:latin typeface="BIZ UDPゴシック" panose="020B0400000000000000" pitchFamily="50" charset="-128"/>
                <a:ea typeface="BIZ UDPゴシック" panose="020B0400000000000000" pitchFamily="50" charset="-128"/>
              </a:rPr>
              <a:t>　事例</a:t>
            </a:r>
            <a:r>
              <a:rPr lang="en-US" altLang="ja-JP">
                <a:latin typeface="BIZ UDPゴシック" panose="020B0400000000000000" pitchFamily="50" charset="-128"/>
                <a:ea typeface="BIZ UDPゴシック" panose="020B0400000000000000" pitchFamily="50" charset="-128"/>
              </a:rPr>
              <a:t>4</a:t>
            </a:r>
            <a:endParaRPr lang="ja-JP" altLang="en-US">
              <a:latin typeface="BIZ UDPゴシック" panose="020B0400000000000000" pitchFamily="50" charset="-128"/>
              <a:ea typeface="BIZ UDPゴシック" panose="020B0400000000000000" pitchFamily="50" charset="-128"/>
            </a:endParaRPr>
          </a:p>
        </p:txBody>
      </p:sp>
      <p:sp>
        <p:nvSpPr>
          <p:cNvPr id="20" name="テキスト ボックス 19">
            <a:extLst>
              <a:ext uri="{FF2B5EF4-FFF2-40B4-BE49-F238E27FC236}">
                <a16:creationId xmlns:a16="http://schemas.microsoft.com/office/drawing/2014/main" id="{3A311B50-AA3C-669C-EF39-CBE631424503}"/>
              </a:ext>
            </a:extLst>
          </p:cNvPr>
          <p:cNvSpPr txBox="1"/>
          <p:nvPr/>
        </p:nvSpPr>
        <p:spPr>
          <a:xfrm>
            <a:off x="1349375" y="4515731"/>
            <a:ext cx="10018600" cy="1177245"/>
          </a:xfrm>
          <a:prstGeom prst="rect">
            <a:avLst/>
          </a:prstGeom>
          <a:noFill/>
        </p:spPr>
        <p:txBody>
          <a:bodyPr wrap="square" rtlCol="0">
            <a:spAutoFit/>
          </a:bodyPr>
          <a:lstStyle/>
          <a:p>
            <a:pPr>
              <a:lnSpc>
                <a:spcPct val="110000"/>
              </a:lnSpc>
              <a:spcAft>
                <a:spcPts val="600"/>
              </a:spcAft>
            </a:pPr>
            <a:r>
              <a:rPr lang="ja-JP" altLang="en-US" sz="2000" spc="80">
                <a:ea typeface="BIZ UDPゴシック" panose="020B0400000000000000" pitchFamily="50" charset="-128"/>
              </a:rPr>
              <a:t>この事例はどのような場合に不適切な行為となるでしょうか。</a:t>
            </a:r>
            <a:endParaRPr lang="en-US" altLang="ja-JP" sz="2000" spc="80">
              <a:ea typeface="BIZ UDPゴシック" panose="020B0400000000000000" pitchFamily="50" charset="-128"/>
            </a:endParaRPr>
          </a:p>
          <a:p>
            <a:pPr>
              <a:lnSpc>
                <a:spcPct val="110000"/>
              </a:lnSpc>
              <a:spcAft>
                <a:spcPts val="600"/>
              </a:spcAft>
            </a:pPr>
            <a:r>
              <a:rPr lang="ja-JP" altLang="en-US" sz="2000" spc="80">
                <a:ea typeface="BIZ UDPゴシック" panose="020B0400000000000000" pitchFamily="50" charset="-128"/>
              </a:rPr>
              <a:t>また、このようなケースの場合、どのような点に気を付け、どのように対応すべきでしょうか。</a:t>
            </a:r>
            <a:endParaRPr kumimoji="1" lang="ja-JP" altLang="en-US" sz="2000" spc="80">
              <a:ea typeface="BIZ UDPゴシック" panose="020B0400000000000000" pitchFamily="50" charset="-128"/>
            </a:endParaRPr>
          </a:p>
        </p:txBody>
      </p:sp>
      <p:sp>
        <p:nvSpPr>
          <p:cNvPr id="22" name="楕円 21">
            <a:extLst>
              <a:ext uri="{FF2B5EF4-FFF2-40B4-BE49-F238E27FC236}">
                <a16:creationId xmlns:a16="http://schemas.microsoft.com/office/drawing/2014/main" id="{19DA68D9-E0B4-B9E4-1D02-33E6D457C904}"/>
              </a:ext>
            </a:extLst>
          </p:cNvPr>
          <p:cNvSpPr/>
          <p:nvPr/>
        </p:nvSpPr>
        <p:spPr>
          <a:xfrm>
            <a:off x="887571" y="4508587"/>
            <a:ext cx="423069" cy="423069"/>
          </a:xfrm>
          <a:prstGeom prst="ellipse">
            <a:avLst/>
          </a:prstGeom>
          <a:solidFill>
            <a:srgbClr val="FF6A29"/>
          </a:solidFill>
          <a:ln>
            <a:noFill/>
          </a:ln>
        </p:spPr>
        <p:style>
          <a:lnRef idx="2">
            <a:schemeClr val="accent1">
              <a:shade val="15000"/>
            </a:schemeClr>
          </a:lnRef>
          <a:fillRef idx="1">
            <a:schemeClr val="accent1"/>
          </a:fillRef>
          <a:effectRef idx="0">
            <a:schemeClr val="accent1"/>
          </a:effectRef>
          <a:fontRef idx="minor">
            <a:schemeClr val="lt1"/>
          </a:fontRef>
        </p:style>
        <p:txBody>
          <a:bodyPr bIns="0" rtlCol="0" anchor="ctr"/>
          <a:lstStyle/>
          <a:p>
            <a:pPr algn="ctr"/>
            <a:r>
              <a:rPr kumimoji="1" lang="en-US" altLang="ja-JP" sz="2100" b="1"/>
              <a:t>1</a:t>
            </a:r>
            <a:endParaRPr kumimoji="1" lang="ja-JP" altLang="en-US" sz="2100" b="1"/>
          </a:p>
        </p:txBody>
      </p:sp>
      <p:sp>
        <p:nvSpPr>
          <p:cNvPr id="4" name="テキスト ボックス 3">
            <a:extLst>
              <a:ext uri="{FF2B5EF4-FFF2-40B4-BE49-F238E27FC236}">
                <a16:creationId xmlns:a16="http://schemas.microsoft.com/office/drawing/2014/main" id="{9E9595B8-EB8C-A65B-0165-BC2F699BC083}"/>
              </a:ext>
            </a:extLst>
          </p:cNvPr>
          <p:cNvSpPr txBox="1"/>
          <p:nvPr/>
        </p:nvSpPr>
        <p:spPr>
          <a:xfrm>
            <a:off x="792162" y="1726230"/>
            <a:ext cx="761747" cy="430887"/>
          </a:xfrm>
          <a:prstGeom prst="rect">
            <a:avLst/>
          </a:prstGeom>
          <a:noFill/>
        </p:spPr>
        <p:txBody>
          <a:bodyPr wrap="none" rtlCol="0">
            <a:spAutoFit/>
          </a:bodyPr>
          <a:lstStyle/>
          <a:p>
            <a:r>
              <a:rPr lang="ja-JP" altLang="en-US" sz="2200" b="1" spc="50">
                <a:latin typeface="BIZ UDPゴシック" panose="020B0400000000000000" pitchFamily="50" charset="-128"/>
                <a:ea typeface="BIZ UDPゴシック" panose="020B0400000000000000" pitchFamily="50" charset="-128"/>
              </a:rPr>
              <a:t>事例</a:t>
            </a:r>
            <a:endParaRPr kumimoji="1" lang="ja-JP" altLang="en-US" sz="2200" b="1" spc="50">
              <a:latin typeface="BIZ UDPゴシック" panose="020B0400000000000000" pitchFamily="50" charset="-128"/>
              <a:ea typeface="BIZ UDPゴシック" panose="020B0400000000000000" pitchFamily="50" charset="-128"/>
            </a:endParaRPr>
          </a:p>
        </p:txBody>
      </p:sp>
      <p:sp>
        <p:nvSpPr>
          <p:cNvPr id="17" name="テキスト ボックス 16">
            <a:extLst>
              <a:ext uri="{FF2B5EF4-FFF2-40B4-BE49-F238E27FC236}">
                <a16:creationId xmlns:a16="http://schemas.microsoft.com/office/drawing/2014/main" id="{6A3FD688-EE5C-B28C-824A-A0BA61CE0555}"/>
              </a:ext>
            </a:extLst>
          </p:cNvPr>
          <p:cNvSpPr txBox="1"/>
          <p:nvPr/>
        </p:nvSpPr>
        <p:spPr>
          <a:xfrm>
            <a:off x="792162" y="2227206"/>
            <a:ext cx="10447338" cy="658770"/>
          </a:xfrm>
          <a:prstGeom prst="rect">
            <a:avLst/>
          </a:prstGeom>
          <a:noFill/>
        </p:spPr>
        <p:txBody>
          <a:bodyPr wrap="square" rtlCol="0">
            <a:spAutoFit/>
          </a:bodyPr>
          <a:lstStyle/>
          <a:p>
            <a:pPr>
              <a:lnSpc>
                <a:spcPct val="110000"/>
              </a:lnSpc>
            </a:pPr>
            <a:r>
              <a:rPr lang="ja-JP" altLang="en-US" spc="180">
                <a:latin typeface="BIZ UDPゴシック" panose="020B0400000000000000" pitchFamily="50" charset="-128"/>
                <a:ea typeface="BIZ UDPゴシック" panose="020B0400000000000000" pitchFamily="50" charset="-128"/>
              </a:rPr>
              <a:t>児童養護施設の職員は、施設内で、特定のこどもにだけ添い寝をし、他のこどもには行わない習慣が続いている。</a:t>
            </a:r>
          </a:p>
        </p:txBody>
      </p:sp>
      <p:sp>
        <p:nvSpPr>
          <p:cNvPr id="18" name="テキスト ボックス 17">
            <a:extLst>
              <a:ext uri="{FF2B5EF4-FFF2-40B4-BE49-F238E27FC236}">
                <a16:creationId xmlns:a16="http://schemas.microsoft.com/office/drawing/2014/main" id="{7A1E4C19-AD7B-B71C-0377-88AA99A4E3A8}"/>
              </a:ext>
            </a:extLst>
          </p:cNvPr>
          <p:cNvSpPr txBox="1"/>
          <p:nvPr/>
        </p:nvSpPr>
        <p:spPr>
          <a:xfrm>
            <a:off x="792162" y="3888769"/>
            <a:ext cx="761747" cy="430887"/>
          </a:xfrm>
          <a:prstGeom prst="rect">
            <a:avLst/>
          </a:prstGeom>
          <a:noFill/>
        </p:spPr>
        <p:txBody>
          <a:bodyPr wrap="none" rtlCol="0">
            <a:spAutoFit/>
          </a:bodyPr>
          <a:lstStyle/>
          <a:p>
            <a:r>
              <a:rPr lang="ja-JP" altLang="en-US" sz="2200" b="1" spc="50"/>
              <a:t>設問</a:t>
            </a:r>
            <a:endParaRPr kumimoji="1" lang="ja-JP" altLang="en-US" sz="2200" b="1" spc="50"/>
          </a:p>
        </p:txBody>
      </p:sp>
      <p:sp>
        <p:nvSpPr>
          <p:cNvPr id="3" name="スライド番号プレースホルダー 2">
            <a:extLst>
              <a:ext uri="{FF2B5EF4-FFF2-40B4-BE49-F238E27FC236}">
                <a16:creationId xmlns:a16="http://schemas.microsoft.com/office/drawing/2014/main" id="{82328154-7E67-7D7A-822D-81AC06225AA4}"/>
              </a:ext>
            </a:extLst>
          </p:cNvPr>
          <p:cNvSpPr>
            <a:spLocks noGrp="1"/>
          </p:cNvSpPr>
          <p:nvPr>
            <p:ph type="sldNum" sz="quarter" idx="4"/>
          </p:nvPr>
        </p:nvSpPr>
        <p:spPr/>
        <p:txBody>
          <a:bodyPr/>
          <a:lstStyle/>
          <a:p>
            <a:fld id="{2336B528-F940-46AA-A4AB-D4751FB27E02}" type="slidenum">
              <a:rPr kumimoji="1" lang="ja-JP" altLang="en-US" smtClean="0"/>
              <a:t>51</a:t>
            </a:fld>
            <a:endParaRPr kumimoji="1" lang="ja-JP" altLang="en-US"/>
          </a:p>
        </p:txBody>
      </p:sp>
    </p:spTree>
    <p:extLst>
      <p:ext uri="{BB962C8B-B14F-4D97-AF65-F5344CB8AC3E}">
        <p14:creationId xmlns:p14="http://schemas.microsoft.com/office/powerpoint/2010/main" val="377951055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19B681-81C2-A797-4A3F-30C51B88EE7C}"/>
            </a:ext>
          </a:extLst>
        </p:cNvPr>
        <p:cNvGrpSpPr/>
        <p:nvPr/>
      </p:nvGrpSpPr>
      <p:grpSpPr>
        <a:xfrm>
          <a:off x="0" y="0"/>
          <a:ext cx="0" cy="0"/>
          <a:chOff x="0" y="0"/>
          <a:chExt cx="0" cy="0"/>
        </a:xfrm>
      </p:grpSpPr>
      <p:sp>
        <p:nvSpPr>
          <p:cNvPr id="16" name="四角形: 角を丸くする 15">
            <a:extLst>
              <a:ext uri="{FF2B5EF4-FFF2-40B4-BE49-F238E27FC236}">
                <a16:creationId xmlns:a16="http://schemas.microsoft.com/office/drawing/2014/main" id="{DE9A32F2-2204-8955-8E6F-168F595FBCD9}"/>
              </a:ext>
            </a:extLst>
          </p:cNvPr>
          <p:cNvSpPr/>
          <p:nvPr/>
        </p:nvSpPr>
        <p:spPr>
          <a:xfrm>
            <a:off x="542131" y="1435876"/>
            <a:ext cx="11107737" cy="1515824"/>
          </a:xfrm>
          <a:prstGeom prst="roundRect">
            <a:avLst>
              <a:gd name="adj" fmla="val 3346"/>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600"/>
          </a:p>
        </p:txBody>
      </p:sp>
      <p:sp>
        <p:nvSpPr>
          <p:cNvPr id="23" name="四角形: 角を丸くする 22">
            <a:extLst>
              <a:ext uri="{FF2B5EF4-FFF2-40B4-BE49-F238E27FC236}">
                <a16:creationId xmlns:a16="http://schemas.microsoft.com/office/drawing/2014/main" id="{B50FAAB8-E8E1-083E-983C-8E76F18334C2}"/>
              </a:ext>
            </a:extLst>
          </p:cNvPr>
          <p:cNvSpPr/>
          <p:nvPr/>
        </p:nvSpPr>
        <p:spPr>
          <a:xfrm>
            <a:off x="531813" y="3126309"/>
            <a:ext cx="11107737" cy="3176065"/>
          </a:xfrm>
          <a:prstGeom prst="roundRect">
            <a:avLst>
              <a:gd name="adj" fmla="val 3346"/>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四角形: 角を丸くする 6">
            <a:extLst>
              <a:ext uri="{FF2B5EF4-FFF2-40B4-BE49-F238E27FC236}">
                <a16:creationId xmlns:a16="http://schemas.microsoft.com/office/drawing/2014/main" id="{B944F80E-60CB-BB02-A613-1E288FD3D201}"/>
              </a:ext>
            </a:extLst>
          </p:cNvPr>
          <p:cNvSpPr/>
          <p:nvPr/>
        </p:nvSpPr>
        <p:spPr>
          <a:xfrm>
            <a:off x="531813" y="383588"/>
            <a:ext cx="2376000" cy="444500"/>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EB07C833-1230-C2AF-7F54-B199F5FEF1DB}"/>
              </a:ext>
            </a:extLst>
          </p:cNvPr>
          <p:cNvSpPr>
            <a:spLocks noGrp="1"/>
          </p:cNvSpPr>
          <p:nvPr>
            <p:ph type="title"/>
          </p:nvPr>
        </p:nvSpPr>
        <p:spPr/>
        <p:txBody>
          <a:bodyPr/>
          <a:lstStyle/>
          <a:p>
            <a:r>
              <a:rPr lang="ja-JP" altLang="en-US">
                <a:latin typeface="BIZ UDPゴシック" panose="020B0400000000000000" pitchFamily="50" charset="-128"/>
                <a:ea typeface="BIZ UDPゴシック" panose="020B0400000000000000" pitchFamily="50" charset="-128"/>
              </a:rPr>
              <a:t>設問</a:t>
            </a:r>
            <a:r>
              <a:rPr lang="en-US" altLang="ja-JP">
                <a:latin typeface="BIZ UDPゴシック" panose="020B0400000000000000" pitchFamily="50" charset="-128"/>
                <a:ea typeface="BIZ UDPゴシック" panose="020B0400000000000000" pitchFamily="50" charset="-128"/>
              </a:rPr>
              <a:t>2</a:t>
            </a:r>
            <a:r>
              <a:rPr lang="ja-JP" altLang="en-US">
                <a:latin typeface="BIZ UDPゴシック" panose="020B0400000000000000" pitchFamily="50" charset="-128"/>
                <a:ea typeface="BIZ UDPゴシック" panose="020B0400000000000000" pitchFamily="50" charset="-128"/>
              </a:rPr>
              <a:t>　事例</a:t>
            </a:r>
            <a:r>
              <a:rPr lang="en-US" altLang="ja-JP">
                <a:latin typeface="BIZ UDPゴシック" panose="020B0400000000000000" pitchFamily="50" charset="-128"/>
                <a:ea typeface="BIZ UDPゴシック" panose="020B0400000000000000" pitchFamily="50" charset="-128"/>
              </a:rPr>
              <a:t>4</a:t>
            </a:r>
            <a:endParaRPr lang="ja-JP" altLang="en-US">
              <a:latin typeface="BIZ UDPゴシック" panose="020B0400000000000000" pitchFamily="50" charset="-128"/>
              <a:ea typeface="BIZ UDPゴシック" panose="020B0400000000000000" pitchFamily="50" charset="-128"/>
            </a:endParaRPr>
          </a:p>
        </p:txBody>
      </p:sp>
      <p:grpSp>
        <p:nvGrpSpPr>
          <p:cNvPr id="10" name="グループ化 9">
            <a:extLst>
              <a:ext uri="{FF2B5EF4-FFF2-40B4-BE49-F238E27FC236}">
                <a16:creationId xmlns:a16="http://schemas.microsoft.com/office/drawing/2014/main" id="{B4CB0043-193B-15C8-9905-EBB473B0B193}"/>
              </a:ext>
            </a:extLst>
          </p:cNvPr>
          <p:cNvGrpSpPr/>
          <p:nvPr/>
        </p:nvGrpSpPr>
        <p:grpSpPr>
          <a:xfrm>
            <a:off x="832882" y="4076359"/>
            <a:ext cx="5955616" cy="423069"/>
            <a:chOff x="887571" y="1678781"/>
            <a:chExt cx="5955616" cy="423069"/>
          </a:xfrm>
        </p:grpSpPr>
        <p:sp>
          <p:nvSpPr>
            <p:cNvPr id="6" name="テキスト ボックス 5">
              <a:extLst>
                <a:ext uri="{FF2B5EF4-FFF2-40B4-BE49-F238E27FC236}">
                  <a16:creationId xmlns:a16="http://schemas.microsoft.com/office/drawing/2014/main" id="{40C589C4-BD9D-FCDA-B4E0-1235DCA4AF57}"/>
                </a:ext>
              </a:extLst>
            </p:cNvPr>
            <p:cNvSpPr txBox="1"/>
            <p:nvPr/>
          </p:nvSpPr>
          <p:spPr>
            <a:xfrm>
              <a:off x="1349375" y="1714500"/>
              <a:ext cx="5493812" cy="369332"/>
            </a:xfrm>
            <a:prstGeom prst="rect">
              <a:avLst/>
            </a:prstGeom>
            <a:noFill/>
          </p:spPr>
          <p:txBody>
            <a:bodyPr wrap="none" rtlCol="0">
              <a:spAutoFit/>
            </a:bodyPr>
            <a:lstStyle/>
            <a:p>
              <a:r>
                <a:rPr lang="ja-JP" altLang="en-US" b="1">
                  <a:solidFill>
                    <a:srgbClr val="FF6A29"/>
                  </a:solidFill>
                  <a:latin typeface="BIZ UDPゴシック" panose="020B0400000000000000" pitchFamily="50" charset="-128"/>
                  <a:ea typeface="BIZ UDPゴシック" panose="020B0400000000000000" pitchFamily="50" charset="-128"/>
                </a:rPr>
                <a:t>特定のこどもだけに対応する業務上の理由があるか</a:t>
              </a:r>
              <a:endParaRPr kumimoji="1" lang="ja-JP" altLang="en-US" sz="1900" b="1" spc="50">
                <a:solidFill>
                  <a:srgbClr val="FF6A29"/>
                </a:solidFill>
                <a:latin typeface="BIZ UDPゴシック" panose="020B0400000000000000" pitchFamily="50" charset="-128"/>
                <a:ea typeface="BIZ UDPゴシック" panose="020B0400000000000000" pitchFamily="50" charset="-128"/>
              </a:endParaRPr>
            </a:p>
          </p:txBody>
        </p:sp>
        <p:sp>
          <p:nvSpPr>
            <p:cNvPr id="9" name="楕円 8">
              <a:extLst>
                <a:ext uri="{FF2B5EF4-FFF2-40B4-BE49-F238E27FC236}">
                  <a16:creationId xmlns:a16="http://schemas.microsoft.com/office/drawing/2014/main" id="{19D88893-CB05-F023-040B-8E759B7623C3}"/>
                </a:ext>
              </a:extLst>
            </p:cNvPr>
            <p:cNvSpPr/>
            <p:nvPr/>
          </p:nvSpPr>
          <p:spPr>
            <a:xfrm>
              <a:off x="887571" y="1678781"/>
              <a:ext cx="423069" cy="423069"/>
            </a:xfrm>
            <a:prstGeom prst="ellipse">
              <a:avLst/>
            </a:prstGeom>
            <a:solidFill>
              <a:srgbClr val="FF6A29"/>
            </a:solidFill>
            <a:ln>
              <a:noFill/>
            </a:ln>
          </p:spPr>
          <p:style>
            <a:lnRef idx="2">
              <a:schemeClr val="accent1">
                <a:shade val="15000"/>
              </a:schemeClr>
            </a:lnRef>
            <a:fillRef idx="1">
              <a:schemeClr val="accent1"/>
            </a:fillRef>
            <a:effectRef idx="0">
              <a:schemeClr val="accent1"/>
            </a:effectRef>
            <a:fontRef idx="minor">
              <a:schemeClr val="lt1"/>
            </a:fontRef>
          </p:style>
          <p:txBody>
            <a:bodyPr bIns="0" rtlCol="0" anchor="ctr"/>
            <a:lstStyle/>
            <a:p>
              <a:pPr algn="ctr"/>
              <a:r>
                <a:rPr lang="en-US" altLang="ja-JP" sz="2100" b="1">
                  <a:latin typeface="BIZ UDPゴシック" panose="020B0400000000000000" pitchFamily="50" charset="-128"/>
                  <a:ea typeface="BIZ UDPゴシック" panose="020B0400000000000000" pitchFamily="50" charset="-128"/>
                </a:rPr>
                <a:t>1</a:t>
              </a:r>
              <a:endParaRPr kumimoji="1" lang="ja-JP" altLang="en-US" sz="2100" b="1">
                <a:latin typeface="BIZ UDPゴシック" panose="020B0400000000000000" pitchFamily="50" charset="-128"/>
                <a:ea typeface="BIZ UDPゴシック" panose="020B0400000000000000" pitchFamily="50" charset="-128"/>
              </a:endParaRPr>
            </a:p>
          </p:txBody>
        </p:sp>
      </p:grpSp>
      <p:grpSp>
        <p:nvGrpSpPr>
          <p:cNvPr id="11" name="グループ化 10">
            <a:extLst>
              <a:ext uri="{FF2B5EF4-FFF2-40B4-BE49-F238E27FC236}">
                <a16:creationId xmlns:a16="http://schemas.microsoft.com/office/drawing/2014/main" id="{1DEAB673-2256-4E6F-89F0-E530C9FD9EE4}"/>
              </a:ext>
            </a:extLst>
          </p:cNvPr>
          <p:cNvGrpSpPr/>
          <p:nvPr/>
        </p:nvGrpSpPr>
        <p:grpSpPr>
          <a:xfrm>
            <a:off x="832882" y="4823844"/>
            <a:ext cx="8017077" cy="423069"/>
            <a:chOff x="887571" y="1678781"/>
            <a:chExt cx="8017077" cy="423069"/>
          </a:xfrm>
        </p:grpSpPr>
        <p:sp>
          <p:nvSpPr>
            <p:cNvPr id="12" name="テキスト ボックス 11">
              <a:extLst>
                <a:ext uri="{FF2B5EF4-FFF2-40B4-BE49-F238E27FC236}">
                  <a16:creationId xmlns:a16="http://schemas.microsoft.com/office/drawing/2014/main" id="{97806BA1-50B5-7DE1-1D84-7CFF4D93BB44}"/>
                </a:ext>
              </a:extLst>
            </p:cNvPr>
            <p:cNvSpPr txBox="1"/>
            <p:nvPr/>
          </p:nvSpPr>
          <p:spPr>
            <a:xfrm>
              <a:off x="1349375" y="1714500"/>
              <a:ext cx="7555273" cy="369332"/>
            </a:xfrm>
            <a:prstGeom prst="rect">
              <a:avLst/>
            </a:prstGeom>
            <a:noFill/>
          </p:spPr>
          <p:txBody>
            <a:bodyPr wrap="none" rtlCol="0">
              <a:spAutoFit/>
            </a:bodyPr>
            <a:lstStyle/>
            <a:p>
              <a:r>
                <a:rPr lang="ja-JP" altLang="en-US" b="1">
                  <a:solidFill>
                    <a:srgbClr val="FF6A29"/>
                  </a:solidFill>
                  <a:latin typeface="BIZ UDPゴシック" panose="020B0400000000000000" pitchFamily="50" charset="-128"/>
                  <a:ea typeface="BIZ UDPゴシック" panose="020B0400000000000000" pitchFamily="50" charset="-128"/>
                </a:rPr>
                <a:t>巡回・二人対応・密室化を避けるなど安全管理の体制は整備されているか</a:t>
              </a:r>
              <a:endParaRPr lang="ja-JP" altLang="en-US" sz="1800" b="1">
                <a:solidFill>
                  <a:srgbClr val="FF6A29"/>
                </a:solidFill>
                <a:latin typeface="BIZ UDPゴシック" panose="020B0400000000000000" pitchFamily="50" charset="-128"/>
                <a:ea typeface="BIZ UDPゴシック" panose="020B0400000000000000" pitchFamily="50" charset="-128"/>
              </a:endParaRPr>
            </a:p>
          </p:txBody>
        </p:sp>
        <p:sp>
          <p:nvSpPr>
            <p:cNvPr id="14" name="楕円 13">
              <a:extLst>
                <a:ext uri="{FF2B5EF4-FFF2-40B4-BE49-F238E27FC236}">
                  <a16:creationId xmlns:a16="http://schemas.microsoft.com/office/drawing/2014/main" id="{2DDAA646-BEA7-A19B-B321-28A664342898}"/>
                </a:ext>
              </a:extLst>
            </p:cNvPr>
            <p:cNvSpPr/>
            <p:nvPr/>
          </p:nvSpPr>
          <p:spPr>
            <a:xfrm>
              <a:off x="887571" y="1678781"/>
              <a:ext cx="423069" cy="423069"/>
            </a:xfrm>
            <a:prstGeom prst="ellipse">
              <a:avLst/>
            </a:prstGeom>
            <a:solidFill>
              <a:srgbClr val="FF6A29"/>
            </a:solidFill>
            <a:ln>
              <a:noFill/>
            </a:ln>
          </p:spPr>
          <p:style>
            <a:lnRef idx="2">
              <a:schemeClr val="accent1">
                <a:shade val="15000"/>
              </a:schemeClr>
            </a:lnRef>
            <a:fillRef idx="1">
              <a:schemeClr val="accent1"/>
            </a:fillRef>
            <a:effectRef idx="0">
              <a:schemeClr val="accent1"/>
            </a:effectRef>
            <a:fontRef idx="minor">
              <a:schemeClr val="lt1"/>
            </a:fontRef>
          </p:style>
          <p:txBody>
            <a:bodyPr bIns="0" rtlCol="0" anchor="ctr"/>
            <a:lstStyle/>
            <a:p>
              <a:pPr algn="ctr"/>
              <a:r>
                <a:rPr kumimoji="1" lang="en-US" altLang="ja-JP" sz="2100" b="1">
                  <a:latin typeface="BIZ UDPゴシック" panose="020B0400000000000000" pitchFamily="50" charset="-128"/>
                  <a:ea typeface="BIZ UDPゴシック" panose="020B0400000000000000" pitchFamily="50" charset="-128"/>
                </a:rPr>
                <a:t>2</a:t>
              </a:r>
              <a:endParaRPr kumimoji="1" lang="ja-JP" altLang="en-US" sz="2100" b="1">
                <a:latin typeface="BIZ UDPゴシック" panose="020B0400000000000000" pitchFamily="50" charset="-128"/>
                <a:ea typeface="BIZ UDPゴシック" panose="020B0400000000000000" pitchFamily="50" charset="-128"/>
              </a:endParaRPr>
            </a:p>
          </p:txBody>
        </p:sp>
      </p:grpSp>
      <p:sp>
        <p:nvSpPr>
          <p:cNvPr id="13" name="テキスト ボックス 12">
            <a:extLst>
              <a:ext uri="{FF2B5EF4-FFF2-40B4-BE49-F238E27FC236}">
                <a16:creationId xmlns:a16="http://schemas.microsoft.com/office/drawing/2014/main" id="{46E76901-93A0-CE34-A686-77A5191FB085}"/>
              </a:ext>
            </a:extLst>
          </p:cNvPr>
          <p:cNvSpPr txBox="1"/>
          <p:nvPr/>
        </p:nvSpPr>
        <p:spPr>
          <a:xfrm>
            <a:off x="832882" y="2049091"/>
            <a:ext cx="10566956" cy="595869"/>
          </a:xfrm>
          <a:prstGeom prst="rect">
            <a:avLst/>
          </a:prstGeom>
          <a:noFill/>
        </p:spPr>
        <p:txBody>
          <a:bodyPr wrap="square" rtlCol="0">
            <a:spAutoFit/>
          </a:bodyPr>
          <a:lstStyle/>
          <a:p>
            <a:pPr>
              <a:lnSpc>
                <a:spcPct val="110000"/>
              </a:lnSpc>
            </a:pPr>
            <a:r>
              <a:rPr lang="ja-JP" altLang="en-US" sz="1600" spc="180">
                <a:latin typeface="BIZ UDPゴシック" panose="020B0400000000000000" pitchFamily="50" charset="-128"/>
                <a:ea typeface="BIZ UDPゴシック" panose="020B0400000000000000" pitchFamily="50" charset="-128"/>
              </a:rPr>
              <a:t>児童養護施設の職員は、施設内で、特定のこどもにだけ添い寝をし、他のこどもには行わない習慣が続いている。</a:t>
            </a:r>
          </a:p>
        </p:txBody>
      </p:sp>
      <p:sp>
        <p:nvSpPr>
          <p:cNvPr id="17" name="テキスト ボックス 16">
            <a:extLst>
              <a:ext uri="{FF2B5EF4-FFF2-40B4-BE49-F238E27FC236}">
                <a16:creationId xmlns:a16="http://schemas.microsoft.com/office/drawing/2014/main" id="{7BEF2074-98E0-A9F0-C080-B09D9DB78C96}"/>
              </a:ext>
            </a:extLst>
          </p:cNvPr>
          <p:cNvSpPr txBox="1"/>
          <p:nvPr/>
        </p:nvSpPr>
        <p:spPr>
          <a:xfrm>
            <a:off x="792162" y="1618204"/>
            <a:ext cx="607859" cy="338554"/>
          </a:xfrm>
          <a:prstGeom prst="rect">
            <a:avLst/>
          </a:prstGeom>
          <a:noFill/>
        </p:spPr>
        <p:txBody>
          <a:bodyPr wrap="none" rtlCol="0">
            <a:spAutoFit/>
          </a:bodyPr>
          <a:lstStyle/>
          <a:p>
            <a:r>
              <a:rPr lang="ja-JP" altLang="en-US" sz="1600" spc="50">
                <a:latin typeface="BIZ UDPゴシック" panose="020B0400000000000000" pitchFamily="50" charset="-128"/>
                <a:ea typeface="BIZ UDPゴシック" panose="020B0400000000000000" pitchFamily="50" charset="-128"/>
              </a:rPr>
              <a:t>事例</a:t>
            </a:r>
          </a:p>
        </p:txBody>
      </p:sp>
      <p:grpSp>
        <p:nvGrpSpPr>
          <p:cNvPr id="3" name="グループ化 2">
            <a:extLst>
              <a:ext uri="{FF2B5EF4-FFF2-40B4-BE49-F238E27FC236}">
                <a16:creationId xmlns:a16="http://schemas.microsoft.com/office/drawing/2014/main" id="{F000CA5E-8F5F-4DC1-8DAD-5D9701E83694}"/>
              </a:ext>
            </a:extLst>
          </p:cNvPr>
          <p:cNvGrpSpPr/>
          <p:nvPr/>
        </p:nvGrpSpPr>
        <p:grpSpPr>
          <a:xfrm>
            <a:off x="10308917" y="4953562"/>
            <a:ext cx="1041272" cy="1129438"/>
            <a:chOff x="1189767" y="2221447"/>
            <a:chExt cx="1041272" cy="1129438"/>
          </a:xfrm>
        </p:grpSpPr>
        <p:sp>
          <p:nvSpPr>
            <p:cNvPr id="15" name="フリーフォーム: 図形 14">
              <a:extLst>
                <a:ext uri="{FF2B5EF4-FFF2-40B4-BE49-F238E27FC236}">
                  <a16:creationId xmlns:a16="http://schemas.microsoft.com/office/drawing/2014/main" id="{6B546758-EB4C-E2B2-C699-D2ABF5C0EAE0}"/>
                </a:ext>
              </a:extLst>
            </p:cNvPr>
            <p:cNvSpPr/>
            <p:nvPr/>
          </p:nvSpPr>
          <p:spPr>
            <a:xfrm>
              <a:off x="1421129" y="2296183"/>
              <a:ext cx="437864" cy="961834"/>
            </a:xfrm>
            <a:custGeom>
              <a:avLst/>
              <a:gdLst>
                <a:gd name="connsiteX0" fmla="*/ 356235 w 437864"/>
                <a:gd name="connsiteY0" fmla="*/ 324422 h 961834"/>
                <a:gd name="connsiteX1" fmla="*/ 361855 w 437864"/>
                <a:gd name="connsiteY1" fmla="*/ 351282 h 961834"/>
                <a:gd name="connsiteX2" fmla="*/ 289369 w 437864"/>
                <a:gd name="connsiteY2" fmla="*/ 430149 h 961834"/>
                <a:gd name="connsiteX3" fmla="*/ 227647 w 437864"/>
                <a:gd name="connsiteY3" fmla="*/ 401003 h 961834"/>
                <a:gd name="connsiteX4" fmla="*/ 227647 w 437864"/>
                <a:gd name="connsiteY4" fmla="*/ 377666 h 961834"/>
                <a:gd name="connsiteX5" fmla="*/ 203359 w 437864"/>
                <a:gd name="connsiteY5" fmla="*/ 329946 h 961834"/>
                <a:gd name="connsiteX6" fmla="*/ 166592 w 437864"/>
                <a:gd name="connsiteY6" fmla="*/ 303276 h 961834"/>
                <a:gd name="connsiteX7" fmla="*/ 129254 w 437864"/>
                <a:gd name="connsiteY7" fmla="*/ 227362 h 961834"/>
                <a:gd name="connsiteX8" fmla="*/ 102679 w 437864"/>
                <a:gd name="connsiteY8" fmla="*/ 128111 h 961834"/>
                <a:gd name="connsiteX9" fmla="*/ 309944 w 437864"/>
                <a:gd name="connsiteY9" fmla="*/ 0 h 961834"/>
                <a:gd name="connsiteX10" fmla="*/ 327755 w 437864"/>
                <a:gd name="connsiteY10" fmla="*/ 41910 h 961834"/>
                <a:gd name="connsiteX11" fmla="*/ 360807 w 437864"/>
                <a:gd name="connsiteY11" fmla="*/ 165259 h 961834"/>
                <a:gd name="connsiteX12" fmla="*/ 352616 w 437864"/>
                <a:gd name="connsiteY12" fmla="*/ 283369 h 961834"/>
                <a:gd name="connsiteX13" fmla="*/ 347663 w 437864"/>
                <a:gd name="connsiteY13" fmla="*/ 292037 h 961834"/>
                <a:gd name="connsiteX14" fmla="*/ 356330 w 437864"/>
                <a:gd name="connsiteY14" fmla="*/ 324326 h 961834"/>
                <a:gd name="connsiteX15" fmla="*/ 189833 w 437864"/>
                <a:gd name="connsiteY15" fmla="*/ 423291 h 961834"/>
                <a:gd name="connsiteX16" fmla="*/ 183261 w 437864"/>
                <a:gd name="connsiteY16" fmla="*/ 442627 h 961834"/>
                <a:gd name="connsiteX17" fmla="*/ 167164 w 437864"/>
                <a:gd name="connsiteY17" fmla="*/ 463582 h 961834"/>
                <a:gd name="connsiteX18" fmla="*/ 149733 w 437864"/>
                <a:gd name="connsiteY18" fmla="*/ 472154 h 961834"/>
                <a:gd name="connsiteX19" fmla="*/ 134398 w 437864"/>
                <a:gd name="connsiteY19" fmla="*/ 472154 h 961834"/>
                <a:gd name="connsiteX20" fmla="*/ 117157 w 437864"/>
                <a:gd name="connsiteY20" fmla="*/ 480822 h 961834"/>
                <a:gd name="connsiteX21" fmla="*/ 89440 w 437864"/>
                <a:gd name="connsiteY21" fmla="*/ 518255 h 961834"/>
                <a:gd name="connsiteX22" fmla="*/ 0 w 437864"/>
                <a:gd name="connsiteY22" fmla="*/ 483965 h 961834"/>
                <a:gd name="connsiteX23" fmla="*/ 34195 w 437864"/>
                <a:gd name="connsiteY23" fmla="*/ 356425 h 961834"/>
                <a:gd name="connsiteX24" fmla="*/ 46006 w 437864"/>
                <a:gd name="connsiteY24" fmla="*/ 340138 h 961834"/>
                <a:gd name="connsiteX25" fmla="*/ 93250 w 437864"/>
                <a:gd name="connsiteY25" fmla="*/ 309467 h 961834"/>
                <a:gd name="connsiteX26" fmla="*/ 101727 w 437864"/>
                <a:gd name="connsiteY26" fmla="*/ 307181 h 961834"/>
                <a:gd name="connsiteX27" fmla="*/ 111062 w 437864"/>
                <a:gd name="connsiteY27" fmla="*/ 309944 h 961834"/>
                <a:gd name="connsiteX28" fmla="*/ 180975 w 437864"/>
                <a:gd name="connsiteY28" fmla="*/ 360712 h 961834"/>
                <a:gd name="connsiteX29" fmla="*/ 189738 w 437864"/>
                <a:gd name="connsiteY29" fmla="*/ 377857 h 961834"/>
                <a:gd name="connsiteX30" fmla="*/ 189738 w 437864"/>
                <a:gd name="connsiteY30" fmla="*/ 423386 h 961834"/>
                <a:gd name="connsiteX31" fmla="*/ 292227 w 437864"/>
                <a:gd name="connsiteY31" fmla="*/ 775335 h 961834"/>
                <a:gd name="connsiteX32" fmla="*/ 286226 w 437864"/>
                <a:gd name="connsiteY32" fmla="*/ 775335 h 961834"/>
                <a:gd name="connsiteX33" fmla="*/ 180880 w 437864"/>
                <a:gd name="connsiteY33" fmla="*/ 500824 h 961834"/>
                <a:gd name="connsiteX34" fmla="*/ 197072 w 437864"/>
                <a:gd name="connsiteY34" fmla="*/ 486728 h 961834"/>
                <a:gd name="connsiteX35" fmla="*/ 213169 w 437864"/>
                <a:gd name="connsiteY35" fmla="*/ 465773 h 961834"/>
                <a:gd name="connsiteX36" fmla="*/ 222599 w 437864"/>
                <a:gd name="connsiteY36" fmla="*/ 448342 h 961834"/>
                <a:gd name="connsiteX37" fmla="*/ 289369 w 437864"/>
                <a:gd name="connsiteY37" fmla="*/ 468059 h 961834"/>
                <a:gd name="connsiteX38" fmla="*/ 394049 w 437864"/>
                <a:gd name="connsiteY38" fmla="*/ 391382 h 961834"/>
                <a:gd name="connsiteX39" fmla="*/ 437864 w 437864"/>
                <a:gd name="connsiteY39" fmla="*/ 395954 h 961834"/>
                <a:gd name="connsiteX40" fmla="*/ 292227 w 437864"/>
                <a:gd name="connsiteY40" fmla="*/ 775335 h 961834"/>
                <a:gd name="connsiteX41" fmla="*/ 164211 w 437864"/>
                <a:gd name="connsiteY41" fmla="*/ 850297 h 961834"/>
                <a:gd name="connsiteX42" fmla="*/ 145542 w 437864"/>
                <a:gd name="connsiteY42" fmla="*/ 849344 h 961834"/>
                <a:gd name="connsiteX43" fmla="*/ 80772 w 437864"/>
                <a:gd name="connsiteY43" fmla="*/ 808387 h 961834"/>
                <a:gd name="connsiteX44" fmla="*/ 59150 w 437864"/>
                <a:gd name="connsiteY44" fmla="*/ 759809 h 961834"/>
                <a:gd name="connsiteX45" fmla="*/ 24860 w 437864"/>
                <a:gd name="connsiteY45" fmla="*/ 921258 h 961834"/>
                <a:gd name="connsiteX46" fmla="*/ 108299 w 437864"/>
                <a:gd name="connsiteY46" fmla="*/ 960311 h 961834"/>
                <a:gd name="connsiteX47" fmla="*/ 158401 w 437864"/>
                <a:gd name="connsiteY47" fmla="*/ 961835 h 961834"/>
                <a:gd name="connsiteX48" fmla="*/ 164211 w 437864"/>
                <a:gd name="connsiteY48" fmla="*/ 850392 h 961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437864" h="961834">
                  <a:moveTo>
                    <a:pt x="356235" y="324422"/>
                  </a:moveTo>
                  <a:cubicBezTo>
                    <a:pt x="359664" y="337375"/>
                    <a:pt x="361855" y="345758"/>
                    <a:pt x="361855" y="351282"/>
                  </a:cubicBezTo>
                  <a:cubicBezTo>
                    <a:pt x="361855" y="399193"/>
                    <a:pt x="335756" y="430149"/>
                    <a:pt x="289369" y="430149"/>
                  </a:cubicBezTo>
                  <a:cubicBezTo>
                    <a:pt x="262223" y="430149"/>
                    <a:pt x="240792" y="419481"/>
                    <a:pt x="227647" y="401003"/>
                  </a:cubicBezTo>
                  <a:lnTo>
                    <a:pt x="227647" y="377666"/>
                  </a:lnTo>
                  <a:cubicBezTo>
                    <a:pt x="227647" y="359664"/>
                    <a:pt x="217837" y="340519"/>
                    <a:pt x="203359" y="329946"/>
                  </a:cubicBezTo>
                  <a:lnTo>
                    <a:pt x="166592" y="303276"/>
                  </a:lnTo>
                  <a:cubicBezTo>
                    <a:pt x="151543" y="287369"/>
                    <a:pt x="139255" y="264700"/>
                    <a:pt x="129254" y="227362"/>
                  </a:cubicBezTo>
                  <a:lnTo>
                    <a:pt x="102679" y="128111"/>
                  </a:lnTo>
                  <a:lnTo>
                    <a:pt x="309944" y="0"/>
                  </a:lnTo>
                  <a:cubicBezTo>
                    <a:pt x="317087" y="10477"/>
                    <a:pt x="322993" y="24289"/>
                    <a:pt x="327755" y="41910"/>
                  </a:cubicBezTo>
                  <a:lnTo>
                    <a:pt x="360807" y="165259"/>
                  </a:lnTo>
                  <a:cubicBezTo>
                    <a:pt x="376523" y="224028"/>
                    <a:pt x="369380" y="254032"/>
                    <a:pt x="352616" y="283369"/>
                  </a:cubicBezTo>
                  <a:lnTo>
                    <a:pt x="347663" y="292037"/>
                  </a:lnTo>
                  <a:lnTo>
                    <a:pt x="356330" y="324326"/>
                  </a:lnTo>
                  <a:close/>
                  <a:moveTo>
                    <a:pt x="189833" y="423291"/>
                  </a:moveTo>
                  <a:cubicBezTo>
                    <a:pt x="189833" y="429197"/>
                    <a:pt x="186880" y="437960"/>
                    <a:pt x="183261" y="442627"/>
                  </a:cubicBezTo>
                  <a:lnTo>
                    <a:pt x="167164" y="463582"/>
                  </a:lnTo>
                  <a:cubicBezTo>
                    <a:pt x="163544" y="468249"/>
                    <a:pt x="155734" y="472154"/>
                    <a:pt x="149733" y="472154"/>
                  </a:cubicBezTo>
                  <a:lnTo>
                    <a:pt x="134398" y="472154"/>
                  </a:lnTo>
                  <a:cubicBezTo>
                    <a:pt x="128492" y="472154"/>
                    <a:pt x="120682" y="476060"/>
                    <a:pt x="117157" y="480822"/>
                  </a:cubicBezTo>
                  <a:lnTo>
                    <a:pt x="89440" y="518255"/>
                  </a:lnTo>
                  <a:lnTo>
                    <a:pt x="0" y="483965"/>
                  </a:lnTo>
                  <a:lnTo>
                    <a:pt x="34195" y="356425"/>
                  </a:lnTo>
                  <a:cubicBezTo>
                    <a:pt x="35719" y="350711"/>
                    <a:pt x="41053" y="343376"/>
                    <a:pt x="46006" y="340138"/>
                  </a:cubicBezTo>
                  <a:lnTo>
                    <a:pt x="93250" y="309467"/>
                  </a:lnTo>
                  <a:cubicBezTo>
                    <a:pt x="95631" y="307943"/>
                    <a:pt x="98679" y="307181"/>
                    <a:pt x="101727" y="307181"/>
                  </a:cubicBezTo>
                  <a:cubicBezTo>
                    <a:pt x="105156" y="307181"/>
                    <a:pt x="108490" y="308134"/>
                    <a:pt x="111062" y="309944"/>
                  </a:cubicBezTo>
                  <a:lnTo>
                    <a:pt x="180975" y="360712"/>
                  </a:lnTo>
                  <a:cubicBezTo>
                    <a:pt x="185738" y="364236"/>
                    <a:pt x="189738" y="371951"/>
                    <a:pt x="189738" y="377857"/>
                  </a:cubicBezTo>
                  <a:lnTo>
                    <a:pt x="189738" y="423386"/>
                  </a:lnTo>
                  <a:close/>
                  <a:moveTo>
                    <a:pt x="292227" y="775335"/>
                  </a:moveTo>
                  <a:lnTo>
                    <a:pt x="286226" y="775335"/>
                  </a:lnTo>
                  <a:lnTo>
                    <a:pt x="180880" y="500824"/>
                  </a:lnTo>
                  <a:cubicBezTo>
                    <a:pt x="187166" y="497015"/>
                    <a:pt x="192786" y="492252"/>
                    <a:pt x="197072" y="486728"/>
                  </a:cubicBezTo>
                  <a:lnTo>
                    <a:pt x="213169" y="465773"/>
                  </a:lnTo>
                  <a:cubicBezTo>
                    <a:pt x="216979" y="460820"/>
                    <a:pt x="220123" y="454724"/>
                    <a:pt x="222599" y="448342"/>
                  </a:cubicBezTo>
                  <a:cubicBezTo>
                    <a:pt x="240887" y="460915"/>
                    <a:pt x="263557" y="468059"/>
                    <a:pt x="289369" y="468059"/>
                  </a:cubicBezTo>
                  <a:cubicBezTo>
                    <a:pt x="342519" y="468059"/>
                    <a:pt x="380429" y="437960"/>
                    <a:pt x="394049" y="391382"/>
                  </a:cubicBezTo>
                  <a:cubicBezTo>
                    <a:pt x="408337" y="392906"/>
                    <a:pt x="423100" y="394430"/>
                    <a:pt x="437864" y="395954"/>
                  </a:cubicBezTo>
                  <a:lnTo>
                    <a:pt x="292227" y="775335"/>
                  </a:lnTo>
                  <a:close/>
                  <a:moveTo>
                    <a:pt x="164211" y="850297"/>
                  </a:moveTo>
                  <a:cubicBezTo>
                    <a:pt x="156210" y="849916"/>
                    <a:pt x="149828" y="849535"/>
                    <a:pt x="145542" y="849344"/>
                  </a:cubicBezTo>
                  <a:cubicBezTo>
                    <a:pt x="108775" y="847439"/>
                    <a:pt x="93154" y="836295"/>
                    <a:pt x="80772" y="808387"/>
                  </a:cubicBezTo>
                  <a:cubicBezTo>
                    <a:pt x="77915" y="801910"/>
                    <a:pt x="69913" y="784098"/>
                    <a:pt x="59150" y="759809"/>
                  </a:cubicBezTo>
                  <a:lnTo>
                    <a:pt x="24860" y="921258"/>
                  </a:lnTo>
                  <a:cubicBezTo>
                    <a:pt x="44767" y="945356"/>
                    <a:pt x="74581" y="958501"/>
                    <a:pt x="108299" y="960311"/>
                  </a:cubicBezTo>
                  <a:cubicBezTo>
                    <a:pt x="118681" y="960882"/>
                    <a:pt x="144780" y="961454"/>
                    <a:pt x="158401" y="961835"/>
                  </a:cubicBezTo>
                  <a:lnTo>
                    <a:pt x="164211" y="850392"/>
                  </a:lnTo>
                  <a:close/>
                </a:path>
              </a:pathLst>
            </a:custGeom>
            <a:solidFill>
              <a:srgbClr val="FFFFFF"/>
            </a:solidFill>
            <a:ln w="9525" cap="flat">
              <a:noFill/>
              <a:prstDash val="solid"/>
              <a:miter/>
            </a:ln>
          </p:spPr>
          <p:txBody>
            <a:bodyPr rtlCol="0" anchor="ctr"/>
            <a:lstStyle/>
            <a:p>
              <a:endParaRPr lang="ja-JP" altLang="en-US"/>
            </a:p>
          </p:txBody>
        </p:sp>
        <p:sp>
          <p:nvSpPr>
            <p:cNvPr id="18" name="フリーフォーム: 図形 17">
              <a:extLst>
                <a:ext uri="{FF2B5EF4-FFF2-40B4-BE49-F238E27FC236}">
                  <a16:creationId xmlns:a16="http://schemas.microsoft.com/office/drawing/2014/main" id="{678492B9-6B3F-EBD5-7051-A9493B542A30}"/>
                </a:ext>
              </a:extLst>
            </p:cNvPr>
            <p:cNvSpPr/>
            <p:nvPr/>
          </p:nvSpPr>
          <p:spPr>
            <a:xfrm>
              <a:off x="1189767" y="2221447"/>
              <a:ext cx="1041272" cy="1129438"/>
            </a:xfrm>
            <a:custGeom>
              <a:avLst/>
              <a:gdLst>
                <a:gd name="connsiteX0" fmla="*/ 238506 w 1041272"/>
                <a:gd name="connsiteY0" fmla="*/ 1067526 h 1129438"/>
                <a:gd name="connsiteX1" fmla="*/ 246888 w 1041272"/>
                <a:gd name="connsiteY1" fmla="*/ 1039427 h 1129438"/>
                <a:gd name="connsiteX2" fmla="*/ 337566 w 1041272"/>
                <a:gd name="connsiteY2" fmla="*/ 1072669 h 1129438"/>
                <a:gd name="connsiteX3" fmla="*/ 788099 w 1041272"/>
                <a:gd name="connsiteY3" fmla="*/ 1096291 h 1129438"/>
                <a:gd name="connsiteX4" fmla="*/ 788099 w 1041272"/>
                <a:gd name="connsiteY4" fmla="*/ 1096291 h 1129438"/>
                <a:gd name="connsiteX5" fmla="*/ 788956 w 1041272"/>
                <a:gd name="connsiteY5" fmla="*/ 1096291 h 1129438"/>
                <a:gd name="connsiteX6" fmla="*/ 829342 w 1041272"/>
                <a:gd name="connsiteY6" fmla="*/ 1097053 h 1129438"/>
                <a:gd name="connsiteX7" fmla="*/ 912400 w 1041272"/>
                <a:gd name="connsiteY7" fmla="*/ 1096291 h 1129438"/>
                <a:gd name="connsiteX8" fmla="*/ 1041273 w 1041272"/>
                <a:gd name="connsiteY8" fmla="*/ 978372 h 1129438"/>
                <a:gd name="connsiteX9" fmla="*/ 1041273 w 1041272"/>
                <a:gd name="connsiteY9" fmla="*/ 639949 h 1129438"/>
                <a:gd name="connsiteX10" fmla="*/ 869061 w 1041272"/>
                <a:gd name="connsiteY10" fmla="*/ 453544 h 1129438"/>
                <a:gd name="connsiteX11" fmla="*/ 646176 w 1041272"/>
                <a:gd name="connsiteY11" fmla="*/ 430113 h 1129438"/>
                <a:gd name="connsiteX12" fmla="*/ 631031 w 1041272"/>
                <a:gd name="connsiteY12" fmla="*/ 373153 h 1129438"/>
                <a:gd name="connsiteX13" fmla="*/ 639032 w 1041272"/>
                <a:gd name="connsiteY13" fmla="*/ 227421 h 1129438"/>
                <a:gd name="connsiteX14" fmla="*/ 605981 w 1041272"/>
                <a:gd name="connsiteY14" fmla="*/ 104072 h 1129438"/>
                <a:gd name="connsiteX15" fmla="*/ 549783 w 1041272"/>
                <a:gd name="connsiteY15" fmla="*/ 16156 h 1129438"/>
                <a:gd name="connsiteX16" fmla="*/ 436150 w 1041272"/>
                <a:gd name="connsiteY16" fmla="*/ 7870 h 1129438"/>
                <a:gd name="connsiteX17" fmla="*/ 379667 w 1041272"/>
                <a:gd name="connsiteY17" fmla="*/ 23014 h 1129438"/>
                <a:gd name="connsiteX18" fmla="*/ 280702 w 1041272"/>
                <a:gd name="connsiteY18" fmla="*/ 191321 h 1129438"/>
                <a:gd name="connsiteX19" fmla="*/ 313754 w 1041272"/>
                <a:gd name="connsiteY19" fmla="*/ 314670 h 1129438"/>
                <a:gd name="connsiteX20" fmla="*/ 323279 w 1041272"/>
                <a:gd name="connsiteY20" fmla="*/ 344959 h 1129438"/>
                <a:gd name="connsiteX21" fmla="*/ 304324 w 1041272"/>
                <a:gd name="connsiteY21" fmla="*/ 352294 h 1129438"/>
                <a:gd name="connsiteX22" fmla="*/ 257080 w 1041272"/>
                <a:gd name="connsiteY22" fmla="*/ 382964 h 1129438"/>
                <a:gd name="connsiteX23" fmla="*/ 229267 w 1041272"/>
                <a:gd name="connsiteY23" fmla="*/ 421159 h 1129438"/>
                <a:gd name="connsiteX24" fmla="*/ 222028 w 1041272"/>
                <a:gd name="connsiteY24" fmla="*/ 448306 h 1129438"/>
                <a:gd name="connsiteX25" fmla="*/ 172307 w 1041272"/>
                <a:gd name="connsiteY25" fmla="*/ 453544 h 1129438"/>
                <a:gd name="connsiteX26" fmla="*/ 0 w 1041272"/>
                <a:gd name="connsiteY26" fmla="*/ 639949 h 1129438"/>
                <a:gd name="connsiteX27" fmla="*/ 0 w 1041272"/>
                <a:gd name="connsiteY27" fmla="*/ 1000756 h 1129438"/>
                <a:gd name="connsiteX28" fmla="*/ 128683 w 1041272"/>
                <a:gd name="connsiteY28" fmla="*/ 1129438 h 1129438"/>
                <a:gd name="connsiteX29" fmla="*/ 238506 w 1041272"/>
                <a:gd name="connsiteY29" fmla="*/ 1067526 h 1129438"/>
                <a:gd name="connsiteX30" fmla="*/ 587597 w 1041272"/>
                <a:gd name="connsiteY30" fmla="*/ 399157 h 1129438"/>
                <a:gd name="connsiteX31" fmla="*/ 593217 w 1041272"/>
                <a:gd name="connsiteY31" fmla="*/ 426017 h 1129438"/>
                <a:gd name="connsiteX32" fmla="*/ 520732 w 1041272"/>
                <a:gd name="connsiteY32" fmla="*/ 504884 h 1129438"/>
                <a:gd name="connsiteX33" fmla="*/ 459010 w 1041272"/>
                <a:gd name="connsiteY33" fmla="*/ 475738 h 1129438"/>
                <a:gd name="connsiteX34" fmla="*/ 459010 w 1041272"/>
                <a:gd name="connsiteY34" fmla="*/ 452401 h 1129438"/>
                <a:gd name="connsiteX35" fmla="*/ 434721 w 1041272"/>
                <a:gd name="connsiteY35" fmla="*/ 404681 h 1129438"/>
                <a:gd name="connsiteX36" fmla="*/ 397955 w 1041272"/>
                <a:gd name="connsiteY36" fmla="*/ 378011 h 1129438"/>
                <a:gd name="connsiteX37" fmla="*/ 360617 w 1041272"/>
                <a:gd name="connsiteY37" fmla="*/ 302097 h 1129438"/>
                <a:gd name="connsiteX38" fmla="*/ 334042 w 1041272"/>
                <a:gd name="connsiteY38" fmla="*/ 202846 h 1129438"/>
                <a:gd name="connsiteX39" fmla="*/ 541306 w 1041272"/>
                <a:gd name="connsiteY39" fmla="*/ 74735 h 1129438"/>
                <a:gd name="connsiteX40" fmla="*/ 559118 w 1041272"/>
                <a:gd name="connsiteY40" fmla="*/ 116645 h 1129438"/>
                <a:gd name="connsiteX41" fmla="*/ 592169 w 1041272"/>
                <a:gd name="connsiteY41" fmla="*/ 239994 h 1129438"/>
                <a:gd name="connsiteX42" fmla="*/ 583978 w 1041272"/>
                <a:gd name="connsiteY42" fmla="*/ 358104 h 1129438"/>
                <a:gd name="connsiteX43" fmla="*/ 579025 w 1041272"/>
                <a:gd name="connsiteY43" fmla="*/ 366772 h 1129438"/>
                <a:gd name="connsiteX44" fmla="*/ 587693 w 1041272"/>
                <a:gd name="connsiteY44" fmla="*/ 399061 h 1129438"/>
                <a:gd name="connsiteX45" fmla="*/ 421196 w 1041272"/>
                <a:gd name="connsiteY45" fmla="*/ 498026 h 1129438"/>
                <a:gd name="connsiteX46" fmla="*/ 414623 w 1041272"/>
                <a:gd name="connsiteY46" fmla="*/ 517362 h 1129438"/>
                <a:gd name="connsiteX47" fmla="*/ 398526 w 1041272"/>
                <a:gd name="connsiteY47" fmla="*/ 538317 h 1129438"/>
                <a:gd name="connsiteX48" fmla="*/ 381095 w 1041272"/>
                <a:gd name="connsiteY48" fmla="*/ 546889 h 1129438"/>
                <a:gd name="connsiteX49" fmla="*/ 365760 w 1041272"/>
                <a:gd name="connsiteY49" fmla="*/ 546889 h 1129438"/>
                <a:gd name="connsiteX50" fmla="*/ 348520 w 1041272"/>
                <a:gd name="connsiteY50" fmla="*/ 555557 h 1129438"/>
                <a:gd name="connsiteX51" fmla="*/ 320802 w 1041272"/>
                <a:gd name="connsiteY51" fmla="*/ 592990 h 1129438"/>
                <a:gd name="connsiteX52" fmla="*/ 231362 w 1041272"/>
                <a:gd name="connsiteY52" fmla="*/ 558700 h 1129438"/>
                <a:gd name="connsiteX53" fmla="*/ 265557 w 1041272"/>
                <a:gd name="connsiteY53" fmla="*/ 431161 h 1129438"/>
                <a:gd name="connsiteX54" fmla="*/ 277368 w 1041272"/>
                <a:gd name="connsiteY54" fmla="*/ 414873 h 1129438"/>
                <a:gd name="connsiteX55" fmla="*/ 324612 w 1041272"/>
                <a:gd name="connsiteY55" fmla="*/ 384202 h 1129438"/>
                <a:gd name="connsiteX56" fmla="*/ 333089 w 1041272"/>
                <a:gd name="connsiteY56" fmla="*/ 381916 h 1129438"/>
                <a:gd name="connsiteX57" fmla="*/ 342424 w 1041272"/>
                <a:gd name="connsiteY57" fmla="*/ 384679 h 1129438"/>
                <a:gd name="connsiteX58" fmla="*/ 412337 w 1041272"/>
                <a:gd name="connsiteY58" fmla="*/ 435447 h 1129438"/>
                <a:gd name="connsiteX59" fmla="*/ 421100 w 1041272"/>
                <a:gd name="connsiteY59" fmla="*/ 452592 h 1129438"/>
                <a:gd name="connsiteX60" fmla="*/ 421100 w 1041272"/>
                <a:gd name="connsiteY60" fmla="*/ 498121 h 1129438"/>
                <a:gd name="connsiteX61" fmla="*/ 389668 w 1041272"/>
                <a:gd name="connsiteY61" fmla="*/ 1036474 h 1129438"/>
                <a:gd name="connsiteX62" fmla="*/ 339566 w 1041272"/>
                <a:gd name="connsiteY62" fmla="*/ 1034950 h 1129438"/>
                <a:gd name="connsiteX63" fmla="*/ 256127 w 1041272"/>
                <a:gd name="connsiteY63" fmla="*/ 995898 h 1129438"/>
                <a:gd name="connsiteX64" fmla="*/ 290417 w 1041272"/>
                <a:gd name="connsiteY64" fmla="*/ 834449 h 1129438"/>
                <a:gd name="connsiteX65" fmla="*/ 312039 w 1041272"/>
                <a:gd name="connsiteY65" fmla="*/ 883027 h 1129438"/>
                <a:gd name="connsiteX66" fmla="*/ 376809 w 1041272"/>
                <a:gd name="connsiteY66" fmla="*/ 923984 h 1129438"/>
                <a:gd name="connsiteX67" fmla="*/ 395478 w 1041272"/>
                <a:gd name="connsiteY67" fmla="*/ 924937 h 1129438"/>
                <a:gd name="connsiteX68" fmla="*/ 389668 w 1041272"/>
                <a:gd name="connsiteY68" fmla="*/ 1036379 h 1129438"/>
                <a:gd name="connsiteX69" fmla="*/ 523589 w 1041272"/>
                <a:gd name="connsiteY69" fmla="*/ 850070 h 1129438"/>
                <a:gd name="connsiteX70" fmla="*/ 517589 w 1041272"/>
                <a:gd name="connsiteY70" fmla="*/ 850070 h 1129438"/>
                <a:gd name="connsiteX71" fmla="*/ 412242 w 1041272"/>
                <a:gd name="connsiteY71" fmla="*/ 575560 h 1129438"/>
                <a:gd name="connsiteX72" fmla="*/ 428435 w 1041272"/>
                <a:gd name="connsiteY72" fmla="*/ 561463 h 1129438"/>
                <a:gd name="connsiteX73" fmla="*/ 444532 w 1041272"/>
                <a:gd name="connsiteY73" fmla="*/ 540508 h 1129438"/>
                <a:gd name="connsiteX74" fmla="*/ 453962 w 1041272"/>
                <a:gd name="connsiteY74" fmla="*/ 523077 h 1129438"/>
                <a:gd name="connsiteX75" fmla="*/ 520732 w 1041272"/>
                <a:gd name="connsiteY75" fmla="*/ 542794 h 1129438"/>
                <a:gd name="connsiteX76" fmla="*/ 625412 w 1041272"/>
                <a:gd name="connsiteY76" fmla="*/ 466117 h 1129438"/>
                <a:gd name="connsiteX77" fmla="*/ 669227 w 1041272"/>
                <a:gd name="connsiteY77" fmla="*/ 470689 h 1129438"/>
                <a:gd name="connsiteX78" fmla="*/ 523589 w 1041272"/>
                <a:gd name="connsiteY78" fmla="*/ 850070 h 1129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1041272" h="1129438">
                  <a:moveTo>
                    <a:pt x="238506" y="1067526"/>
                  </a:moveTo>
                  <a:cubicBezTo>
                    <a:pt x="241649" y="1062478"/>
                    <a:pt x="244031" y="1052953"/>
                    <a:pt x="246888" y="1039427"/>
                  </a:cubicBezTo>
                  <a:cubicBezTo>
                    <a:pt x="271272" y="1059049"/>
                    <a:pt x="302514" y="1070860"/>
                    <a:pt x="337566" y="1072669"/>
                  </a:cubicBezTo>
                  <a:cubicBezTo>
                    <a:pt x="521494" y="1082290"/>
                    <a:pt x="768572" y="1095244"/>
                    <a:pt x="788099" y="1096291"/>
                  </a:cubicBezTo>
                  <a:lnTo>
                    <a:pt x="788099" y="1096291"/>
                  </a:lnTo>
                  <a:cubicBezTo>
                    <a:pt x="788099" y="1096291"/>
                    <a:pt x="788670" y="1096291"/>
                    <a:pt x="788956" y="1096291"/>
                  </a:cubicBezTo>
                  <a:cubicBezTo>
                    <a:pt x="800195" y="1096863"/>
                    <a:pt x="814292" y="1097053"/>
                    <a:pt x="829342" y="1097053"/>
                  </a:cubicBezTo>
                  <a:cubicBezTo>
                    <a:pt x="859346" y="1097053"/>
                    <a:pt x="892778" y="1096291"/>
                    <a:pt x="912400" y="1096291"/>
                  </a:cubicBezTo>
                  <a:cubicBezTo>
                    <a:pt x="995267" y="1096291"/>
                    <a:pt x="1041273" y="1051810"/>
                    <a:pt x="1041273" y="978372"/>
                  </a:cubicBezTo>
                  <a:lnTo>
                    <a:pt x="1041273" y="639949"/>
                  </a:lnTo>
                  <a:cubicBezTo>
                    <a:pt x="1041273" y="533459"/>
                    <a:pt x="986790" y="465927"/>
                    <a:pt x="869061" y="453544"/>
                  </a:cubicBezTo>
                  <a:cubicBezTo>
                    <a:pt x="850106" y="451544"/>
                    <a:pt x="741998" y="440209"/>
                    <a:pt x="646176" y="430113"/>
                  </a:cubicBezTo>
                  <a:lnTo>
                    <a:pt x="631031" y="373153"/>
                  </a:lnTo>
                  <a:cubicBezTo>
                    <a:pt x="652844" y="330196"/>
                    <a:pt x="655034" y="287143"/>
                    <a:pt x="639032" y="227421"/>
                  </a:cubicBezTo>
                  <a:lnTo>
                    <a:pt x="605981" y="104072"/>
                  </a:lnTo>
                  <a:cubicBezTo>
                    <a:pt x="594551" y="61495"/>
                    <a:pt x="576167" y="32730"/>
                    <a:pt x="549783" y="16156"/>
                  </a:cubicBezTo>
                  <a:cubicBezTo>
                    <a:pt x="520637" y="-2132"/>
                    <a:pt x="483489" y="-4894"/>
                    <a:pt x="436150" y="7870"/>
                  </a:cubicBezTo>
                  <a:lnTo>
                    <a:pt x="379667" y="23014"/>
                  </a:lnTo>
                  <a:cubicBezTo>
                    <a:pt x="290513" y="46922"/>
                    <a:pt x="257175" y="103501"/>
                    <a:pt x="280702" y="191321"/>
                  </a:cubicBezTo>
                  <a:lnTo>
                    <a:pt x="313754" y="314670"/>
                  </a:lnTo>
                  <a:cubicBezTo>
                    <a:pt x="316706" y="325528"/>
                    <a:pt x="319850" y="335625"/>
                    <a:pt x="323279" y="344959"/>
                  </a:cubicBezTo>
                  <a:cubicBezTo>
                    <a:pt x="316421" y="346198"/>
                    <a:pt x="309944" y="348674"/>
                    <a:pt x="304324" y="352294"/>
                  </a:cubicBezTo>
                  <a:lnTo>
                    <a:pt x="257080" y="382964"/>
                  </a:lnTo>
                  <a:cubicBezTo>
                    <a:pt x="244221" y="391346"/>
                    <a:pt x="233267" y="406300"/>
                    <a:pt x="229267" y="421159"/>
                  </a:cubicBezTo>
                  <a:lnTo>
                    <a:pt x="222028" y="448306"/>
                  </a:lnTo>
                  <a:cubicBezTo>
                    <a:pt x="197168" y="450877"/>
                    <a:pt x="179070" y="452782"/>
                    <a:pt x="172307" y="453544"/>
                  </a:cubicBezTo>
                  <a:cubicBezTo>
                    <a:pt x="54483" y="465927"/>
                    <a:pt x="0" y="533554"/>
                    <a:pt x="0" y="639949"/>
                  </a:cubicBezTo>
                  <a:lnTo>
                    <a:pt x="0" y="1000756"/>
                  </a:lnTo>
                  <a:cubicBezTo>
                    <a:pt x="0" y="1071812"/>
                    <a:pt x="57626" y="1129438"/>
                    <a:pt x="128683" y="1129438"/>
                  </a:cubicBezTo>
                  <a:cubicBezTo>
                    <a:pt x="175260" y="1129438"/>
                    <a:pt x="215932" y="1104578"/>
                    <a:pt x="238506" y="1067526"/>
                  </a:cubicBezTo>
                  <a:close/>
                  <a:moveTo>
                    <a:pt x="587597" y="399157"/>
                  </a:moveTo>
                  <a:cubicBezTo>
                    <a:pt x="591026" y="412111"/>
                    <a:pt x="593217" y="420493"/>
                    <a:pt x="593217" y="426017"/>
                  </a:cubicBezTo>
                  <a:cubicBezTo>
                    <a:pt x="593217" y="473928"/>
                    <a:pt x="567119" y="504884"/>
                    <a:pt x="520732" y="504884"/>
                  </a:cubicBezTo>
                  <a:cubicBezTo>
                    <a:pt x="493586" y="504884"/>
                    <a:pt x="472154" y="494216"/>
                    <a:pt x="459010" y="475738"/>
                  </a:cubicBezTo>
                  <a:lnTo>
                    <a:pt x="459010" y="452401"/>
                  </a:lnTo>
                  <a:cubicBezTo>
                    <a:pt x="459010" y="434399"/>
                    <a:pt x="449199" y="415254"/>
                    <a:pt x="434721" y="404681"/>
                  </a:cubicBezTo>
                  <a:lnTo>
                    <a:pt x="397955" y="378011"/>
                  </a:lnTo>
                  <a:cubicBezTo>
                    <a:pt x="382905" y="362104"/>
                    <a:pt x="370618" y="339435"/>
                    <a:pt x="360617" y="302097"/>
                  </a:cubicBezTo>
                  <a:lnTo>
                    <a:pt x="334042" y="202846"/>
                  </a:lnTo>
                  <a:lnTo>
                    <a:pt x="541306" y="74735"/>
                  </a:lnTo>
                  <a:cubicBezTo>
                    <a:pt x="548450" y="85213"/>
                    <a:pt x="554355" y="99024"/>
                    <a:pt x="559118" y="116645"/>
                  </a:cubicBezTo>
                  <a:lnTo>
                    <a:pt x="592169" y="239994"/>
                  </a:lnTo>
                  <a:cubicBezTo>
                    <a:pt x="607886" y="298763"/>
                    <a:pt x="600742" y="328767"/>
                    <a:pt x="583978" y="358104"/>
                  </a:cubicBezTo>
                  <a:lnTo>
                    <a:pt x="579025" y="366772"/>
                  </a:lnTo>
                  <a:lnTo>
                    <a:pt x="587693" y="399061"/>
                  </a:lnTo>
                  <a:close/>
                  <a:moveTo>
                    <a:pt x="421196" y="498026"/>
                  </a:moveTo>
                  <a:cubicBezTo>
                    <a:pt x="421196" y="503932"/>
                    <a:pt x="418243" y="512695"/>
                    <a:pt x="414623" y="517362"/>
                  </a:cubicBezTo>
                  <a:lnTo>
                    <a:pt x="398526" y="538317"/>
                  </a:lnTo>
                  <a:cubicBezTo>
                    <a:pt x="394907" y="542984"/>
                    <a:pt x="387096" y="546889"/>
                    <a:pt x="381095" y="546889"/>
                  </a:cubicBezTo>
                  <a:lnTo>
                    <a:pt x="365760" y="546889"/>
                  </a:lnTo>
                  <a:cubicBezTo>
                    <a:pt x="359855" y="546889"/>
                    <a:pt x="352044" y="550795"/>
                    <a:pt x="348520" y="555557"/>
                  </a:cubicBezTo>
                  <a:lnTo>
                    <a:pt x="320802" y="592990"/>
                  </a:lnTo>
                  <a:lnTo>
                    <a:pt x="231362" y="558700"/>
                  </a:lnTo>
                  <a:lnTo>
                    <a:pt x="265557" y="431161"/>
                  </a:lnTo>
                  <a:cubicBezTo>
                    <a:pt x="267081" y="425446"/>
                    <a:pt x="272415" y="418111"/>
                    <a:pt x="277368" y="414873"/>
                  </a:cubicBezTo>
                  <a:lnTo>
                    <a:pt x="324612" y="384202"/>
                  </a:lnTo>
                  <a:cubicBezTo>
                    <a:pt x="326993" y="382678"/>
                    <a:pt x="330041" y="381916"/>
                    <a:pt x="333089" y="381916"/>
                  </a:cubicBezTo>
                  <a:cubicBezTo>
                    <a:pt x="336518" y="381916"/>
                    <a:pt x="339852" y="382869"/>
                    <a:pt x="342424" y="384679"/>
                  </a:cubicBezTo>
                  <a:lnTo>
                    <a:pt x="412337" y="435447"/>
                  </a:lnTo>
                  <a:cubicBezTo>
                    <a:pt x="417100" y="438971"/>
                    <a:pt x="421100" y="446686"/>
                    <a:pt x="421100" y="452592"/>
                  </a:cubicBezTo>
                  <a:lnTo>
                    <a:pt x="421100" y="498121"/>
                  </a:lnTo>
                  <a:close/>
                  <a:moveTo>
                    <a:pt x="389668" y="1036474"/>
                  </a:moveTo>
                  <a:cubicBezTo>
                    <a:pt x="375952" y="1036189"/>
                    <a:pt x="349853" y="1035522"/>
                    <a:pt x="339566" y="1034950"/>
                  </a:cubicBezTo>
                  <a:cubicBezTo>
                    <a:pt x="305848" y="1033141"/>
                    <a:pt x="276035" y="1019996"/>
                    <a:pt x="256127" y="995898"/>
                  </a:cubicBezTo>
                  <a:lnTo>
                    <a:pt x="290417" y="834449"/>
                  </a:lnTo>
                  <a:cubicBezTo>
                    <a:pt x="301276" y="858833"/>
                    <a:pt x="309182" y="876550"/>
                    <a:pt x="312039" y="883027"/>
                  </a:cubicBezTo>
                  <a:cubicBezTo>
                    <a:pt x="324422" y="910935"/>
                    <a:pt x="340043" y="922079"/>
                    <a:pt x="376809" y="923984"/>
                  </a:cubicBezTo>
                  <a:cubicBezTo>
                    <a:pt x="381095" y="924175"/>
                    <a:pt x="387477" y="924556"/>
                    <a:pt x="395478" y="924937"/>
                  </a:cubicBezTo>
                  <a:lnTo>
                    <a:pt x="389668" y="1036379"/>
                  </a:lnTo>
                  <a:close/>
                  <a:moveTo>
                    <a:pt x="523589" y="850070"/>
                  </a:moveTo>
                  <a:lnTo>
                    <a:pt x="517589" y="850070"/>
                  </a:lnTo>
                  <a:lnTo>
                    <a:pt x="412242" y="575560"/>
                  </a:lnTo>
                  <a:cubicBezTo>
                    <a:pt x="418529" y="571750"/>
                    <a:pt x="424148" y="566987"/>
                    <a:pt x="428435" y="561463"/>
                  </a:cubicBezTo>
                  <a:lnTo>
                    <a:pt x="444532" y="540508"/>
                  </a:lnTo>
                  <a:cubicBezTo>
                    <a:pt x="448342" y="535555"/>
                    <a:pt x="451485" y="529459"/>
                    <a:pt x="453962" y="523077"/>
                  </a:cubicBezTo>
                  <a:cubicBezTo>
                    <a:pt x="472250" y="535650"/>
                    <a:pt x="494919" y="542794"/>
                    <a:pt x="520732" y="542794"/>
                  </a:cubicBezTo>
                  <a:cubicBezTo>
                    <a:pt x="573881" y="542794"/>
                    <a:pt x="611791" y="512695"/>
                    <a:pt x="625412" y="466117"/>
                  </a:cubicBezTo>
                  <a:cubicBezTo>
                    <a:pt x="639699" y="467641"/>
                    <a:pt x="654463" y="469165"/>
                    <a:pt x="669227" y="470689"/>
                  </a:cubicBezTo>
                  <a:lnTo>
                    <a:pt x="523589" y="850070"/>
                  </a:lnTo>
                  <a:close/>
                </a:path>
              </a:pathLst>
            </a:custGeom>
            <a:solidFill>
              <a:schemeClr val="accent2"/>
            </a:solidFill>
            <a:ln w="9525" cap="flat">
              <a:noFill/>
              <a:prstDash val="solid"/>
              <a:miter/>
            </a:ln>
          </p:spPr>
          <p:txBody>
            <a:bodyPr rtlCol="0" anchor="ctr"/>
            <a:lstStyle/>
            <a:p>
              <a:endParaRPr lang="ja-JP" altLang="en-US"/>
            </a:p>
          </p:txBody>
        </p:sp>
      </p:grpSp>
      <p:sp>
        <p:nvSpPr>
          <p:cNvPr id="4" name="テキスト ボックス 3">
            <a:extLst>
              <a:ext uri="{FF2B5EF4-FFF2-40B4-BE49-F238E27FC236}">
                <a16:creationId xmlns:a16="http://schemas.microsoft.com/office/drawing/2014/main" id="{79380E54-1338-5641-E958-69513A2296F4}"/>
              </a:ext>
            </a:extLst>
          </p:cNvPr>
          <p:cNvSpPr txBox="1"/>
          <p:nvPr/>
        </p:nvSpPr>
        <p:spPr>
          <a:xfrm>
            <a:off x="744035" y="3242361"/>
            <a:ext cx="1641796" cy="400110"/>
          </a:xfrm>
          <a:prstGeom prst="rect">
            <a:avLst/>
          </a:prstGeom>
          <a:noFill/>
        </p:spPr>
        <p:txBody>
          <a:bodyPr wrap="none" rtlCol="0">
            <a:spAutoFit/>
          </a:bodyPr>
          <a:lstStyle/>
          <a:p>
            <a:r>
              <a:rPr lang="ja-JP" altLang="en-US" sz="2000" b="1" spc="50">
                <a:latin typeface="BIZ UDPゴシック" panose="020B0400000000000000" pitchFamily="50" charset="-128"/>
                <a:ea typeface="BIZ UDPゴシック" panose="020B0400000000000000" pitchFamily="50" charset="-128"/>
              </a:rPr>
              <a:t>考えるヒント</a:t>
            </a:r>
          </a:p>
        </p:txBody>
      </p:sp>
      <p:sp>
        <p:nvSpPr>
          <p:cNvPr id="5" name="スライド番号プレースホルダー 4">
            <a:extLst>
              <a:ext uri="{FF2B5EF4-FFF2-40B4-BE49-F238E27FC236}">
                <a16:creationId xmlns:a16="http://schemas.microsoft.com/office/drawing/2014/main" id="{EBDBD10B-C55A-1CEE-4FCB-B9F011A918CD}"/>
              </a:ext>
            </a:extLst>
          </p:cNvPr>
          <p:cNvSpPr>
            <a:spLocks noGrp="1"/>
          </p:cNvSpPr>
          <p:nvPr>
            <p:ph type="sldNum" sz="quarter" idx="4"/>
          </p:nvPr>
        </p:nvSpPr>
        <p:spPr/>
        <p:txBody>
          <a:bodyPr/>
          <a:lstStyle/>
          <a:p>
            <a:fld id="{2336B528-F940-46AA-A4AB-D4751FB27E02}" type="slidenum">
              <a:rPr kumimoji="1" lang="ja-JP" altLang="en-US" smtClean="0"/>
              <a:t>52</a:t>
            </a:fld>
            <a:endParaRPr kumimoji="1" lang="ja-JP" altLang="en-US"/>
          </a:p>
        </p:txBody>
      </p:sp>
    </p:spTree>
    <p:extLst>
      <p:ext uri="{BB962C8B-B14F-4D97-AF65-F5344CB8AC3E}">
        <p14:creationId xmlns:p14="http://schemas.microsoft.com/office/powerpoint/2010/main" val="71619693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E49314-18CE-4395-2989-4FFCCE385F60}"/>
            </a:ext>
          </a:extLst>
        </p:cNvPr>
        <p:cNvGrpSpPr/>
        <p:nvPr/>
      </p:nvGrpSpPr>
      <p:grpSpPr>
        <a:xfrm>
          <a:off x="0" y="0"/>
          <a:ext cx="0" cy="0"/>
          <a:chOff x="0" y="0"/>
          <a:chExt cx="0" cy="0"/>
        </a:xfrm>
      </p:grpSpPr>
      <p:sp>
        <p:nvSpPr>
          <p:cNvPr id="23" name="四角形: 角を丸くする 22">
            <a:extLst>
              <a:ext uri="{FF2B5EF4-FFF2-40B4-BE49-F238E27FC236}">
                <a16:creationId xmlns:a16="http://schemas.microsoft.com/office/drawing/2014/main" id="{DF0202CE-8EE8-4179-6DF4-6EA9849E2BD1}"/>
              </a:ext>
            </a:extLst>
          </p:cNvPr>
          <p:cNvSpPr/>
          <p:nvPr/>
        </p:nvSpPr>
        <p:spPr>
          <a:xfrm>
            <a:off x="531813" y="2312988"/>
            <a:ext cx="11107737" cy="3989387"/>
          </a:xfrm>
          <a:prstGeom prst="roundRect">
            <a:avLst>
              <a:gd name="adj" fmla="val 3346"/>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四角形: 角を丸くする 6">
            <a:extLst>
              <a:ext uri="{FF2B5EF4-FFF2-40B4-BE49-F238E27FC236}">
                <a16:creationId xmlns:a16="http://schemas.microsoft.com/office/drawing/2014/main" id="{E061D1E6-C993-528F-BDE6-0882B4227DD6}"/>
              </a:ext>
            </a:extLst>
          </p:cNvPr>
          <p:cNvSpPr/>
          <p:nvPr/>
        </p:nvSpPr>
        <p:spPr>
          <a:xfrm>
            <a:off x="531811" y="383588"/>
            <a:ext cx="2376000" cy="444500"/>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B19CB119-A1C5-8F97-46BE-45502F89D233}"/>
              </a:ext>
            </a:extLst>
          </p:cNvPr>
          <p:cNvSpPr>
            <a:spLocks noGrp="1"/>
          </p:cNvSpPr>
          <p:nvPr>
            <p:ph type="title"/>
          </p:nvPr>
        </p:nvSpPr>
        <p:spPr>
          <a:xfrm>
            <a:off x="616122" y="451487"/>
            <a:ext cx="7156278" cy="391261"/>
          </a:xfrm>
        </p:spPr>
        <p:txBody>
          <a:bodyPr/>
          <a:lstStyle/>
          <a:p>
            <a:r>
              <a:rPr lang="ja-JP" altLang="en-US">
                <a:latin typeface="BIZ UDPゴシック" panose="020B0400000000000000" pitchFamily="50" charset="-128"/>
                <a:ea typeface="BIZ UDPゴシック" panose="020B0400000000000000" pitchFamily="50" charset="-128"/>
              </a:rPr>
              <a:t>設問</a:t>
            </a:r>
            <a:r>
              <a:rPr lang="en-US" altLang="ja-JP">
                <a:latin typeface="BIZ UDPゴシック" panose="020B0400000000000000" pitchFamily="50" charset="-128"/>
                <a:ea typeface="BIZ UDPゴシック" panose="020B0400000000000000" pitchFamily="50" charset="-128"/>
              </a:rPr>
              <a:t>2</a:t>
            </a:r>
            <a:r>
              <a:rPr lang="ja-JP" altLang="en-US">
                <a:latin typeface="BIZ UDPゴシック" panose="020B0400000000000000" pitchFamily="50" charset="-128"/>
                <a:ea typeface="BIZ UDPゴシック" panose="020B0400000000000000" pitchFamily="50" charset="-128"/>
              </a:rPr>
              <a:t>　事例</a:t>
            </a:r>
            <a:r>
              <a:rPr lang="en-US" altLang="ja-JP">
                <a:latin typeface="BIZ UDPゴシック" panose="020B0400000000000000" pitchFamily="50" charset="-128"/>
                <a:ea typeface="BIZ UDPゴシック" panose="020B0400000000000000" pitchFamily="50" charset="-128"/>
              </a:rPr>
              <a:t>4</a:t>
            </a:r>
            <a:endParaRPr lang="ja-JP" altLang="en-US">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5AA24F89-468B-3EF5-F2B9-50A326D9328D}"/>
              </a:ext>
            </a:extLst>
          </p:cNvPr>
          <p:cNvSpPr txBox="1"/>
          <p:nvPr/>
        </p:nvSpPr>
        <p:spPr>
          <a:xfrm>
            <a:off x="883217" y="3044255"/>
            <a:ext cx="10394079" cy="1877565"/>
          </a:xfrm>
          <a:prstGeom prst="rect">
            <a:avLst/>
          </a:prstGeom>
          <a:noFill/>
        </p:spPr>
        <p:txBody>
          <a:bodyPr wrap="square">
            <a:spAutoFit/>
          </a:bodyPr>
          <a:lstStyle/>
          <a:p>
            <a:pPr marL="285750" indent="-285750">
              <a:lnSpc>
                <a:spcPct val="110000"/>
              </a:lnSpc>
              <a:buClr>
                <a:schemeClr val="accent2"/>
              </a:buClr>
              <a:buFont typeface="Wingdings" pitchFamily="2" charset="2"/>
              <a:buChar char="l"/>
            </a:pPr>
            <a:r>
              <a:rPr lang="ja-JP" altLang="en-US" kern="100">
                <a:latin typeface="BIZ UDPゴシック" panose="020B0400000000000000" pitchFamily="50" charset="-128"/>
                <a:ea typeface="BIZ UDPゴシック" panose="020B0400000000000000" pitchFamily="50" charset="-128"/>
                <a:cs typeface="Arial" panose="020B0604020202020204" pitchFamily="34" charset="0"/>
              </a:rPr>
              <a:t>寝かしつけの際に特定のこどもとだけ添い寝をしているような場合、業務上の必要性がなければ、「不適切な行為」に該当する可能性がある。</a:t>
            </a:r>
          </a:p>
          <a:p>
            <a:pPr marL="285750" indent="-285750">
              <a:lnSpc>
                <a:spcPct val="110000"/>
              </a:lnSpc>
              <a:buClr>
                <a:schemeClr val="accent2"/>
              </a:buClr>
              <a:buFont typeface="Wingdings" pitchFamily="2" charset="2"/>
              <a:buChar char="l"/>
            </a:pPr>
            <a:endParaRPr lang="en-US" altLang="ja-JP" kern="100">
              <a:latin typeface="BIZ UDPゴシック" panose="020B0400000000000000" pitchFamily="50" charset="-128"/>
              <a:ea typeface="BIZ UDPゴシック" panose="020B0400000000000000" pitchFamily="50" charset="-128"/>
              <a:cs typeface="Arial" panose="020B0604020202020204" pitchFamily="34" charset="0"/>
            </a:endParaRPr>
          </a:p>
          <a:p>
            <a:pPr marL="285750" indent="-285750">
              <a:lnSpc>
                <a:spcPct val="110000"/>
              </a:lnSpc>
              <a:buClr>
                <a:schemeClr val="accent2"/>
              </a:buClr>
              <a:buFont typeface="Wingdings" pitchFamily="2" charset="2"/>
              <a:buChar char="l"/>
            </a:pPr>
            <a:r>
              <a:rPr lang="ja-JP" altLang="en-US" kern="100">
                <a:latin typeface="BIZ UDPゴシック" panose="020B0400000000000000" pitchFamily="50" charset="-128"/>
                <a:ea typeface="BIZ UDPゴシック" panose="020B0400000000000000" pitchFamily="50" charset="-128"/>
                <a:cs typeface="Arial" panose="020B0604020202020204" pitchFamily="34" charset="0"/>
              </a:rPr>
              <a:t>こどもが特別なスキンシップを必要としていると思われる場合には、可能な限り閉鎖</a:t>
            </a:r>
            <a:br>
              <a:rPr lang="en-US" altLang="ja-JP" kern="100">
                <a:latin typeface="BIZ UDPゴシック" panose="020B0400000000000000" pitchFamily="50" charset="-128"/>
                <a:ea typeface="BIZ UDPゴシック" panose="020B0400000000000000" pitchFamily="50" charset="-128"/>
                <a:cs typeface="Arial" panose="020B0604020202020204" pitchFamily="34" charset="0"/>
              </a:rPr>
            </a:br>
            <a:r>
              <a:rPr lang="ja-JP" altLang="en-US" kern="100">
                <a:latin typeface="BIZ UDPゴシック" panose="020B0400000000000000" pitchFamily="50" charset="-128"/>
                <a:ea typeface="BIZ UDPゴシック" panose="020B0400000000000000" pitchFamily="50" charset="-128"/>
                <a:cs typeface="Arial" panose="020B0604020202020204" pitchFamily="34" charset="0"/>
              </a:rPr>
              <a:t>環境ではない場所（従事者とこどもが一対一になることがないような場所）で行うなど、性暴力の疑いが起こらないように対応するといったことが考えられる。</a:t>
            </a:r>
          </a:p>
        </p:txBody>
      </p:sp>
      <p:grpSp>
        <p:nvGrpSpPr>
          <p:cNvPr id="17" name="ひらめき｜男">
            <a:extLst>
              <a:ext uri="{FF2B5EF4-FFF2-40B4-BE49-F238E27FC236}">
                <a16:creationId xmlns:a16="http://schemas.microsoft.com/office/drawing/2014/main" id="{ACA81D04-B161-9894-4AA2-455D4E2C3B06}"/>
              </a:ext>
            </a:extLst>
          </p:cNvPr>
          <p:cNvGrpSpPr>
            <a:grpSpLocks noChangeAspect="1"/>
          </p:cNvGrpSpPr>
          <p:nvPr/>
        </p:nvGrpSpPr>
        <p:grpSpPr bwMode="auto">
          <a:xfrm>
            <a:off x="10166707" y="4752900"/>
            <a:ext cx="1116013" cy="1279525"/>
            <a:chOff x="1799" y="3116"/>
            <a:chExt cx="703" cy="806"/>
          </a:xfrm>
        </p:grpSpPr>
        <p:sp>
          <p:nvSpPr>
            <p:cNvPr id="18" name="Freeform 25">
              <a:extLst>
                <a:ext uri="{FF2B5EF4-FFF2-40B4-BE49-F238E27FC236}">
                  <a16:creationId xmlns:a16="http://schemas.microsoft.com/office/drawing/2014/main" id="{0B2BB06F-E185-5AEE-D6B1-A2C90BAEB650}"/>
                </a:ext>
              </a:extLst>
            </p:cNvPr>
            <p:cNvSpPr>
              <a:spLocks noEditPoints="1"/>
            </p:cNvSpPr>
            <p:nvPr/>
          </p:nvSpPr>
          <p:spPr bwMode="auto">
            <a:xfrm>
              <a:off x="1849" y="3238"/>
              <a:ext cx="596" cy="519"/>
            </a:xfrm>
            <a:custGeom>
              <a:avLst/>
              <a:gdLst>
                <a:gd name="T0" fmla="*/ 388 w 392"/>
                <a:gd name="T1" fmla="*/ 55 h 342"/>
                <a:gd name="T2" fmla="*/ 321 w 392"/>
                <a:gd name="T3" fmla="*/ 55 h 342"/>
                <a:gd name="T4" fmla="*/ 317 w 392"/>
                <a:gd name="T5" fmla="*/ 37 h 342"/>
                <a:gd name="T6" fmla="*/ 354 w 392"/>
                <a:gd name="T7" fmla="*/ 0 h 342"/>
                <a:gd name="T8" fmla="*/ 392 w 392"/>
                <a:gd name="T9" fmla="*/ 37 h 342"/>
                <a:gd name="T10" fmla="*/ 388 w 392"/>
                <a:gd name="T11" fmla="*/ 55 h 342"/>
                <a:gd name="T12" fmla="*/ 70 w 392"/>
                <a:gd name="T13" fmla="*/ 319 h 342"/>
                <a:gd name="T14" fmla="*/ 64 w 392"/>
                <a:gd name="T15" fmla="*/ 342 h 342"/>
                <a:gd name="T16" fmla="*/ 0 w 392"/>
                <a:gd name="T17" fmla="*/ 325 h 342"/>
                <a:gd name="T18" fmla="*/ 6 w 392"/>
                <a:gd name="T19" fmla="*/ 302 h 342"/>
                <a:gd name="T20" fmla="*/ 70 w 392"/>
                <a:gd name="T21" fmla="*/ 319 h 342"/>
                <a:gd name="T22" fmla="*/ 97 w 392"/>
                <a:gd name="T23" fmla="*/ 249 h 342"/>
                <a:gd name="T24" fmla="*/ 87 w 392"/>
                <a:gd name="T25" fmla="*/ 220 h 342"/>
                <a:gd name="T26" fmla="*/ 78 w 392"/>
                <a:gd name="T27" fmla="*/ 214 h 342"/>
                <a:gd name="T28" fmla="*/ 37 w 392"/>
                <a:gd name="T29" fmla="*/ 214 h 342"/>
                <a:gd name="T30" fmla="*/ 28 w 392"/>
                <a:gd name="T31" fmla="*/ 223 h 342"/>
                <a:gd name="T32" fmla="*/ 14 w 392"/>
                <a:gd name="T33" fmla="*/ 288 h 342"/>
                <a:gd name="T34" fmla="*/ 53 w 392"/>
                <a:gd name="T35" fmla="*/ 298 h 342"/>
                <a:gd name="T36" fmla="*/ 59 w 392"/>
                <a:gd name="T37" fmla="*/ 287 h 342"/>
                <a:gd name="T38" fmla="*/ 65 w 392"/>
                <a:gd name="T39" fmla="*/ 286 h 342"/>
                <a:gd name="T40" fmla="*/ 74 w 392"/>
                <a:gd name="T41" fmla="*/ 281 h 342"/>
                <a:gd name="T42" fmla="*/ 94 w 392"/>
                <a:gd name="T43" fmla="*/ 261 h 342"/>
                <a:gd name="T44" fmla="*/ 97 w 392"/>
                <a:gd name="T45" fmla="*/ 249 h 342"/>
                <a:gd name="T46" fmla="*/ 262 w 392"/>
                <a:gd name="T47" fmla="*/ 180 h 342"/>
                <a:gd name="T48" fmla="*/ 215 w 392"/>
                <a:gd name="T49" fmla="*/ 327 h 342"/>
                <a:gd name="T50" fmla="*/ 212 w 392"/>
                <a:gd name="T51" fmla="*/ 327 h 342"/>
                <a:gd name="T52" fmla="*/ 201 w 392"/>
                <a:gd name="T53" fmla="*/ 225 h 342"/>
                <a:gd name="T54" fmla="*/ 186 w 392"/>
                <a:gd name="T55" fmla="*/ 213 h 342"/>
                <a:gd name="T56" fmla="*/ 171 w 392"/>
                <a:gd name="T57" fmla="*/ 225 h 342"/>
                <a:gd name="T58" fmla="*/ 160 w 392"/>
                <a:gd name="T59" fmla="*/ 327 h 342"/>
                <a:gd name="T60" fmla="*/ 158 w 392"/>
                <a:gd name="T61" fmla="*/ 327 h 342"/>
                <a:gd name="T62" fmla="*/ 110 w 392"/>
                <a:gd name="T63" fmla="*/ 180 h 342"/>
                <a:gd name="T64" fmla="*/ 134 w 392"/>
                <a:gd name="T65" fmla="*/ 168 h 342"/>
                <a:gd name="T66" fmla="*/ 186 w 392"/>
                <a:gd name="T67" fmla="*/ 209 h 342"/>
                <a:gd name="T68" fmla="*/ 238 w 392"/>
                <a:gd name="T69" fmla="*/ 168 h 342"/>
                <a:gd name="T70" fmla="*/ 262 w 392"/>
                <a:gd name="T71" fmla="*/ 180 h 342"/>
                <a:gd name="T72" fmla="*/ 136 w 392"/>
                <a:gd name="T73" fmla="*/ 54 h 342"/>
                <a:gd name="T74" fmla="*/ 136 w 392"/>
                <a:gd name="T75" fmla="*/ 95 h 342"/>
                <a:gd name="T76" fmla="*/ 152 w 392"/>
                <a:gd name="T77" fmla="*/ 142 h 342"/>
                <a:gd name="T78" fmla="*/ 155 w 392"/>
                <a:gd name="T79" fmla="*/ 145 h 342"/>
                <a:gd name="T80" fmla="*/ 155 w 392"/>
                <a:gd name="T81" fmla="*/ 164 h 342"/>
                <a:gd name="T82" fmla="*/ 186 w 392"/>
                <a:gd name="T83" fmla="*/ 189 h 342"/>
                <a:gd name="T84" fmla="*/ 217 w 392"/>
                <a:gd name="T85" fmla="*/ 164 h 342"/>
                <a:gd name="T86" fmla="*/ 217 w 392"/>
                <a:gd name="T87" fmla="*/ 145 h 342"/>
                <a:gd name="T88" fmla="*/ 220 w 392"/>
                <a:gd name="T89" fmla="*/ 142 h 342"/>
                <a:gd name="T90" fmla="*/ 236 w 392"/>
                <a:gd name="T91" fmla="*/ 95 h 342"/>
                <a:gd name="T92" fmla="*/ 236 w 392"/>
                <a:gd name="T93" fmla="*/ 22 h 342"/>
                <a:gd name="T94" fmla="*/ 136 w 392"/>
                <a:gd name="T95" fmla="*/ 54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92" h="342">
                  <a:moveTo>
                    <a:pt x="388" y="55"/>
                  </a:moveTo>
                  <a:cubicBezTo>
                    <a:pt x="321" y="55"/>
                    <a:pt x="321" y="55"/>
                    <a:pt x="321" y="55"/>
                  </a:cubicBezTo>
                  <a:cubicBezTo>
                    <a:pt x="318" y="49"/>
                    <a:pt x="317" y="44"/>
                    <a:pt x="317" y="37"/>
                  </a:cubicBezTo>
                  <a:cubicBezTo>
                    <a:pt x="317" y="17"/>
                    <a:pt x="333" y="0"/>
                    <a:pt x="354" y="0"/>
                  </a:cubicBezTo>
                  <a:cubicBezTo>
                    <a:pt x="375" y="0"/>
                    <a:pt x="392" y="17"/>
                    <a:pt x="392" y="37"/>
                  </a:cubicBezTo>
                  <a:cubicBezTo>
                    <a:pt x="392" y="44"/>
                    <a:pt x="390" y="49"/>
                    <a:pt x="388" y="55"/>
                  </a:cubicBezTo>
                  <a:close/>
                  <a:moveTo>
                    <a:pt x="70" y="319"/>
                  </a:moveTo>
                  <a:cubicBezTo>
                    <a:pt x="64" y="342"/>
                    <a:pt x="64" y="342"/>
                    <a:pt x="64" y="342"/>
                  </a:cubicBezTo>
                  <a:cubicBezTo>
                    <a:pt x="0" y="325"/>
                    <a:pt x="0" y="325"/>
                    <a:pt x="0" y="325"/>
                  </a:cubicBezTo>
                  <a:cubicBezTo>
                    <a:pt x="6" y="302"/>
                    <a:pt x="6" y="302"/>
                    <a:pt x="6" y="302"/>
                  </a:cubicBezTo>
                  <a:lnTo>
                    <a:pt x="70" y="319"/>
                  </a:lnTo>
                  <a:close/>
                  <a:moveTo>
                    <a:pt x="97" y="249"/>
                  </a:moveTo>
                  <a:cubicBezTo>
                    <a:pt x="96" y="246"/>
                    <a:pt x="89" y="223"/>
                    <a:pt x="87" y="220"/>
                  </a:cubicBezTo>
                  <a:cubicBezTo>
                    <a:pt x="86" y="216"/>
                    <a:pt x="83" y="214"/>
                    <a:pt x="78" y="214"/>
                  </a:cubicBezTo>
                  <a:cubicBezTo>
                    <a:pt x="72" y="214"/>
                    <a:pt x="43" y="214"/>
                    <a:pt x="37" y="214"/>
                  </a:cubicBezTo>
                  <a:cubicBezTo>
                    <a:pt x="32" y="214"/>
                    <a:pt x="29" y="217"/>
                    <a:pt x="28" y="223"/>
                  </a:cubicBezTo>
                  <a:cubicBezTo>
                    <a:pt x="27" y="227"/>
                    <a:pt x="17" y="274"/>
                    <a:pt x="14" y="288"/>
                  </a:cubicBezTo>
                  <a:cubicBezTo>
                    <a:pt x="53" y="298"/>
                    <a:pt x="53" y="298"/>
                    <a:pt x="53" y="298"/>
                  </a:cubicBezTo>
                  <a:cubicBezTo>
                    <a:pt x="59" y="287"/>
                    <a:pt x="59" y="287"/>
                    <a:pt x="59" y="287"/>
                  </a:cubicBezTo>
                  <a:cubicBezTo>
                    <a:pt x="59" y="287"/>
                    <a:pt x="62" y="286"/>
                    <a:pt x="65" y="286"/>
                  </a:cubicBezTo>
                  <a:cubicBezTo>
                    <a:pt x="69" y="285"/>
                    <a:pt x="71" y="284"/>
                    <a:pt x="74" y="281"/>
                  </a:cubicBezTo>
                  <a:cubicBezTo>
                    <a:pt x="80" y="275"/>
                    <a:pt x="92" y="263"/>
                    <a:pt x="94" y="261"/>
                  </a:cubicBezTo>
                  <a:cubicBezTo>
                    <a:pt x="99" y="256"/>
                    <a:pt x="98" y="252"/>
                    <a:pt x="97" y="249"/>
                  </a:cubicBezTo>
                  <a:close/>
                  <a:moveTo>
                    <a:pt x="262" y="180"/>
                  </a:moveTo>
                  <a:cubicBezTo>
                    <a:pt x="215" y="327"/>
                    <a:pt x="215" y="327"/>
                    <a:pt x="215" y="327"/>
                  </a:cubicBezTo>
                  <a:cubicBezTo>
                    <a:pt x="212" y="327"/>
                    <a:pt x="212" y="327"/>
                    <a:pt x="212" y="327"/>
                  </a:cubicBezTo>
                  <a:cubicBezTo>
                    <a:pt x="201" y="225"/>
                    <a:pt x="201" y="225"/>
                    <a:pt x="201" y="225"/>
                  </a:cubicBezTo>
                  <a:cubicBezTo>
                    <a:pt x="186" y="213"/>
                    <a:pt x="186" y="213"/>
                    <a:pt x="186" y="213"/>
                  </a:cubicBezTo>
                  <a:cubicBezTo>
                    <a:pt x="171" y="225"/>
                    <a:pt x="171" y="225"/>
                    <a:pt x="171" y="225"/>
                  </a:cubicBezTo>
                  <a:cubicBezTo>
                    <a:pt x="160" y="327"/>
                    <a:pt x="160" y="327"/>
                    <a:pt x="160" y="327"/>
                  </a:cubicBezTo>
                  <a:cubicBezTo>
                    <a:pt x="158" y="327"/>
                    <a:pt x="158" y="327"/>
                    <a:pt x="158" y="327"/>
                  </a:cubicBezTo>
                  <a:cubicBezTo>
                    <a:pt x="110" y="180"/>
                    <a:pt x="110" y="180"/>
                    <a:pt x="110" y="180"/>
                  </a:cubicBezTo>
                  <a:cubicBezTo>
                    <a:pt x="134" y="168"/>
                    <a:pt x="134" y="168"/>
                    <a:pt x="134" y="168"/>
                  </a:cubicBezTo>
                  <a:cubicBezTo>
                    <a:pt x="186" y="209"/>
                    <a:pt x="186" y="209"/>
                    <a:pt x="186" y="209"/>
                  </a:cubicBezTo>
                  <a:cubicBezTo>
                    <a:pt x="238" y="168"/>
                    <a:pt x="238" y="168"/>
                    <a:pt x="238" y="168"/>
                  </a:cubicBezTo>
                  <a:lnTo>
                    <a:pt x="262" y="180"/>
                  </a:lnTo>
                  <a:close/>
                  <a:moveTo>
                    <a:pt x="136" y="54"/>
                  </a:moveTo>
                  <a:cubicBezTo>
                    <a:pt x="136" y="95"/>
                    <a:pt x="136" y="95"/>
                    <a:pt x="136" y="95"/>
                  </a:cubicBezTo>
                  <a:cubicBezTo>
                    <a:pt x="136" y="121"/>
                    <a:pt x="142" y="132"/>
                    <a:pt x="152" y="142"/>
                  </a:cubicBezTo>
                  <a:cubicBezTo>
                    <a:pt x="155" y="145"/>
                    <a:pt x="155" y="145"/>
                    <a:pt x="155" y="145"/>
                  </a:cubicBezTo>
                  <a:cubicBezTo>
                    <a:pt x="155" y="164"/>
                    <a:pt x="155" y="164"/>
                    <a:pt x="155" y="164"/>
                  </a:cubicBezTo>
                  <a:cubicBezTo>
                    <a:pt x="186" y="189"/>
                    <a:pt x="186" y="189"/>
                    <a:pt x="186" y="189"/>
                  </a:cubicBezTo>
                  <a:cubicBezTo>
                    <a:pt x="217" y="164"/>
                    <a:pt x="217" y="164"/>
                    <a:pt x="217" y="164"/>
                  </a:cubicBezTo>
                  <a:cubicBezTo>
                    <a:pt x="217" y="145"/>
                    <a:pt x="217" y="145"/>
                    <a:pt x="217" y="145"/>
                  </a:cubicBezTo>
                  <a:cubicBezTo>
                    <a:pt x="220" y="142"/>
                    <a:pt x="220" y="142"/>
                    <a:pt x="220" y="142"/>
                  </a:cubicBezTo>
                  <a:cubicBezTo>
                    <a:pt x="230" y="132"/>
                    <a:pt x="236" y="121"/>
                    <a:pt x="236" y="95"/>
                  </a:cubicBezTo>
                  <a:cubicBezTo>
                    <a:pt x="236" y="22"/>
                    <a:pt x="236" y="22"/>
                    <a:pt x="236" y="22"/>
                  </a:cubicBezTo>
                  <a:lnTo>
                    <a:pt x="136" y="5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0" name="Freeform 26">
              <a:extLst>
                <a:ext uri="{FF2B5EF4-FFF2-40B4-BE49-F238E27FC236}">
                  <a16:creationId xmlns:a16="http://schemas.microsoft.com/office/drawing/2014/main" id="{0BE9B917-8B82-F3C4-9F09-7CE748CE41EA}"/>
                </a:ext>
              </a:extLst>
            </p:cNvPr>
            <p:cNvSpPr>
              <a:spLocks noEditPoints="1"/>
            </p:cNvSpPr>
            <p:nvPr/>
          </p:nvSpPr>
          <p:spPr bwMode="auto">
            <a:xfrm>
              <a:off x="1799" y="3116"/>
              <a:ext cx="703" cy="806"/>
            </a:xfrm>
            <a:custGeom>
              <a:avLst/>
              <a:gdLst>
                <a:gd name="T0" fmla="*/ 410 w 462"/>
                <a:gd name="T1" fmla="*/ 210 h 530"/>
                <a:gd name="T2" fmla="*/ 365 w 462"/>
                <a:gd name="T3" fmla="*/ 210 h 530"/>
                <a:gd name="T4" fmla="*/ 427 w 462"/>
                <a:gd name="T5" fmla="*/ 153 h 530"/>
                <a:gd name="T6" fmla="*/ 410 w 462"/>
                <a:gd name="T7" fmla="*/ 194 h 530"/>
                <a:gd name="T8" fmla="*/ 365 w 462"/>
                <a:gd name="T9" fmla="*/ 194 h 530"/>
                <a:gd name="T10" fmla="*/ 347 w 462"/>
                <a:gd name="T11" fmla="*/ 153 h 530"/>
                <a:gd name="T12" fmla="*/ 387 w 462"/>
                <a:gd name="T13" fmla="*/ 64 h 530"/>
                <a:gd name="T14" fmla="*/ 425 w 462"/>
                <a:gd name="T15" fmla="*/ 117 h 530"/>
                <a:gd name="T16" fmla="*/ 350 w 462"/>
                <a:gd name="T17" fmla="*/ 117 h 530"/>
                <a:gd name="T18" fmla="*/ 421 w 462"/>
                <a:gd name="T19" fmla="*/ 135 h 530"/>
                <a:gd name="T20" fmla="*/ 395 w 462"/>
                <a:gd name="T21" fmla="*/ 0 h 530"/>
                <a:gd name="T22" fmla="*/ 379 w 462"/>
                <a:gd name="T23" fmla="*/ 48 h 530"/>
                <a:gd name="T24" fmla="*/ 395 w 462"/>
                <a:gd name="T25" fmla="*/ 0 h 530"/>
                <a:gd name="T26" fmla="*/ 325 w 462"/>
                <a:gd name="T27" fmla="*/ 18 h 530"/>
                <a:gd name="T28" fmla="*/ 340 w 462"/>
                <a:gd name="T29" fmla="*/ 66 h 530"/>
                <a:gd name="T30" fmla="*/ 462 w 462"/>
                <a:gd name="T31" fmla="*/ 27 h 530"/>
                <a:gd name="T32" fmla="*/ 422 w 462"/>
                <a:gd name="T33" fmla="*/ 57 h 530"/>
                <a:gd name="T34" fmla="*/ 462 w 462"/>
                <a:gd name="T35" fmla="*/ 27 h 530"/>
                <a:gd name="T36" fmla="*/ 148 w 462"/>
                <a:gd name="T37" fmla="*/ 175 h 530"/>
                <a:gd name="T38" fmla="*/ 207 w 462"/>
                <a:gd name="T39" fmla="*/ 64 h 530"/>
                <a:gd name="T40" fmla="*/ 290 w 462"/>
                <a:gd name="T41" fmla="*/ 121 h 530"/>
                <a:gd name="T42" fmla="*/ 271 w 462"/>
                <a:gd name="T43" fmla="*/ 233 h 530"/>
                <a:gd name="T44" fmla="*/ 219 w 462"/>
                <a:gd name="T45" fmla="*/ 289 h 530"/>
                <a:gd name="T46" fmla="*/ 167 w 462"/>
                <a:gd name="T47" fmla="*/ 233 h 530"/>
                <a:gd name="T48" fmla="*/ 185 w 462"/>
                <a:gd name="T49" fmla="*/ 222 h 530"/>
                <a:gd name="T50" fmla="*/ 188 w 462"/>
                <a:gd name="T51" fmla="*/ 244 h 530"/>
                <a:gd name="T52" fmla="*/ 250 w 462"/>
                <a:gd name="T53" fmla="*/ 244 h 530"/>
                <a:gd name="T54" fmla="*/ 253 w 462"/>
                <a:gd name="T55" fmla="*/ 222 h 530"/>
                <a:gd name="T56" fmla="*/ 269 w 462"/>
                <a:gd name="T57" fmla="*/ 102 h 530"/>
                <a:gd name="T58" fmla="*/ 169 w 462"/>
                <a:gd name="T59" fmla="*/ 175 h 530"/>
                <a:gd name="T60" fmla="*/ 438 w 462"/>
                <a:gd name="T61" fmla="*/ 502 h 530"/>
                <a:gd name="T62" fmla="*/ 90 w 462"/>
                <a:gd name="T63" fmla="*/ 517 h 530"/>
                <a:gd name="T64" fmla="*/ 0 w 462"/>
                <a:gd name="T65" fmla="*/ 476 h 530"/>
                <a:gd name="T66" fmla="*/ 64 w 462"/>
                <a:gd name="T67" fmla="*/ 273 h 530"/>
                <a:gd name="T68" fmla="*/ 191 w 462"/>
                <a:gd name="T69" fmla="*/ 407 h 530"/>
                <a:gd name="T70" fmla="*/ 204 w 462"/>
                <a:gd name="T71" fmla="*/ 305 h 530"/>
                <a:gd name="T72" fmla="*/ 234 w 462"/>
                <a:gd name="T73" fmla="*/ 305 h 530"/>
                <a:gd name="T74" fmla="*/ 248 w 462"/>
                <a:gd name="T75" fmla="*/ 407 h 530"/>
                <a:gd name="T76" fmla="*/ 374 w 462"/>
                <a:gd name="T77" fmla="*/ 273 h 530"/>
                <a:gd name="T78" fmla="*/ 103 w 462"/>
                <a:gd name="T79" fmla="*/ 399 h 530"/>
                <a:gd name="T80" fmla="*/ 33 w 462"/>
                <a:gd name="T81" fmla="*/ 405 h 530"/>
                <a:gd name="T82" fmla="*/ 103 w 462"/>
                <a:gd name="T83" fmla="*/ 399 h 530"/>
                <a:gd name="T84" fmla="*/ 120 w 462"/>
                <a:gd name="T85" fmla="*/ 300 h 530"/>
                <a:gd name="T86" fmla="*/ 70 w 462"/>
                <a:gd name="T87" fmla="*/ 294 h 530"/>
                <a:gd name="T88" fmla="*/ 47 w 462"/>
                <a:gd name="T89" fmla="*/ 368 h 530"/>
                <a:gd name="T90" fmla="*/ 92 w 462"/>
                <a:gd name="T91" fmla="*/ 367 h 530"/>
                <a:gd name="T92" fmla="*/ 107 w 462"/>
                <a:gd name="T93" fmla="*/ 361 h 530"/>
                <a:gd name="T94" fmla="*/ 130 w 462"/>
                <a:gd name="T95" fmla="*/ 329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62" h="530">
                  <a:moveTo>
                    <a:pt x="365" y="210"/>
                  </a:moveTo>
                  <a:cubicBezTo>
                    <a:pt x="410" y="210"/>
                    <a:pt x="410" y="210"/>
                    <a:pt x="410" y="210"/>
                  </a:cubicBezTo>
                  <a:cubicBezTo>
                    <a:pt x="410" y="223"/>
                    <a:pt x="400" y="233"/>
                    <a:pt x="387" y="233"/>
                  </a:cubicBezTo>
                  <a:cubicBezTo>
                    <a:pt x="375" y="233"/>
                    <a:pt x="365" y="223"/>
                    <a:pt x="365" y="210"/>
                  </a:cubicBezTo>
                  <a:close/>
                  <a:moveTo>
                    <a:pt x="441" y="117"/>
                  </a:moveTo>
                  <a:cubicBezTo>
                    <a:pt x="441" y="130"/>
                    <a:pt x="436" y="143"/>
                    <a:pt x="427" y="153"/>
                  </a:cubicBezTo>
                  <a:cubicBezTo>
                    <a:pt x="412" y="170"/>
                    <a:pt x="410" y="176"/>
                    <a:pt x="410" y="190"/>
                  </a:cubicBezTo>
                  <a:cubicBezTo>
                    <a:pt x="410" y="192"/>
                    <a:pt x="410" y="194"/>
                    <a:pt x="410" y="194"/>
                  </a:cubicBezTo>
                  <a:cubicBezTo>
                    <a:pt x="387" y="194"/>
                    <a:pt x="387" y="194"/>
                    <a:pt x="387" y="194"/>
                  </a:cubicBezTo>
                  <a:cubicBezTo>
                    <a:pt x="365" y="194"/>
                    <a:pt x="365" y="194"/>
                    <a:pt x="365" y="194"/>
                  </a:cubicBezTo>
                  <a:cubicBezTo>
                    <a:pt x="365" y="194"/>
                    <a:pt x="365" y="192"/>
                    <a:pt x="365" y="190"/>
                  </a:cubicBezTo>
                  <a:cubicBezTo>
                    <a:pt x="365" y="176"/>
                    <a:pt x="363" y="170"/>
                    <a:pt x="347" y="153"/>
                  </a:cubicBezTo>
                  <a:cubicBezTo>
                    <a:pt x="338" y="143"/>
                    <a:pt x="334" y="130"/>
                    <a:pt x="334" y="117"/>
                  </a:cubicBezTo>
                  <a:cubicBezTo>
                    <a:pt x="334" y="88"/>
                    <a:pt x="358" y="64"/>
                    <a:pt x="387" y="64"/>
                  </a:cubicBezTo>
                  <a:cubicBezTo>
                    <a:pt x="417" y="64"/>
                    <a:pt x="441" y="88"/>
                    <a:pt x="441" y="117"/>
                  </a:cubicBezTo>
                  <a:close/>
                  <a:moveTo>
                    <a:pt x="425" y="117"/>
                  </a:moveTo>
                  <a:cubicBezTo>
                    <a:pt x="425" y="97"/>
                    <a:pt x="408" y="80"/>
                    <a:pt x="387" y="80"/>
                  </a:cubicBezTo>
                  <a:cubicBezTo>
                    <a:pt x="366" y="80"/>
                    <a:pt x="350" y="97"/>
                    <a:pt x="350" y="117"/>
                  </a:cubicBezTo>
                  <a:cubicBezTo>
                    <a:pt x="350" y="124"/>
                    <a:pt x="351" y="129"/>
                    <a:pt x="354" y="135"/>
                  </a:cubicBezTo>
                  <a:cubicBezTo>
                    <a:pt x="421" y="135"/>
                    <a:pt x="421" y="135"/>
                    <a:pt x="421" y="135"/>
                  </a:cubicBezTo>
                  <a:cubicBezTo>
                    <a:pt x="423" y="129"/>
                    <a:pt x="425" y="124"/>
                    <a:pt x="425" y="117"/>
                  </a:cubicBezTo>
                  <a:close/>
                  <a:moveTo>
                    <a:pt x="395" y="0"/>
                  </a:moveTo>
                  <a:cubicBezTo>
                    <a:pt x="379" y="0"/>
                    <a:pt x="379" y="0"/>
                    <a:pt x="379" y="0"/>
                  </a:cubicBezTo>
                  <a:cubicBezTo>
                    <a:pt x="379" y="48"/>
                    <a:pt x="379" y="48"/>
                    <a:pt x="379" y="48"/>
                  </a:cubicBezTo>
                  <a:cubicBezTo>
                    <a:pt x="395" y="48"/>
                    <a:pt x="395" y="48"/>
                    <a:pt x="395" y="48"/>
                  </a:cubicBezTo>
                  <a:lnTo>
                    <a:pt x="395" y="0"/>
                  </a:lnTo>
                  <a:close/>
                  <a:moveTo>
                    <a:pt x="353" y="57"/>
                  </a:moveTo>
                  <a:cubicBezTo>
                    <a:pt x="325" y="18"/>
                    <a:pt x="325" y="18"/>
                    <a:pt x="325" y="18"/>
                  </a:cubicBezTo>
                  <a:cubicBezTo>
                    <a:pt x="312" y="27"/>
                    <a:pt x="312" y="27"/>
                    <a:pt x="312" y="27"/>
                  </a:cubicBezTo>
                  <a:cubicBezTo>
                    <a:pt x="340" y="66"/>
                    <a:pt x="340" y="66"/>
                    <a:pt x="340" y="66"/>
                  </a:cubicBezTo>
                  <a:lnTo>
                    <a:pt x="353" y="57"/>
                  </a:lnTo>
                  <a:close/>
                  <a:moveTo>
                    <a:pt x="462" y="27"/>
                  </a:moveTo>
                  <a:cubicBezTo>
                    <a:pt x="450" y="18"/>
                    <a:pt x="450" y="18"/>
                    <a:pt x="450" y="18"/>
                  </a:cubicBezTo>
                  <a:cubicBezTo>
                    <a:pt x="422" y="57"/>
                    <a:pt x="422" y="57"/>
                    <a:pt x="422" y="57"/>
                  </a:cubicBezTo>
                  <a:cubicBezTo>
                    <a:pt x="434" y="66"/>
                    <a:pt x="434" y="66"/>
                    <a:pt x="434" y="66"/>
                  </a:cubicBezTo>
                  <a:lnTo>
                    <a:pt x="462" y="27"/>
                  </a:lnTo>
                  <a:close/>
                  <a:moveTo>
                    <a:pt x="167" y="233"/>
                  </a:moveTo>
                  <a:cubicBezTo>
                    <a:pt x="154" y="218"/>
                    <a:pt x="148" y="201"/>
                    <a:pt x="148" y="175"/>
                  </a:cubicBezTo>
                  <a:cubicBezTo>
                    <a:pt x="148" y="121"/>
                    <a:pt x="148" y="121"/>
                    <a:pt x="148" y="121"/>
                  </a:cubicBezTo>
                  <a:cubicBezTo>
                    <a:pt x="148" y="83"/>
                    <a:pt x="168" y="64"/>
                    <a:pt x="207" y="64"/>
                  </a:cubicBezTo>
                  <a:cubicBezTo>
                    <a:pt x="231" y="64"/>
                    <a:pt x="231" y="64"/>
                    <a:pt x="231" y="64"/>
                  </a:cubicBezTo>
                  <a:cubicBezTo>
                    <a:pt x="270" y="64"/>
                    <a:pt x="290" y="83"/>
                    <a:pt x="290" y="121"/>
                  </a:cubicBezTo>
                  <a:cubicBezTo>
                    <a:pt x="290" y="175"/>
                    <a:pt x="290" y="175"/>
                    <a:pt x="290" y="175"/>
                  </a:cubicBezTo>
                  <a:cubicBezTo>
                    <a:pt x="290" y="201"/>
                    <a:pt x="284" y="218"/>
                    <a:pt x="271" y="233"/>
                  </a:cubicBezTo>
                  <a:cubicBezTo>
                    <a:pt x="271" y="248"/>
                    <a:pt x="271" y="248"/>
                    <a:pt x="271" y="248"/>
                  </a:cubicBezTo>
                  <a:cubicBezTo>
                    <a:pt x="219" y="289"/>
                    <a:pt x="219" y="289"/>
                    <a:pt x="219" y="289"/>
                  </a:cubicBezTo>
                  <a:cubicBezTo>
                    <a:pt x="167" y="248"/>
                    <a:pt x="167" y="248"/>
                    <a:pt x="167" y="248"/>
                  </a:cubicBezTo>
                  <a:lnTo>
                    <a:pt x="167" y="233"/>
                  </a:lnTo>
                  <a:close/>
                  <a:moveTo>
                    <a:pt x="169" y="175"/>
                  </a:moveTo>
                  <a:cubicBezTo>
                    <a:pt x="169" y="201"/>
                    <a:pt x="175" y="212"/>
                    <a:pt x="185" y="222"/>
                  </a:cubicBezTo>
                  <a:cubicBezTo>
                    <a:pt x="188" y="225"/>
                    <a:pt x="188" y="225"/>
                    <a:pt x="188" y="225"/>
                  </a:cubicBezTo>
                  <a:cubicBezTo>
                    <a:pt x="188" y="244"/>
                    <a:pt x="188" y="244"/>
                    <a:pt x="188" y="244"/>
                  </a:cubicBezTo>
                  <a:cubicBezTo>
                    <a:pt x="219" y="269"/>
                    <a:pt x="219" y="269"/>
                    <a:pt x="219" y="269"/>
                  </a:cubicBezTo>
                  <a:cubicBezTo>
                    <a:pt x="250" y="244"/>
                    <a:pt x="250" y="244"/>
                    <a:pt x="250" y="244"/>
                  </a:cubicBezTo>
                  <a:cubicBezTo>
                    <a:pt x="250" y="225"/>
                    <a:pt x="250" y="225"/>
                    <a:pt x="250" y="225"/>
                  </a:cubicBezTo>
                  <a:cubicBezTo>
                    <a:pt x="253" y="222"/>
                    <a:pt x="253" y="222"/>
                    <a:pt x="253" y="222"/>
                  </a:cubicBezTo>
                  <a:cubicBezTo>
                    <a:pt x="263" y="212"/>
                    <a:pt x="269" y="201"/>
                    <a:pt x="269" y="175"/>
                  </a:cubicBezTo>
                  <a:cubicBezTo>
                    <a:pt x="269" y="102"/>
                    <a:pt x="269" y="102"/>
                    <a:pt x="269" y="102"/>
                  </a:cubicBezTo>
                  <a:cubicBezTo>
                    <a:pt x="169" y="134"/>
                    <a:pt x="169" y="134"/>
                    <a:pt x="169" y="134"/>
                  </a:cubicBezTo>
                  <a:lnTo>
                    <a:pt x="169" y="175"/>
                  </a:lnTo>
                  <a:close/>
                  <a:moveTo>
                    <a:pt x="438" y="347"/>
                  </a:moveTo>
                  <a:cubicBezTo>
                    <a:pt x="438" y="502"/>
                    <a:pt x="438" y="502"/>
                    <a:pt x="438" y="502"/>
                  </a:cubicBezTo>
                  <a:cubicBezTo>
                    <a:pt x="438" y="512"/>
                    <a:pt x="432" y="517"/>
                    <a:pt x="422" y="517"/>
                  </a:cubicBezTo>
                  <a:cubicBezTo>
                    <a:pt x="90" y="517"/>
                    <a:pt x="90" y="517"/>
                    <a:pt x="90" y="517"/>
                  </a:cubicBezTo>
                  <a:cubicBezTo>
                    <a:pt x="80" y="526"/>
                    <a:pt x="68" y="530"/>
                    <a:pt x="55" y="530"/>
                  </a:cubicBezTo>
                  <a:cubicBezTo>
                    <a:pt x="25" y="530"/>
                    <a:pt x="0" y="506"/>
                    <a:pt x="0" y="476"/>
                  </a:cubicBezTo>
                  <a:cubicBezTo>
                    <a:pt x="0" y="347"/>
                    <a:pt x="0" y="347"/>
                    <a:pt x="0" y="347"/>
                  </a:cubicBezTo>
                  <a:cubicBezTo>
                    <a:pt x="0" y="305"/>
                    <a:pt x="22" y="280"/>
                    <a:pt x="64" y="273"/>
                  </a:cubicBezTo>
                  <a:cubicBezTo>
                    <a:pt x="88" y="269"/>
                    <a:pt x="121" y="264"/>
                    <a:pt x="143" y="260"/>
                  </a:cubicBezTo>
                  <a:cubicBezTo>
                    <a:pt x="191" y="407"/>
                    <a:pt x="191" y="407"/>
                    <a:pt x="191" y="407"/>
                  </a:cubicBezTo>
                  <a:cubicBezTo>
                    <a:pt x="193" y="407"/>
                    <a:pt x="193" y="407"/>
                    <a:pt x="193" y="407"/>
                  </a:cubicBezTo>
                  <a:cubicBezTo>
                    <a:pt x="204" y="305"/>
                    <a:pt x="204" y="305"/>
                    <a:pt x="204" y="305"/>
                  </a:cubicBezTo>
                  <a:cubicBezTo>
                    <a:pt x="219" y="293"/>
                    <a:pt x="219" y="293"/>
                    <a:pt x="219" y="293"/>
                  </a:cubicBezTo>
                  <a:cubicBezTo>
                    <a:pt x="234" y="305"/>
                    <a:pt x="234" y="305"/>
                    <a:pt x="234" y="305"/>
                  </a:cubicBezTo>
                  <a:cubicBezTo>
                    <a:pt x="245" y="407"/>
                    <a:pt x="245" y="407"/>
                    <a:pt x="245" y="407"/>
                  </a:cubicBezTo>
                  <a:cubicBezTo>
                    <a:pt x="248" y="407"/>
                    <a:pt x="248" y="407"/>
                    <a:pt x="248" y="407"/>
                  </a:cubicBezTo>
                  <a:cubicBezTo>
                    <a:pt x="295" y="260"/>
                    <a:pt x="295" y="260"/>
                    <a:pt x="295" y="260"/>
                  </a:cubicBezTo>
                  <a:cubicBezTo>
                    <a:pt x="317" y="264"/>
                    <a:pt x="350" y="269"/>
                    <a:pt x="374" y="273"/>
                  </a:cubicBezTo>
                  <a:cubicBezTo>
                    <a:pt x="416" y="280"/>
                    <a:pt x="438" y="305"/>
                    <a:pt x="438" y="347"/>
                  </a:cubicBezTo>
                  <a:close/>
                  <a:moveTo>
                    <a:pt x="103" y="399"/>
                  </a:moveTo>
                  <a:cubicBezTo>
                    <a:pt x="39" y="382"/>
                    <a:pt x="39" y="382"/>
                    <a:pt x="39" y="382"/>
                  </a:cubicBezTo>
                  <a:cubicBezTo>
                    <a:pt x="33" y="405"/>
                    <a:pt x="33" y="405"/>
                    <a:pt x="33" y="405"/>
                  </a:cubicBezTo>
                  <a:cubicBezTo>
                    <a:pt x="97" y="422"/>
                    <a:pt x="97" y="422"/>
                    <a:pt x="97" y="422"/>
                  </a:cubicBezTo>
                  <a:lnTo>
                    <a:pt x="103" y="399"/>
                  </a:lnTo>
                  <a:close/>
                  <a:moveTo>
                    <a:pt x="130" y="329"/>
                  </a:moveTo>
                  <a:cubicBezTo>
                    <a:pt x="129" y="326"/>
                    <a:pt x="122" y="303"/>
                    <a:pt x="120" y="300"/>
                  </a:cubicBezTo>
                  <a:cubicBezTo>
                    <a:pt x="119" y="296"/>
                    <a:pt x="116" y="294"/>
                    <a:pt x="111" y="294"/>
                  </a:cubicBezTo>
                  <a:cubicBezTo>
                    <a:pt x="105" y="294"/>
                    <a:pt x="76" y="294"/>
                    <a:pt x="70" y="294"/>
                  </a:cubicBezTo>
                  <a:cubicBezTo>
                    <a:pt x="65" y="294"/>
                    <a:pt x="62" y="297"/>
                    <a:pt x="61" y="303"/>
                  </a:cubicBezTo>
                  <a:cubicBezTo>
                    <a:pt x="60" y="307"/>
                    <a:pt x="50" y="354"/>
                    <a:pt x="47" y="368"/>
                  </a:cubicBezTo>
                  <a:cubicBezTo>
                    <a:pt x="86" y="378"/>
                    <a:pt x="86" y="378"/>
                    <a:pt x="86" y="378"/>
                  </a:cubicBezTo>
                  <a:cubicBezTo>
                    <a:pt x="92" y="367"/>
                    <a:pt x="92" y="367"/>
                    <a:pt x="92" y="367"/>
                  </a:cubicBezTo>
                  <a:cubicBezTo>
                    <a:pt x="92" y="367"/>
                    <a:pt x="95" y="366"/>
                    <a:pt x="98" y="366"/>
                  </a:cubicBezTo>
                  <a:cubicBezTo>
                    <a:pt x="102" y="365"/>
                    <a:pt x="104" y="364"/>
                    <a:pt x="107" y="361"/>
                  </a:cubicBezTo>
                  <a:cubicBezTo>
                    <a:pt x="113" y="355"/>
                    <a:pt x="125" y="343"/>
                    <a:pt x="127" y="341"/>
                  </a:cubicBezTo>
                  <a:cubicBezTo>
                    <a:pt x="132" y="336"/>
                    <a:pt x="131" y="332"/>
                    <a:pt x="130" y="329"/>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solidFill>
                  <a:schemeClr val="bg1"/>
                </a:solidFill>
              </a:endParaRPr>
            </a:p>
          </p:txBody>
        </p:sp>
      </p:grpSp>
      <p:sp>
        <p:nvSpPr>
          <p:cNvPr id="4" name="四角形: 角を丸くする 3">
            <a:extLst>
              <a:ext uri="{FF2B5EF4-FFF2-40B4-BE49-F238E27FC236}">
                <a16:creationId xmlns:a16="http://schemas.microsoft.com/office/drawing/2014/main" id="{E38E33F9-CA64-EB7C-3476-729C93CCE7CF}"/>
              </a:ext>
            </a:extLst>
          </p:cNvPr>
          <p:cNvSpPr/>
          <p:nvPr/>
        </p:nvSpPr>
        <p:spPr>
          <a:xfrm>
            <a:off x="540000" y="1296988"/>
            <a:ext cx="11107737" cy="900000"/>
          </a:xfrm>
          <a:prstGeom prst="roundRect">
            <a:avLst>
              <a:gd name="adj" fmla="val 11813"/>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600">
              <a:latin typeface="+mj-lt"/>
            </a:endParaRPr>
          </a:p>
        </p:txBody>
      </p:sp>
      <p:sp>
        <p:nvSpPr>
          <p:cNvPr id="5" name="テキスト ボックス 4">
            <a:extLst>
              <a:ext uri="{FF2B5EF4-FFF2-40B4-BE49-F238E27FC236}">
                <a16:creationId xmlns:a16="http://schemas.microsoft.com/office/drawing/2014/main" id="{F00BC1AE-352D-5196-5EAC-F74E5B199203}"/>
              </a:ext>
            </a:extLst>
          </p:cNvPr>
          <p:cNvSpPr txBox="1"/>
          <p:nvPr/>
        </p:nvSpPr>
        <p:spPr>
          <a:xfrm>
            <a:off x="777668" y="1427114"/>
            <a:ext cx="10670495" cy="623248"/>
          </a:xfrm>
          <a:prstGeom prst="rect">
            <a:avLst/>
          </a:prstGeom>
          <a:noFill/>
        </p:spPr>
        <p:txBody>
          <a:bodyPr wrap="square" rtlCol="0">
            <a:spAutoFit/>
          </a:bodyPr>
          <a:lstStyle/>
          <a:p>
            <a:pPr>
              <a:spcAft>
                <a:spcPts val="300"/>
              </a:spcAft>
            </a:pPr>
            <a:r>
              <a:rPr lang="ja-JP" altLang="en-US" sz="1600" spc="50">
                <a:latin typeface="BIZ UDPゴシック" panose="020B0400000000000000" pitchFamily="50" charset="-128"/>
                <a:ea typeface="BIZ UDPゴシック" panose="020B0400000000000000" pitchFamily="50" charset="-128"/>
              </a:rPr>
              <a:t>事例</a:t>
            </a:r>
            <a:endParaRPr lang="en-US" altLang="ja-JP" sz="1600" spc="50">
              <a:latin typeface="BIZ UDPゴシック" panose="020B0400000000000000" pitchFamily="50" charset="-128"/>
              <a:ea typeface="BIZ UDPゴシック" panose="020B0400000000000000" pitchFamily="50" charset="-128"/>
            </a:endParaRPr>
          </a:p>
          <a:p>
            <a:pPr>
              <a:spcAft>
                <a:spcPts val="300"/>
              </a:spcAft>
            </a:pPr>
            <a:r>
              <a:rPr lang="ja-JP" altLang="en-US" sz="1600" spc="50">
                <a:latin typeface="BIZ UDPゴシック" panose="020B0400000000000000" pitchFamily="50" charset="-128"/>
                <a:ea typeface="BIZ UDPゴシック" panose="020B0400000000000000" pitchFamily="50" charset="-128"/>
              </a:rPr>
              <a:t>児童養護施設の職員は、施設内で、特定のこどもにだけ添い寝をし、他のこどもには行わない習慣が続いている。</a:t>
            </a:r>
          </a:p>
        </p:txBody>
      </p:sp>
      <p:sp>
        <p:nvSpPr>
          <p:cNvPr id="6" name="テキスト ボックス 5">
            <a:extLst>
              <a:ext uri="{FF2B5EF4-FFF2-40B4-BE49-F238E27FC236}">
                <a16:creationId xmlns:a16="http://schemas.microsoft.com/office/drawing/2014/main" id="{3EE3FBC5-78FB-E95A-206E-60799F632561}"/>
              </a:ext>
            </a:extLst>
          </p:cNvPr>
          <p:cNvSpPr txBox="1"/>
          <p:nvPr/>
        </p:nvSpPr>
        <p:spPr>
          <a:xfrm>
            <a:off x="777668" y="2422368"/>
            <a:ext cx="973343" cy="400110"/>
          </a:xfrm>
          <a:prstGeom prst="rect">
            <a:avLst/>
          </a:prstGeom>
          <a:noFill/>
        </p:spPr>
        <p:txBody>
          <a:bodyPr wrap="none" rtlCol="0">
            <a:spAutoFit/>
          </a:bodyPr>
          <a:lstStyle/>
          <a:p>
            <a:r>
              <a:rPr lang="ja-JP" altLang="en-US" sz="2000" b="1" spc="50">
                <a:latin typeface="BIZ UDPゴシック" panose="020B0400000000000000" pitchFamily="50" charset="-128"/>
                <a:ea typeface="BIZ UDPゴシック" panose="020B0400000000000000" pitchFamily="50" charset="-128"/>
              </a:rPr>
              <a:t>回答例</a:t>
            </a:r>
          </a:p>
        </p:txBody>
      </p:sp>
      <p:sp>
        <p:nvSpPr>
          <p:cNvPr id="8" name="スライド番号プレースホルダー 7">
            <a:extLst>
              <a:ext uri="{FF2B5EF4-FFF2-40B4-BE49-F238E27FC236}">
                <a16:creationId xmlns:a16="http://schemas.microsoft.com/office/drawing/2014/main" id="{3000E1B7-588F-0D15-251B-BAED0D43110D}"/>
              </a:ext>
            </a:extLst>
          </p:cNvPr>
          <p:cNvSpPr>
            <a:spLocks noGrp="1"/>
          </p:cNvSpPr>
          <p:nvPr>
            <p:ph type="sldNum" sz="quarter" idx="4"/>
          </p:nvPr>
        </p:nvSpPr>
        <p:spPr/>
        <p:txBody>
          <a:bodyPr/>
          <a:lstStyle/>
          <a:p>
            <a:fld id="{2336B528-F940-46AA-A4AB-D4751FB27E02}" type="slidenum">
              <a:rPr kumimoji="1" lang="ja-JP" altLang="en-US" smtClean="0"/>
              <a:t>53</a:t>
            </a:fld>
            <a:endParaRPr kumimoji="1" lang="ja-JP" altLang="en-US"/>
          </a:p>
        </p:txBody>
      </p:sp>
    </p:spTree>
    <p:extLst>
      <p:ext uri="{BB962C8B-B14F-4D97-AF65-F5344CB8AC3E}">
        <p14:creationId xmlns:p14="http://schemas.microsoft.com/office/powerpoint/2010/main" val="389559553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03715B-D5A7-EBB8-9C59-978C60CAE367}"/>
            </a:ext>
          </a:extLst>
        </p:cNvPr>
        <p:cNvGrpSpPr/>
        <p:nvPr/>
      </p:nvGrpSpPr>
      <p:grpSpPr>
        <a:xfrm>
          <a:off x="0" y="0"/>
          <a:ext cx="0" cy="0"/>
          <a:chOff x="0" y="0"/>
          <a:chExt cx="0" cy="0"/>
        </a:xfrm>
      </p:grpSpPr>
      <p:sp>
        <p:nvSpPr>
          <p:cNvPr id="28" name="四角形: 角を丸くする 27">
            <a:extLst>
              <a:ext uri="{FF2B5EF4-FFF2-40B4-BE49-F238E27FC236}">
                <a16:creationId xmlns:a16="http://schemas.microsoft.com/office/drawing/2014/main" id="{3298A291-7713-2290-C309-0022814EAF85}"/>
              </a:ext>
            </a:extLst>
          </p:cNvPr>
          <p:cNvSpPr/>
          <p:nvPr/>
        </p:nvSpPr>
        <p:spPr>
          <a:xfrm>
            <a:off x="531813" y="3533866"/>
            <a:ext cx="11107737" cy="2768507"/>
          </a:xfrm>
          <a:prstGeom prst="roundRect">
            <a:avLst>
              <a:gd name="adj" fmla="val 5326"/>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四角形: 角を丸くする 22">
            <a:extLst>
              <a:ext uri="{FF2B5EF4-FFF2-40B4-BE49-F238E27FC236}">
                <a16:creationId xmlns:a16="http://schemas.microsoft.com/office/drawing/2014/main" id="{4B11250F-DF66-52D7-5232-43A127F61B31}"/>
              </a:ext>
            </a:extLst>
          </p:cNvPr>
          <p:cNvSpPr/>
          <p:nvPr/>
        </p:nvSpPr>
        <p:spPr>
          <a:xfrm>
            <a:off x="531813" y="1448764"/>
            <a:ext cx="11107737" cy="1799722"/>
          </a:xfrm>
          <a:prstGeom prst="roundRect">
            <a:avLst>
              <a:gd name="adj" fmla="val 6290"/>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四角形: 角を丸くする 6">
            <a:extLst>
              <a:ext uri="{FF2B5EF4-FFF2-40B4-BE49-F238E27FC236}">
                <a16:creationId xmlns:a16="http://schemas.microsoft.com/office/drawing/2014/main" id="{AFF87753-4D98-8D2F-DA1C-7568D77A1D2F}"/>
              </a:ext>
            </a:extLst>
          </p:cNvPr>
          <p:cNvSpPr/>
          <p:nvPr/>
        </p:nvSpPr>
        <p:spPr>
          <a:xfrm>
            <a:off x="531812" y="383588"/>
            <a:ext cx="2376000" cy="444500"/>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ECC3B177-3D40-9555-646A-4DB03D21F6AF}"/>
              </a:ext>
            </a:extLst>
          </p:cNvPr>
          <p:cNvSpPr>
            <a:spLocks noGrp="1"/>
          </p:cNvSpPr>
          <p:nvPr>
            <p:ph type="title"/>
          </p:nvPr>
        </p:nvSpPr>
        <p:spPr/>
        <p:txBody>
          <a:bodyPr/>
          <a:lstStyle/>
          <a:p>
            <a:r>
              <a:rPr lang="ja-JP" altLang="en-US">
                <a:latin typeface="BIZ UDPゴシック" panose="020B0400000000000000" pitchFamily="50" charset="-128"/>
                <a:ea typeface="BIZ UDPゴシック" panose="020B0400000000000000" pitchFamily="50" charset="-128"/>
              </a:rPr>
              <a:t>設問</a:t>
            </a:r>
            <a:r>
              <a:rPr lang="en-US" altLang="ja-JP">
                <a:latin typeface="BIZ UDPゴシック" panose="020B0400000000000000" pitchFamily="50" charset="-128"/>
                <a:ea typeface="BIZ UDPゴシック" panose="020B0400000000000000" pitchFamily="50" charset="-128"/>
              </a:rPr>
              <a:t>2</a:t>
            </a:r>
            <a:r>
              <a:rPr lang="ja-JP" altLang="en-US">
                <a:latin typeface="BIZ UDPゴシック" panose="020B0400000000000000" pitchFamily="50" charset="-128"/>
                <a:ea typeface="BIZ UDPゴシック" panose="020B0400000000000000" pitchFamily="50" charset="-128"/>
              </a:rPr>
              <a:t>　事例</a:t>
            </a:r>
            <a:r>
              <a:rPr lang="en-US" altLang="ja-JP">
                <a:latin typeface="BIZ UDPゴシック" panose="020B0400000000000000" pitchFamily="50" charset="-128"/>
                <a:ea typeface="BIZ UDPゴシック" panose="020B0400000000000000" pitchFamily="50" charset="-128"/>
              </a:rPr>
              <a:t>5</a:t>
            </a:r>
            <a:endParaRPr lang="ja-JP" altLang="en-US">
              <a:latin typeface="BIZ UDPゴシック" panose="020B0400000000000000" pitchFamily="50" charset="-128"/>
              <a:ea typeface="BIZ UDPゴシック" panose="020B0400000000000000" pitchFamily="50" charset="-128"/>
            </a:endParaRPr>
          </a:p>
        </p:txBody>
      </p:sp>
      <p:sp>
        <p:nvSpPr>
          <p:cNvPr id="20" name="テキスト ボックス 19">
            <a:extLst>
              <a:ext uri="{FF2B5EF4-FFF2-40B4-BE49-F238E27FC236}">
                <a16:creationId xmlns:a16="http://schemas.microsoft.com/office/drawing/2014/main" id="{10578193-ABC4-1A84-290C-41199FB7A28C}"/>
              </a:ext>
            </a:extLst>
          </p:cNvPr>
          <p:cNvSpPr txBox="1"/>
          <p:nvPr/>
        </p:nvSpPr>
        <p:spPr>
          <a:xfrm>
            <a:off x="1349375" y="4515731"/>
            <a:ext cx="10018600" cy="1177245"/>
          </a:xfrm>
          <a:prstGeom prst="rect">
            <a:avLst/>
          </a:prstGeom>
          <a:noFill/>
        </p:spPr>
        <p:txBody>
          <a:bodyPr wrap="square" rtlCol="0">
            <a:spAutoFit/>
          </a:bodyPr>
          <a:lstStyle/>
          <a:p>
            <a:pPr>
              <a:lnSpc>
                <a:spcPct val="110000"/>
              </a:lnSpc>
              <a:spcAft>
                <a:spcPts val="600"/>
              </a:spcAft>
            </a:pPr>
            <a:r>
              <a:rPr lang="ja-JP" altLang="en-US" sz="2000" spc="80">
                <a:ea typeface="BIZ UDPゴシック" panose="020B0400000000000000" pitchFamily="50" charset="-128"/>
              </a:rPr>
              <a:t>この事例はどのような場合に不適切な行為となるでしょうか。</a:t>
            </a:r>
            <a:endParaRPr lang="en-US" altLang="ja-JP" sz="2000" spc="80">
              <a:ea typeface="BIZ UDPゴシック" panose="020B0400000000000000" pitchFamily="50" charset="-128"/>
            </a:endParaRPr>
          </a:p>
          <a:p>
            <a:pPr>
              <a:lnSpc>
                <a:spcPct val="110000"/>
              </a:lnSpc>
              <a:spcAft>
                <a:spcPts val="600"/>
              </a:spcAft>
            </a:pPr>
            <a:r>
              <a:rPr lang="ja-JP" altLang="en-US" sz="2000" spc="80">
                <a:ea typeface="BIZ UDPゴシック" panose="020B0400000000000000" pitchFamily="50" charset="-128"/>
              </a:rPr>
              <a:t>また、このようなケースの場合、どのような点に気を付け、どのように対応すべきでしょうか。</a:t>
            </a:r>
            <a:endParaRPr kumimoji="1" lang="ja-JP" altLang="en-US" sz="2000" spc="80">
              <a:ea typeface="BIZ UDPゴシック" panose="020B0400000000000000" pitchFamily="50" charset="-128"/>
            </a:endParaRPr>
          </a:p>
        </p:txBody>
      </p:sp>
      <p:sp>
        <p:nvSpPr>
          <p:cNvPr id="22" name="楕円 21">
            <a:extLst>
              <a:ext uri="{FF2B5EF4-FFF2-40B4-BE49-F238E27FC236}">
                <a16:creationId xmlns:a16="http://schemas.microsoft.com/office/drawing/2014/main" id="{7BC2F47A-357C-AC26-A6C9-CF0B926B540D}"/>
              </a:ext>
            </a:extLst>
          </p:cNvPr>
          <p:cNvSpPr/>
          <p:nvPr/>
        </p:nvSpPr>
        <p:spPr>
          <a:xfrm>
            <a:off x="887571" y="4508587"/>
            <a:ext cx="423069" cy="423069"/>
          </a:xfrm>
          <a:prstGeom prst="ellipse">
            <a:avLst/>
          </a:prstGeom>
          <a:solidFill>
            <a:srgbClr val="FF6A29"/>
          </a:solidFill>
          <a:ln>
            <a:noFill/>
          </a:ln>
        </p:spPr>
        <p:style>
          <a:lnRef idx="2">
            <a:schemeClr val="accent1">
              <a:shade val="15000"/>
            </a:schemeClr>
          </a:lnRef>
          <a:fillRef idx="1">
            <a:schemeClr val="accent1"/>
          </a:fillRef>
          <a:effectRef idx="0">
            <a:schemeClr val="accent1"/>
          </a:effectRef>
          <a:fontRef idx="minor">
            <a:schemeClr val="lt1"/>
          </a:fontRef>
        </p:style>
        <p:txBody>
          <a:bodyPr bIns="0" rtlCol="0" anchor="ctr"/>
          <a:lstStyle/>
          <a:p>
            <a:pPr algn="ctr"/>
            <a:r>
              <a:rPr kumimoji="1" lang="en-US" altLang="ja-JP" sz="2100" b="1"/>
              <a:t>1</a:t>
            </a:r>
            <a:endParaRPr kumimoji="1" lang="ja-JP" altLang="en-US" sz="2100" b="1"/>
          </a:p>
        </p:txBody>
      </p:sp>
      <p:sp>
        <p:nvSpPr>
          <p:cNvPr id="4" name="テキスト ボックス 3">
            <a:extLst>
              <a:ext uri="{FF2B5EF4-FFF2-40B4-BE49-F238E27FC236}">
                <a16:creationId xmlns:a16="http://schemas.microsoft.com/office/drawing/2014/main" id="{287F1F47-722E-EC5A-04D5-283FE3AEFF75}"/>
              </a:ext>
            </a:extLst>
          </p:cNvPr>
          <p:cNvSpPr txBox="1"/>
          <p:nvPr/>
        </p:nvSpPr>
        <p:spPr>
          <a:xfrm>
            <a:off x="792162" y="1726230"/>
            <a:ext cx="761747" cy="430887"/>
          </a:xfrm>
          <a:prstGeom prst="rect">
            <a:avLst/>
          </a:prstGeom>
          <a:noFill/>
        </p:spPr>
        <p:txBody>
          <a:bodyPr wrap="none" rtlCol="0">
            <a:spAutoFit/>
          </a:bodyPr>
          <a:lstStyle/>
          <a:p>
            <a:r>
              <a:rPr lang="ja-JP" altLang="en-US" sz="2200" b="1" spc="50">
                <a:latin typeface="BIZ UDPゴシック" panose="020B0400000000000000" pitchFamily="50" charset="-128"/>
                <a:ea typeface="BIZ UDPゴシック" panose="020B0400000000000000" pitchFamily="50" charset="-128"/>
              </a:rPr>
              <a:t>事例</a:t>
            </a:r>
            <a:endParaRPr kumimoji="1" lang="ja-JP" altLang="en-US" sz="2200" b="1" spc="50">
              <a:latin typeface="BIZ UDPゴシック" panose="020B0400000000000000" pitchFamily="50" charset="-128"/>
              <a:ea typeface="BIZ UDPゴシック" panose="020B0400000000000000" pitchFamily="50" charset="-128"/>
            </a:endParaRPr>
          </a:p>
        </p:txBody>
      </p:sp>
      <p:sp>
        <p:nvSpPr>
          <p:cNvPr id="17" name="テキスト ボックス 16">
            <a:extLst>
              <a:ext uri="{FF2B5EF4-FFF2-40B4-BE49-F238E27FC236}">
                <a16:creationId xmlns:a16="http://schemas.microsoft.com/office/drawing/2014/main" id="{30BF1679-C767-5FB2-0CED-97F92406F2AC}"/>
              </a:ext>
            </a:extLst>
          </p:cNvPr>
          <p:cNvSpPr txBox="1"/>
          <p:nvPr/>
        </p:nvSpPr>
        <p:spPr>
          <a:xfrm>
            <a:off x="792162" y="2227206"/>
            <a:ext cx="10447338" cy="354071"/>
          </a:xfrm>
          <a:prstGeom prst="rect">
            <a:avLst/>
          </a:prstGeom>
          <a:noFill/>
        </p:spPr>
        <p:txBody>
          <a:bodyPr wrap="square" rtlCol="0">
            <a:spAutoFit/>
          </a:bodyPr>
          <a:lstStyle/>
          <a:p>
            <a:pPr>
              <a:lnSpc>
                <a:spcPct val="110000"/>
              </a:lnSpc>
            </a:pPr>
            <a:r>
              <a:rPr lang="ja-JP" altLang="en-US" spc="180">
                <a:latin typeface="BIZ UDPゴシック" panose="020B0400000000000000" pitchFamily="50" charset="-128"/>
                <a:ea typeface="BIZ UDPゴシック" panose="020B0400000000000000" pitchFamily="50" charset="-128"/>
              </a:rPr>
              <a:t>障害児入所施設の職員は、こどもの入浴介助を一対一で、長時間対応した。</a:t>
            </a:r>
          </a:p>
        </p:txBody>
      </p:sp>
      <p:sp>
        <p:nvSpPr>
          <p:cNvPr id="18" name="テキスト ボックス 17">
            <a:extLst>
              <a:ext uri="{FF2B5EF4-FFF2-40B4-BE49-F238E27FC236}">
                <a16:creationId xmlns:a16="http://schemas.microsoft.com/office/drawing/2014/main" id="{7E6DC716-C86E-892B-D433-ADEC0CC0B9CA}"/>
              </a:ext>
            </a:extLst>
          </p:cNvPr>
          <p:cNvSpPr txBox="1"/>
          <p:nvPr/>
        </p:nvSpPr>
        <p:spPr>
          <a:xfrm>
            <a:off x="792162" y="3888769"/>
            <a:ext cx="761747" cy="430887"/>
          </a:xfrm>
          <a:prstGeom prst="rect">
            <a:avLst/>
          </a:prstGeom>
          <a:noFill/>
        </p:spPr>
        <p:txBody>
          <a:bodyPr wrap="none" rtlCol="0">
            <a:spAutoFit/>
          </a:bodyPr>
          <a:lstStyle/>
          <a:p>
            <a:r>
              <a:rPr lang="ja-JP" altLang="en-US" sz="2200" b="1" spc="50"/>
              <a:t>設問</a:t>
            </a:r>
            <a:endParaRPr kumimoji="1" lang="ja-JP" altLang="en-US" sz="2200" b="1" spc="50"/>
          </a:p>
        </p:txBody>
      </p:sp>
      <p:sp>
        <p:nvSpPr>
          <p:cNvPr id="3" name="スライド番号プレースホルダー 2">
            <a:extLst>
              <a:ext uri="{FF2B5EF4-FFF2-40B4-BE49-F238E27FC236}">
                <a16:creationId xmlns:a16="http://schemas.microsoft.com/office/drawing/2014/main" id="{9324C803-5FCB-7EE6-6D72-92F722D3833B}"/>
              </a:ext>
            </a:extLst>
          </p:cNvPr>
          <p:cNvSpPr>
            <a:spLocks noGrp="1"/>
          </p:cNvSpPr>
          <p:nvPr>
            <p:ph type="sldNum" sz="quarter" idx="4"/>
          </p:nvPr>
        </p:nvSpPr>
        <p:spPr/>
        <p:txBody>
          <a:bodyPr/>
          <a:lstStyle/>
          <a:p>
            <a:fld id="{2336B528-F940-46AA-A4AB-D4751FB27E02}" type="slidenum">
              <a:rPr kumimoji="1" lang="ja-JP" altLang="en-US" smtClean="0"/>
              <a:t>54</a:t>
            </a:fld>
            <a:endParaRPr kumimoji="1" lang="ja-JP" altLang="en-US"/>
          </a:p>
        </p:txBody>
      </p:sp>
    </p:spTree>
    <p:extLst>
      <p:ext uri="{BB962C8B-B14F-4D97-AF65-F5344CB8AC3E}">
        <p14:creationId xmlns:p14="http://schemas.microsoft.com/office/powerpoint/2010/main" val="418217991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636A52-503C-E471-63D5-2BD93C03599C}"/>
            </a:ext>
          </a:extLst>
        </p:cNvPr>
        <p:cNvGrpSpPr/>
        <p:nvPr/>
      </p:nvGrpSpPr>
      <p:grpSpPr>
        <a:xfrm>
          <a:off x="0" y="0"/>
          <a:ext cx="0" cy="0"/>
          <a:chOff x="0" y="0"/>
          <a:chExt cx="0" cy="0"/>
        </a:xfrm>
      </p:grpSpPr>
      <p:sp>
        <p:nvSpPr>
          <p:cNvPr id="16" name="四角形: 角を丸くする 15">
            <a:extLst>
              <a:ext uri="{FF2B5EF4-FFF2-40B4-BE49-F238E27FC236}">
                <a16:creationId xmlns:a16="http://schemas.microsoft.com/office/drawing/2014/main" id="{05FB5EF8-F5C3-5470-06D3-31ED6F52D97E}"/>
              </a:ext>
            </a:extLst>
          </p:cNvPr>
          <p:cNvSpPr/>
          <p:nvPr/>
        </p:nvSpPr>
        <p:spPr>
          <a:xfrm>
            <a:off x="542131" y="1435876"/>
            <a:ext cx="11107737" cy="1515824"/>
          </a:xfrm>
          <a:prstGeom prst="roundRect">
            <a:avLst>
              <a:gd name="adj" fmla="val 3346"/>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四角形: 角を丸くする 22">
            <a:extLst>
              <a:ext uri="{FF2B5EF4-FFF2-40B4-BE49-F238E27FC236}">
                <a16:creationId xmlns:a16="http://schemas.microsoft.com/office/drawing/2014/main" id="{5EFC16F9-0192-5CEA-EAE8-DAA8386A970D}"/>
              </a:ext>
            </a:extLst>
          </p:cNvPr>
          <p:cNvSpPr/>
          <p:nvPr/>
        </p:nvSpPr>
        <p:spPr>
          <a:xfrm>
            <a:off x="531813" y="3126309"/>
            <a:ext cx="11107737" cy="3176065"/>
          </a:xfrm>
          <a:prstGeom prst="roundRect">
            <a:avLst>
              <a:gd name="adj" fmla="val 3346"/>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四角形: 角を丸くする 6">
            <a:extLst>
              <a:ext uri="{FF2B5EF4-FFF2-40B4-BE49-F238E27FC236}">
                <a16:creationId xmlns:a16="http://schemas.microsoft.com/office/drawing/2014/main" id="{F7D60793-9BDE-A212-D2DA-19D3F1D29B2A}"/>
              </a:ext>
            </a:extLst>
          </p:cNvPr>
          <p:cNvSpPr/>
          <p:nvPr/>
        </p:nvSpPr>
        <p:spPr>
          <a:xfrm>
            <a:off x="531813" y="383588"/>
            <a:ext cx="2376000" cy="444500"/>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0" name="グループ化 9">
            <a:extLst>
              <a:ext uri="{FF2B5EF4-FFF2-40B4-BE49-F238E27FC236}">
                <a16:creationId xmlns:a16="http://schemas.microsoft.com/office/drawing/2014/main" id="{F29E188F-2BAB-45FE-05A7-12460214459B}"/>
              </a:ext>
            </a:extLst>
          </p:cNvPr>
          <p:cNvGrpSpPr/>
          <p:nvPr/>
        </p:nvGrpSpPr>
        <p:grpSpPr>
          <a:xfrm>
            <a:off x="832882" y="4087245"/>
            <a:ext cx="7802275" cy="423069"/>
            <a:chOff x="887571" y="1678781"/>
            <a:chExt cx="7802275" cy="423069"/>
          </a:xfrm>
        </p:grpSpPr>
        <p:sp>
          <p:nvSpPr>
            <p:cNvPr id="6" name="テキスト ボックス 5">
              <a:extLst>
                <a:ext uri="{FF2B5EF4-FFF2-40B4-BE49-F238E27FC236}">
                  <a16:creationId xmlns:a16="http://schemas.microsoft.com/office/drawing/2014/main" id="{8CAD83FF-8847-FC2B-BBD5-AC3F3421E8E0}"/>
                </a:ext>
              </a:extLst>
            </p:cNvPr>
            <p:cNvSpPr txBox="1"/>
            <p:nvPr/>
          </p:nvSpPr>
          <p:spPr>
            <a:xfrm>
              <a:off x="1349375" y="1714500"/>
              <a:ext cx="7340471" cy="369332"/>
            </a:xfrm>
            <a:prstGeom prst="rect">
              <a:avLst/>
            </a:prstGeom>
            <a:noFill/>
          </p:spPr>
          <p:txBody>
            <a:bodyPr wrap="none" rtlCol="0">
              <a:spAutoFit/>
            </a:bodyPr>
            <a:lstStyle/>
            <a:p>
              <a:r>
                <a:rPr lang="ja-JP" altLang="en-US" b="1">
                  <a:solidFill>
                    <a:srgbClr val="FF6A29"/>
                  </a:solidFill>
                  <a:latin typeface="BIZ UDPゴシック" panose="020B0400000000000000" pitchFamily="50" charset="-128"/>
                  <a:ea typeface="BIZ UDPゴシック" panose="020B0400000000000000" pitchFamily="50" charset="-128"/>
                </a:rPr>
                <a:t>一対一での対応や長時間であることを含めて業務上の必要性はあるか</a:t>
              </a:r>
              <a:endParaRPr kumimoji="1" lang="ja-JP" altLang="en-US" sz="1900" b="1" spc="50">
                <a:solidFill>
                  <a:srgbClr val="FF6A29"/>
                </a:solidFill>
                <a:latin typeface="BIZ UDPゴシック" panose="020B0400000000000000" pitchFamily="50" charset="-128"/>
                <a:ea typeface="BIZ UDPゴシック" panose="020B0400000000000000" pitchFamily="50" charset="-128"/>
              </a:endParaRPr>
            </a:p>
          </p:txBody>
        </p:sp>
        <p:sp>
          <p:nvSpPr>
            <p:cNvPr id="9" name="楕円 8">
              <a:extLst>
                <a:ext uri="{FF2B5EF4-FFF2-40B4-BE49-F238E27FC236}">
                  <a16:creationId xmlns:a16="http://schemas.microsoft.com/office/drawing/2014/main" id="{3E47E9F8-E646-34FC-25D8-C64EB5259BD3}"/>
                </a:ext>
              </a:extLst>
            </p:cNvPr>
            <p:cNvSpPr/>
            <p:nvPr/>
          </p:nvSpPr>
          <p:spPr>
            <a:xfrm>
              <a:off x="887571" y="1678781"/>
              <a:ext cx="423069" cy="423069"/>
            </a:xfrm>
            <a:prstGeom prst="ellipse">
              <a:avLst/>
            </a:prstGeom>
            <a:solidFill>
              <a:srgbClr val="FF6A29"/>
            </a:solidFill>
            <a:ln>
              <a:noFill/>
            </a:ln>
          </p:spPr>
          <p:style>
            <a:lnRef idx="2">
              <a:schemeClr val="accent1">
                <a:shade val="15000"/>
              </a:schemeClr>
            </a:lnRef>
            <a:fillRef idx="1">
              <a:schemeClr val="accent1"/>
            </a:fillRef>
            <a:effectRef idx="0">
              <a:schemeClr val="accent1"/>
            </a:effectRef>
            <a:fontRef idx="minor">
              <a:schemeClr val="lt1"/>
            </a:fontRef>
          </p:style>
          <p:txBody>
            <a:bodyPr bIns="0" rtlCol="0" anchor="ctr"/>
            <a:lstStyle/>
            <a:p>
              <a:pPr algn="ctr"/>
              <a:r>
                <a:rPr lang="en-US" altLang="ja-JP" sz="2100" b="1">
                  <a:latin typeface="BIZ UDPゴシック" panose="020B0400000000000000" pitchFamily="50" charset="-128"/>
                  <a:ea typeface="BIZ UDPゴシック" panose="020B0400000000000000" pitchFamily="50" charset="-128"/>
                </a:rPr>
                <a:t>1</a:t>
              </a:r>
              <a:endParaRPr kumimoji="1" lang="ja-JP" altLang="en-US" sz="2100" b="1">
                <a:latin typeface="BIZ UDPゴシック" panose="020B0400000000000000" pitchFamily="50" charset="-128"/>
                <a:ea typeface="BIZ UDPゴシック" panose="020B0400000000000000" pitchFamily="50" charset="-128"/>
              </a:endParaRPr>
            </a:p>
          </p:txBody>
        </p:sp>
      </p:grpSp>
      <p:grpSp>
        <p:nvGrpSpPr>
          <p:cNvPr id="11" name="グループ化 10">
            <a:extLst>
              <a:ext uri="{FF2B5EF4-FFF2-40B4-BE49-F238E27FC236}">
                <a16:creationId xmlns:a16="http://schemas.microsoft.com/office/drawing/2014/main" id="{EA6DABF5-3BDA-9231-D63F-39CE9400BC98}"/>
              </a:ext>
            </a:extLst>
          </p:cNvPr>
          <p:cNvGrpSpPr/>
          <p:nvPr/>
        </p:nvGrpSpPr>
        <p:grpSpPr>
          <a:xfrm>
            <a:off x="832882" y="4834730"/>
            <a:ext cx="3416459" cy="423069"/>
            <a:chOff x="887571" y="1678781"/>
            <a:chExt cx="3416459" cy="423069"/>
          </a:xfrm>
        </p:grpSpPr>
        <p:sp>
          <p:nvSpPr>
            <p:cNvPr id="12" name="テキスト ボックス 11">
              <a:extLst>
                <a:ext uri="{FF2B5EF4-FFF2-40B4-BE49-F238E27FC236}">
                  <a16:creationId xmlns:a16="http://schemas.microsoft.com/office/drawing/2014/main" id="{B08FA41A-B066-228E-CDBC-0A02B10C7FC9}"/>
                </a:ext>
              </a:extLst>
            </p:cNvPr>
            <p:cNvSpPr txBox="1"/>
            <p:nvPr/>
          </p:nvSpPr>
          <p:spPr>
            <a:xfrm>
              <a:off x="1349375" y="1714500"/>
              <a:ext cx="2954655" cy="369332"/>
            </a:xfrm>
            <a:prstGeom prst="rect">
              <a:avLst/>
            </a:prstGeom>
            <a:noFill/>
          </p:spPr>
          <p:txBody>
            <a:bodyPr wrap="none" rtlCol="0">
              <a:spAutoFit/>
            </a:bodyPr>
            <a:lstStyle/>
            <a:p>
              <a:r>
                <a:rPr lang="ja-JP" altLang="en-US" b="1">
                  <a:solidFill>
                    <a:srgbClr val="FF6A29"/>
                  </a:solidFill>
                  <a:latin typeface="BIZ UDPゴシック" panose="020B0400000000000000" pitchFamily="50" charset="-128"/>
                  <a:ea typeface="BIZ UDPゴシック" panose="020B0400000000000000" pitchFamily="50" charset="-128"/>
                </a:rPr>
                <a:t>複数職員での対応は可能か</a:t>
              </a:r>
              <a:endParaRPr lang="ja-JP" altLang="en-US" sz="1800" b="1">
                <a:solidFill>
                  <a:srgbClr val="FF6A29"/>
                </a:solidFill>
                <a:latin typeface="BIZ UDPゴシック" panose="020B0400000000000000" pitchFamily="50" charset="-128"/>
                <a:ea typeface="BIZ UDPゴシック" panose="020B0400000000000000" pitchFamily="50" charset="-128"/>
              </a:endParaRPr>
            </a:p>
          </p:txBody>
        </p:sp>
        <p:sp>
          <p:nvSpPr>
            <p:cNvPr id="14" name="楕円 13">
              <a:extLst>
                <a:ext uri="{FF2B5EF4-FFF2-40B4-BE49-F238E27FC236}">
                  <a16:creationId xmlns:a16="http://schemas.microsoft.com/office/drawing/2014/main" id="{C8C80D46-4850-83B1-91A4-EAFA947A9278}"/>
                </a:ext>
              </a:extLst>
            </p:cNvPr>
            <p:cNvSpPr/>
            <p:nvPr/>
          </p:nvSpPr>
          <p:spPr>
            <a:xfrm>
              <a:off x="887571" y="1678781"/>
              <a:ext cx="423069" cy="423069"/>
            </a:xfrm>
            <a:prstGeom prst="ellipse">
              <a:avLst/>
            </a:prstGeom>
            <a:solidFill>
              <a:srgbClr val="FF6A29"/>
            </a:solidFill>
            <a:ln>
              <a:noFill/>
            </a:ln>
          </p:spPr>
          <p:style>
            <a:lnRef idx="2">
              <a:schemeClr val="accent1">
                <a:shade val="15000"/>
              </a:schemeClr>
            </a:lnRef>
            <a:fillRef idx="1">
              <a:schemeClr val="accent1"/>
            </a:fillRef>
            <a:effectRef idx="0">
              <a:schemeClr val="accent1"/>
            </a:effectRef>
            <a:fontRef idx="minor">
              <a:schemeClr val="lt1"/>
            </a:fontRef>
          </p:style>
          <p:txBody>
            <a:bodyPr bIns="0" rtlCol="0" anchor="ctr"/>
            <a:lstStyle/>
            <a:p>
              <a:pPr algn="ctr"/>
              <a:r>
                <a:rPr kumimoji="1" lang="en-US" altLang="ja-JP" sz="2100" b="1">
                  <a:latin typeface="BIZ UDPゴシック" panose="020B0400000000000000" pitchFamily="50" charset="-128"/>
                  <a:ea typeface="BIZ UDPゴシック" panose="020B0400000000000000" pitchFamily="50" charset="-128"/>
                </a:rPr>
                <a:t>2</a:t>
              </a:r>
              <a:endParaRPr kumimoji="1" lang="ja-JP" altLang="en-US" sz="2100" b="1">
                <a:latin typeface="BIZ UDPゴシック" panose="020B0400000000000000" pitchFamily="50" charset="-128"/>
                <a:ea typeface="BIZ UDPゴシック" panose="020B0400000000000000" pitchFamily="50" charset="-128"/>
              </a:endParaRPr>
            </a:p>
          </p:txBody>
        </p:sp>
      </p:grpSp>
      <p:sp>
        <p:nvSpPr>
          <p:cNvPr id="13" name="テキスト ボックス 12">
            <a:extLst>
              <a:ext uri="{FF2B5EF4-FFF2-40B4-BE49-F238E27FC236}">
                <a16:creationId xmlns:a16="http://schemas.microsoft.com/office/drawing/2014/main" id="{6B7041A6-411C-6438-02F7-4D1BF8D95F29}"/>
              </a:ext>
            </a:extLst>
          </p:cNvPr>
          <p:cNvSpPr txBox="1"/>
          <p:nvPr/>
        </p:nvSpPr>
        <p:spPr>
          <a:xfrm>
            <a:off x="832882" y="2049091"/>
            <a:ext cx="10566956" cy="325025"/>
          </a:xfrm>
          <a:prstGeom prst="rect">
            <a:avLst/>
          </a:prstGeom>
          <a:noFill/>
        </p:spPr>
        <p:txBody>
          <a:bodyPr wrap="square" rtlCol="0">
            <a:spAutoFit/>
          </a:bodyPr>
          <a:lstStyle/>
          <a:p>
            <a:pPr>
              <a:lnSpc>
                <a:spcPct val="110000"/>
              </a:lnSpc>
            </a:pPr>
            <a:r>
              <a:rPr lang="ja-JP" altLang="en-US" sz="1600" spc="180">
                <a:latin typeface="BIZ UDPゴシック" panose="020B0400000000000000" pitchFamily="50" charset="-128"/>
                <a:ea typeface="BIZ UDPゴシック" panose="020B0400000000000000" pitchFamily="50" charset="-128"/>
              </a:rPr>
              <a:t>障害児入所施設の職員は、こどもの入浴介助を一対一で、長時間対応した。</a:t>
            </a:r>
          </a:p>
        </p:txBody>
      </p:sp>
      <p:sp>
        <p:nvSpPr>
          <p:cNvPr id="17" name="テキスト ボックス 16">
            <a:extLst>
              <a:ext uri="{FF2B5EF4-FFF2-40B4-BE49-F238E27FC236}">
                <a16:creationId xmlns:a16="http://schemas.microsoft.com/office/drawing/2014/main" id="{217B05D8-2F48-56F6-FC81-019E3CDA392A}"/>
              </a:ext>
            </a:extLst>
          </p:cNvPr>
          <p:cNvSpPr txBox="1"/>
          <p:nvPr/>
        </p:nvSpPr>
        <p:spPr>
          <a:xfrm>
            <a:off x="792162" y="1618204"/>
            <a:ext cx="607859" cy="338554"/>
          </a:xfrm>
          <a:prstGeom prst="rect">
            <a:avLst/>
          </a:prstGeom>
          <a:noFill/>
        </p:spPr>
        <p:txBody>
          <a:bodyPr wrap="none" rtlCol="0">
            <a:spAutoFit/>
          </a:bodyPr>
          <a:lstStyle/>
          <a:p>
            <a:r>
              <a:rPr lang="ja-JP" altLang="en-US" sz="1600" spc="50">
                <a:latin typeface="BIZ UDPゴシック" panose="020B0400000000000000" pitchFamily="50" charset="-128"/>
                <a:ea typeface="BIZ UDPゴシック" panose="020B0400000000000000" pitchFamily="50" charset="-128"/>
              </a:rPr>
              <a:t>事例</a:t>
            </a:r>
          </a:p>
        </p:txBody>
      </p:sp>
      <p:grpSp>
        <p:nvGrpSpPr>
          <p:cNvPr id="3" name="グループ化 2">
            <a:extLst>
              <a:ext uri="{FF2B5EF4-FFF2-40B4-BE49-F238E27FC236}">
                <a16:creationId xmlns:a16="http://schemas.microsoft.com/office/drawing/2014/main" id="{05ED8F86-6A91-1618-1430-0E9C188A3C32}"/>
              </a:ext>
            </a:extLst>
          </p:cNvPr>
          <p:cNvGrpSpPr/>
          <p:nvPr/>
        </p:nvGrpSpPr>
        <p:grpSpPr>
          <a:xfrm>
            <a:off x="10308917" y="4953562"/>
            <a:ext cx="1041272" cy="1129438"/>
            <a:chOff x="1189767" y="2221447"/>
            <a:chExt cx="1041272" cy="1129438"/>
          </a:xfrm>
        </p:grpSpPr>
        <p:sp>
          <p:nvSpPr>
            <p:cNvPr id="15" name="フリーフォーム: 図形 14">
              <a:extLst>
                <a:ext uri="{FF2B5EF4-FFF2-40B4-BE49-F238E27FC236}">
                  <a16:creationId xmlns:a16="http://schemas.microsoft.com/office/drawing/2014/main" id="{AC6244E5-C113-61AC-B84C-D95E4734BD0D}"/>
                </a:ext>
              </a:extLst>
            </p:cNvPr>
            <p:cNvSpPr/>
            <p:nvPr/>
          </p:nvSpPr>
          <p:spPr>
            <a:xfrm>
              <a:off x="1421129" y="2296183"/>
              <a:ext cx="437864" cy="961834"/>
            </a:xfrm>
            <a:custGeom>
              <a:avLst/>
              <a:gdLst>
                <a:gd name="connsiteX0" fmla="*/ 356235 w 437864"/>
                <a:gd name="connsiteY0" fmla="*/ 324422 h 961834"/>
                <a:gd name="connsiteX1" fmla="*/ 361855 w 437864"/>
                <a:gd name="connsiteY1" fmla="*/ 351282 h 961834"/>
                <a:gd name="connsiteX2" fmla="*/ 289369 w 437864"/>
                <a:gd name="connsiteY2" fmla="*/ 430149 h 961834"/>
                <a:gd name="connsiteX3" fmla="*/ 227647 w 437864"/>
                <a:gd name="connsiteY3" fmla="*/ 401003 h 961834"/>
                <a:gd name="connsiteX4" fmla="*/ 227647 w 437864"/>
                <a:gd name="connsiteY4" fmla="*/ 377666 h 961834"/>
                <a:gd name="connsiteX5" fmla="*/ 203359 w 437864"/>
                <a:gd name="connsiteY5" fmla="*/ 329946 h 961834"/>
                <a:gd name="connsiteX6" fmla="*/ 166592 w 437864"/>
                <a:gd name="connsiteY6" fmla="*/ 303276 h 961834"/>
                <a:gd name="connsiteX7" fmla="*/ 129254 w 437864"/>
                <a:gd name="connsiteY7" fmla="*/ 227362 h 961834"/>
                <a:gd name="connsiteX8" fmla="*/ 102679 w 437864"/>
                <a:gd name="connsiteY8" fmla="*/ 128111 h 961834"/>
                <a:gd name="connsiteX9" fmla="*/ 309944 w 437864"/>
                <a:gd name="connsiteY9" fmla="*/ 0 h 961834"/>
                <a:gd name="connsiteX10" fmla="*/ 327755 w 437864"/>
                <a:gd name="connsiteY10" fmla="*/ 41910 h 961834"/>
                <a:gd name="connsiteX11" fmla="*/ 360807 w 437864"/>
                <a:gd name="connsiteY11" fmla="*/ 165259 h 961834"/>
                <a:gd name="connsiteX12" fmla="*/ 352616 w 437864"/>
                <a:gd name="connsiteY12" fmla="*/ 283369 h 961834"/>
                <a:gd name="connsiteX13" fmla="*/ 347663 w 437864"/>
                <a:gd name="connsiteY13" fmla="*/ 292037 h 961834"/>
                <a:gd name="connsiteX14" fmla="*/ 356330 w 437864"/>
                <a:gd name="connsiteY14" fmla="*/ 324326 h 961834"/>
                <a:gd name="connsiteX15" fmla="*/ 189833 w 437864"/>
                <a:gd name="connsiteY15" fmla="*/ 423291 h 961834"/>
                <a:gd name="connsiteX16" fmla="*/ 183261 w 437864"/>
                <a:gd name="connsiteY16" fmla="*/ 442627 h 961834"/>
                <a:gd name="connsiteX17" fmla="*/ 167164 w 437864"/>
                <a:gd name="connsiteY17" fmla="*/ 463582 h 961834"/>
                <a:gd name="connsiteX18" fmla="*/ 149733 w 437864"/>
                <a:gd name="connsiteY18" fmla="*/ 472154 h 961834"/>
                <a:gd name="connsiteX19" fmla="*/ 134398 w 437864"/>
                <a:gd name="connsiteY19" fmla="*/ 472154 h 961834"/>
                <a:gd name="connsiteX20" fmla="*/ 117157 w 437864"/>
                <a:gd name="connsiteY20" fmla="*/ 480822 h 961834"/>
                <a:gd name="connsiteX21" fmla="*/ 89440 w 437864"/>
                <a:gd name="connsiteY21" fmla="*/ 518255 h 961834"/>
                <a:gd name="connsiteX22" fmla="*/ 0 w 437864"/>
                <a:gd name="connsiteY22" fmla="*/ 483965 h 961834"/>
                <a:gd name="connsiteX23" fmla="*/ 34195 w 437864"/>
                <a:gd name="connsiteY23" fmla="*/ 356425 h 961834"/>
                <a:gd name="connsiteX24" fmla="*/ 46006 w 437864"/>
                <a:gd name="connsiteY24" fmla="*/ 340138 h 961834"/>
                <a:gd name="connsiteX25" fmla="*/ 93250 w 437864"/>
                <a:gd name="connsiteY25" fmla="*/ 309467 h 961834"/>
                <a:gd name="connsiteX26" fmla="*/ 101727 w 437864"/>
                <a:gd name="connsiteY26" fmla="*/ 307181 h 961834"/>
                <a:gd name="connsiteX27" fmla="*/ 111062 w 437864"/>
                <a:gd name="connsiteY27" fmla="*/ 309944 h 961834"/>
                <a:gd name="connsiteX28" fmla="*/ 180975 w 437864"/>
                <a:gd name="connsiteY28" fmla="*/ 360712 h 961834"/>
                <a:gd name="connsiteX29" fmla="*/ 189738 w 437864"/>
                <a:gd name="connsiteY29" fmla="*/ 377857 h 961834"/>
                <a:gd name="connsiteX30" fmla="*/ 189738 w 437864"/>
                <a:gd name="connsiteY30" fmla="*/ 423386 h 961834"/>
                <a:gd name="connsiteX31" fmla="*/ 292227 w 437864"/>
                <a:gd name="connsiteY31" fmla="*/ 775335 h 961834"/>
                <a:gd name="connsiteX32" fmla="*/ 286226 w 437864"/>
                <a:gd name="connsiteY32" fmla="*/ 775335 h 961834"/>
                <a:gd name="connsiteX33" fmla="*/ 180880 w 437864"/>
                <a:gd name="connsiteY33" fmla="*/ 500824 h 961834"/>
                <a:gd name="connsiteX34" fmla="*/ 197072 w 437864"/>
                <a:gd name="connsiteY34" fmla="*/ 486728 h 961834"/>
                <a:gd name="connsiteX35" fmla="*/ 213169 w 437864"/>
                <a:gd name="connsiteY35" fmla="*/ 465773 h 961834"/>
                <a:gd name="connsiteX36" fmla="*/ 222599 w 437864"/>
                <a:gd name="connsiteY36" fmla="*/ 448342 h 961834"/>
                <a:gd name="connsiteX37" fmla="*/ 289369 w 437864"/>
                <a:gd name="connsiteY37" fmla="*/ 468059 h 961834"/>
                <a:gd name="connsiteX38" fmla="*/ 394049 w 437864"/>
                <a:gd name="connsiteY38" fmla="*/ 391382 h 961834"/>
                <a:gd name="connsiteX39" fmla="*/ 437864 w 437864"/>
                <a:gd name="connsiteY39" fmla="*/ 395954 h 961834"/>
                <a:gd name="connsiteX40" fmla="*/ 292227 w 437864"/>
                <a:gd name="connsiteY40" fmla="*/ 775335 h 961834"/>
                <a:gd name="connsiteX41" fmla="*/ 164211 w 437864"/>
                <a:gd name="connsiteY41" fmla="*/ 850297 h 961834"/>
                <a:gd name="connsiteX42" fmla="*/ 145542 w 437864"/>
                <a:gd name="connsiteY42" fmla="*/ 849344 h 961834"/>
                <a:gd name="connsiteX43" fmla="*/ 80772 w 437864"/>
                <a:gd name="connsiteY43" fmla="*/ 808387 h 961834"/>
                <a:gd name="connsiteX44" fmla="*/ 59150 w 437864"/>
                <a:gd name="connsiteY44" fmla="*/ 759809 h 961834"/>
                <a:gd name="connsiteX45" fmla="*/ 24860 w 437864"/>
                <a:gd name="connsiteY45" fmla="*/ 921258 h 961834"/>
                <a:gd name="connsiteX46" fmla="*/ 108299 w 437864"/>
                <a:gd name="connsiteY46" fmla="*/ 960311 h 961834"/>
                <a:gd name="connsiteX47" fmla="*/ 158401 w 437864"/>
                <a:gd name="connsiteY47" fmla="*/ 961835 h 961834"/>
                <a:gd name="connsiteX48" fmla="*/ 164211 w 437864"/>
                <a:gd name="connsiteY48" fmla="*/ 850392 h 961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437864" h="961834">
                  <a:moveTo>
                    <a:pt x="356235" y="324422"/>
                  </a:moveTo>
                  <a:cubicBezTo>
                    <a:pt x="359664" y="337375"/>
                    <a:pt x="361855" y="345758"/>
                    <a:pt x="361855" y="351282"/>
                  </a:cubicBezTo>
                  <a:cubicBezTo>
                    <a:pt x="361855" y="399193"/>
                    <a:pt x="335756" y="430149"/>
                    <a:pt x="289369" y="430149"/>
                  </a:cubicBezTo>
                  <a:cubicBezTo>
                    <a:pt x="262223" y="430149"/>
                    <a:pt x="240792" y="419481"/>
                    <a:pt x="227647" y="401003"/>
                  </a:cubicBezTo>
                  <a:lnTo>
                    <a:pt x="227647" y="377666"/>
                  </a:lnTo>
                  <a:cubicBezTo>
                    <a:pt x="227647" y="359664"/>
                    <a:pt x="217837" y="340519"/>
                    <a:pt x="203359" y="329946"/>
                  </a:cubicBezTo>
                  <a:lnTo>
                    <a:pt x="166592" y="303276"/>
                  </a:lnTo>
                  <a:cubicBezTo>
                    <a:pt x="151543" y="287369"/>
                    <a:pt x="139255" y="264700"/>
                    <a:pt x="129254" y="227362"/>
                  </a:cubicBezTo>
                  <a:lnTo>
                    <a:pt x="102679" y="128111"/>
                  </a:lnTo>
                  <a:lnTo>
                    <a:pt x="309944" y="0"/>
                  </a:lnTo>
                  <a:cubicBezTo>
                    <a:pt x="317087" y="10477"/>
                    <a:pt x="322993" y="24289"/>
                    <a:pt x="327755" y="41910"/>
                  </a:cubicBezTo>
                  <a:lnTo>
                    <a:pt x="360807" y="165259"/>
                  </a:lnTo>
                  <a:cubicBezTo>
                    <a:pt x="376523" y="224028"/>
                    <a:pt x="369380" y="254032"/>
                    <a:pt x="352616" y="283369"/>
                  </a:cubicBezTo>
                  <a:lnTo>
                    <a:pt x="347663" y="292037"/>
                  </a:lnTo>
                  <a:lnTo>
                    <a:pt x="356330" y="324326"/>
                  </a:lnTo>
                  <a:close/>
                  <a:moveTo>
                    <a:pt x="189833" y="423291"/>
                  </a:moveTo>
                  <a:cubicBezTo>
                    <a:pt x="189833" y="429197"/>
                    <a:pt x="186880" y="437960"/>
                    <a:pt x="183261" y="442627"/>
                  </a:cubicBezTo>
                  <a:lnTo>
                    <a:pt x="167164" y="463582"/>
                  </a:lnTo>
                  <a:cubicBezTo>
                    <a:pt x="163544" y="468249"/>
                    <a:pt x="155734" y="472154"/>
                    <a:pt x="149733" y="472154"/>
                  </a:cubicBezTo>
                  <a:lnTo>
                    <a:pt x="134398" y="472154"/>
                  </a:lnTo>
                  <a:cubicBezTo>
                    <a:pt x="128492" y="472154"/>
                    <a:pt x="120682" y="476060"/>
                    <a:pt x="117157" y="480822"/>
                  </a:cubicBezTo>
                  <a:lnTo>
                    <a:pt x="89440" y="518255"/>
                  </a:lnTo>
                  <a:lnTo>
                    <a:pt x="0" y="483965"/>
                  </a:lnTo>
                  <a:lnTo>
                    <a:pt x="34195" y="356425"/>
                  </a:lnTo>
                  <a:cubicBezTo>
                    <a:pt x="35719" y="350711"/>
                    <a:pt x="41053" y="343376"/>
                    <a:pt x="46006" y="340138"/>
                  </a:cubicBezTo>
                  <a:lnTo>
                    <a:pt x="93250" y="309467"/>
                  </a:lnTo>
                  <a:cubicBezTo>
                    <a:pt x="95631" y="307943"/>
                    <a:pt x="98679" y="307181"/>
                    <a:pt x="101727" y="307181"/>
                  </a:cubicBezTo>
                  <a:cubicBezTo>
                    <a:pt x="105156" y="307181"/>
                    <a:pt x="108490" y="308134"/>
                    <a:pt x="111062" y="309944"/>
                  </a:cubicBezTo>
                  <a:lnTo>
                    <a:pt x="180975" y="360712"/>
                  </a:lnTo>
                  <a:cubicBezTo>
                    <a:pt x="185738" y="364236"/>
                    <a:pt x="189738" y="371951"/>
                    <a:pt x="189738" y="377857"/>
                  </a:cubicBezTo>
                  <a:lnTo>
                    <a:pt x="189738" y="423386"/>
                  </a:lnTo>
                  <a:close/>
                  <a:moveTo>
                    <a:pt x="292227" y="775335"/>
                  </a:moveTo>
                  <a:lnTo>
                    <a:pt x="286226" y="775335"/>
                  </a:lnTo>
                  <a:lnTo>
                    <a:pt x="180880" y="500824"/>
                  </a:lnTo>
                  <a:cubicBezTo>
                    <a:pt x="187166" y="497015"/>
                    <a:pt x="192786" y="492252"/>
                    <a:pt x="197072" y="486728"/>
                  </a:cubicBezTo>
                  <a:lnTo>
                    <a:pt x="213169" y="465773"/>
                  </a:lnTo>
                  <a:cubicBezTo>
                    <a:pt x="216979" y="460820"/>
                    <a:pt x="220123" y="454724"/>
                    <a:pt x="222599" y="448342"/>
                  </a:cubicBezTo>
                  <a:cubicBezTo>
                    <a:pt x="240887" y="460915"/>
                    <a:pt x="263557" y="468059"/>
                    <a:pt x="289369" y="468059"/>
                  </a:cubicBezTo>
                  <a:cubicBezTo>
                    <a:pt x="342519" y="468059"/>
                    <a:pt x="380429" y="437960"/>
                    <a:pt x="394049" y="391382"/>
                  </a:cubicBezTo>
                  <a:cubicBezTo>
                    <a:pt x="408337" y="392906"/>
                    <a:pt x="423100" y="394430"/>
                    <a:pt x="437864" y="395954"/>
                  </a:cubicBezTo>
                  <a:lnTo>
                    <a:pt x="292227" y="775335"/>
                  </a:lnTo>
                  <a:close/>
                  <a:moveTo>
                    <a:pt x="164211" y="850297"/>
                  </a:moveTo>
                  <a:cubicBezTo>
                    <a:pt x="156210" y="849916"/>
                    <a:pt x="149828" y="849535"/>
                    <a:pt x="145542" y="849344"/>
                  </a:cubicBezTo>
                  <a:cubicBezTo>
                    <a:pt x="108775" y="847439"/>
                    <a:pt x="93154" y="836295"/>
                    <a:pt x="80772" y="808387"/>
                  </a:cubicBezTo>
                  <a:cubicBezTo>
                    <a:pt x="77915" y="801910"/>
                    <a:pt x="69913" y="784098"/>
                    <a:pt x="59150" y="759809"/>
                  </a:cubicBezTo>
                  <a:lnTo>
                    <a:pt x="24860" y="921258"/>
                  </a:lnTo>
                  <a:cubicBezTo>
                    <a:pt x="44767" y="945356"/>
                    <a:pt x="74581" y="958501"/>
                    <a:pt x="108299" y="960311"/>
                  </a:cubicBezTo>
                  <a:cubicBezTo>
                    <a:pt x="118681" y="960882"/>
                    <a:pt x="144780" y="961454"/>
                    <a:pt x="158401" y="961835"/>
                  </a:cubicBezTo>
                  <a:lnTo>
                    <a:pt x="164211" y="850392"/>
                  </a:lnTo>
                  <a:close/>
                </a:path>
              </a:pathLst>
            </a:custGeom>
            <a:solidFill>
              <a:srgbClr val="FFFFFF"/>
            </a:solidFill>
            <a:ln w="9525" cap="flat">
              <a:noFill/>
              <a:prstDash val="solid"/>
              <a:miter/>
            </a:ln>
          </p:spPr>
          <p:txBody>
            <a:bodyPr rtlCol="0" anchor="ctr"/>
            <a:lstStyle/>
            <a:p>
              <a:endParaRPr lang="ja-JP" altLang="en-US"/>
            </a:p>
          </p:txBody>
        </p:sp>
        <p:sp>
          <p:nvSpPr>
            <p:cNvPr id="18" name="フリーフォーム: 図形 17">
              <a:extLst>
                <a:ext uri="{FF2B5EF4-FFF2-40B4-BE49-F238E27FC236}">
                  <a16:creationId xmlns:a16="http://schemas.microsoft.com/office/drawing/2014/main" id="{953E3211-E69E-B116-09A9-308DD10DE39B}"/>
                </a:ext>
              </a:extLst>
            </p:cNvPr>
            <p:cNvSpPr/>
            <p:nvPr/>
          </p:nvSpPr>
          <p:spPr>
            <a:xfrm>
              <a:off x="1189767" y="2221447"/>
              <a:ext cx="1041272" cy="1129438"/>
            </a:xfrm>
            <a:custGeom>
              <a:avLst/>
              <a:gdLst>
                <a:gd name="connsiteX0" fmla="*/ 238506 w 1041272"/>
                <a:gd name="connsiteY0" fmla="*/ 1067526 h 1129438"/>
                <a:gd name="connsiteX1" fmla="*/ 246888 w 1041272"/>
                <a:gd name="connsiteY1" fmla="*/ 1039427 h 1129438"/>
                <a:gd name="connsiteX2" fmla="*/ 337566 w 1041272"/>
                <a:gd name="connsiteY2" fmla="*/ 1072669 h 1129438"/>
                <a:gd name="connsiteX3" fmla="*/ 788099 w 1041272"/>
                <a:gd name="connsiteY3" fmla="*/ 1096291 h 1129438"/>
                <a:gd name="connsiteX4" fmla="*/ 788099 w 1041272"/>
                <a:gd name="connsiteY4" fmla="*/ 1096291 h 1129438"/>
                <a:gd name="connsiteX5" fmla="*/ 788956 w 1041272"/>
                <a:gd name="connsiteY5" fmla="*/ 1096291 h 1129438"/>
                <a:gd name="connsiteX6" fmla="*/ 829342 w 1041272"/>
                <a:gd name="connsiteY6" fmla="*/ 1097053 h 1129438"/>
                <a:gd name="connsiteX7" fmla="*/ 912400 w 1041272"/>
                <a:gd name="connsiteY7" fmla="*/ 1096291 h 1129438"/>
                <a:gd name="connsiteX8" fmla="*/ 1041273 w 1041272"/>
                <a:gd name="connsiteY8" fmla="*/ 978372 h 1129438"/>
                <a:gd name="connsiteX9" fmla="*/ 1041273 w 1041272"/>
                <a:gd name="connsiteY9" fmla="*/ 639949 h 1129438"/>
                <a:gd name="connsiteX10" fmla="*/ 869061 w 1041272"/>
                <a:gd name="connsiteY10" fmla="*/ 453544 h 1129438"/>
                <a:gd name="connsiteX11" fmla="*/ 646176 w 1041272"/>
                <a:gd name="connsiteY11" fmla="*/ 430113 h 1129438"/>
                <a:gd name="connsiteX12" fmla="*/ 631031 w 1041272"/>
                <a:gd name="connsiteY12" fmla="*/ 373153 h 1129438"/>
                <a:gd name="connsiteX13" fmla="*/ 639032 w 1041272"/>
                <a:gd name="connsiteY13" fmla="*/ 227421 h 1129438"/>
                <a:gd name="connsiteX14" fmla="*/ 605981 w 1041272"/>
                <a:gd name="connsiteY14" fmla="*/ 104072 h 1129438"/>
                <a:gd name="connsiteX15" fmla="*/ 549783 w 1041272"/>
                <a:gd name="connsiteY15" fmla="*/ 16156 h 1129438"/>
                <a:gd name="connsiteX16" fmla="*/ 436150 w 1041272"/>
                <a:gd name="connsiteY16" fmla="*/ 7870 h 1129438"/>
                <a:gd name="connsiteX17" fmla="*/ 379667 w 1041272"/>
                <a:gd name="connsiteY17" fmla="*/ 23014 h 1129438"/>
                <a:gd name="connsiteX18" fmla="*/ 280702 w 1041272"/>
                <a:gd name="connsiteY18" fmla="*/ 191321 h 1129438"/>
                <a:gd name="connsiteX19" fmla="*/ 313754 w 1041272"/>
                <a:gd name="connsiteY19" fmla="*/ 314670 h 1129438"/>
                <a:gd name="connsiteX20" fmla="*/ 323279 w 1041272"/>
                <a:gd name="connsiteY20" fmla="*/ 344959 h 1129438"/>
                <a:gd name="connsiteX21" fmla="*/ 304324 w 1041272"/>
                <a:gd name="connsiteY21" fmla="*/ 352294 h 1129438"/>
                <a:gd name="connsiteX22" fmla="*/ 257080 w 1041272"/>
                <a:gd name="connsiteY22" fmla="*/ 382964 h 1129438"/>
                <a:gd name="connsiteX23" fmla="*/ 229267 w 1041272"/>
                <a:gd name="connsiteY23" fmla="*/ 421159 h 1129438"/>
                <a:gd name="connsiteX24" fmla="*/ 222028 w 1041272"/>
                <a:gd name="connsiteY24" fmla="*/ 448306 h 1129438"/>
                <a:gd name="connsiteX25" fmla="*/ 172307 w 1041272"/>
                <a:gd name="connsiteY25" fmla="*/ 453544 h 1129438"/>
                <a:gd name="connsiteX26" fmla="*/ 0 w 1041272"/>
                <a:gd name="connsiteY26" fmla="*/ 639949 h 1129438"/>
                <a:gd name="connsiteX27" fmla="*/ 0 w 1041272"/>
                <a:gd name="connsiteY27" fmla="*/ 1000756 h 1129438"/>
                <a:gd name="connsiteX28" fmla="*/ 128683 w 1041272"/>
                <a:gd name="connsiteY28" fmla="*/ 1129438 h 1129438"/>
                <a:gd name="connsiteX29" fmla="*/ 238506 w 1041272"/>
                <a:gd name="connsiteY29" fmla="*/ 1067526 h 1129438"/>
                <a:gd name="connsiteX30" fmla="*/ 587597 w 1041272"/>
                <a:gd name="connsiteY30" fmla="*/ 399157 h 1129438"/>
                <a:gd name="connsiteX31" fmla="*/ 593217 w 1041272"/>
                <a:gd name="connsiteY31" fmla="*/ 426017 h 1129438"/>
                <a:gd name="connsiteX32" fmla="*/ 520732 w 1041272"/>
                <a:gd name="connsiteY32" fmla="*/ 504884 h 1129438"/>
                <a:gd name="connsiteX33" fmla="*/ 459010 w 1041272"/>
                <a:gd name="connsiteY33" fmla="*/ 475738 h 1129438"/>
                <a:gd name="connsiteX34" fmla="*/ 459010 w 1041272"/>
                <a:gd name="connsiteY34" fmla="*/ 452401 h 1129438"/>
                <a:gd name="connsiteX35" fmla="*/ 434721 w 1041272"/>
                <a:gd name="connsiteY35" fmla="*/ 404681 h 1129438"/>
                <a:gd name="connsiteX36" fmla="*/ 397955 w 1041272"/>
                <a:gd name="connsiteY36" fmla="*/ 378011 h 1129438"/>
                <a:gd name="connsiteX37" fmla="*/ 360617 w 1041272"/>
                <a:gd name="connsiteY37" fmla="*/ 302097 h 1129438"/>
                <a:gd name="connsiteX38" fmla="*/ 334042 w 1041272"/>
                <a:gd name="connsiteY38" fmla="*/ 202846 h 1129438"/>
                <a:gd name="connsiteX39" fmla="*/ 541306 w 1041272"/>
                <a:gd name="connsiteY39" fmla="*/ 74735 h 1129438"/>
                <a:gd name="connsiteX40" fmla="*/ 559118 w 1041272"/>
                <a:gd name="connsiteY40" fmla="*/ 116645 h 1129438"/>
                <a:gd name="connsiteX41" fmla="*/ 592169 w 1041272"/>
                <a:gd name="connsiteY41" fmla="*/ 239994 h 1129438"/>
                <a:gd name="connsiteX42" fmla="*/ 583978 w 1041272"/>
                <a:gd name="connsiteY42" fmla="*/ 358104 h 1129438"/>
                <a:gd name="connsiteX43" fmla="*/ 579025 w 1041272"/>
                <a:gd name="connsiteY43" fmla="*/ 366772 h 1129438"/>
                <a:gd name="connsiteX44" fmla="*/ 587693 w 1041272"/>
                <a:gd name="connsiteY44" fmla="*/ 399061 h 1129438"/>
                <a:gd name="connsiteX45" fmla="*/ 421196 w 1041272"/>
                <a:gd name="connsiteY45" fmla="*/ 498026 h 1129438"/>
                <a:gd name="connsiteX46" fmla="*/ 414623 w 1041272"/>
                <a:gd name="connsiteY46" fmla="*/ 517362 h 1129438"/>
                <a:gd name="connsiteX47" fmla="*/ 398526 w 1041272"/>
                <a:gd name="connsiteY47" fmla="*/ 538317 h 1129438"/>
                <a:gd name="connsiteX48" fmla="*/ 381095 w 1041272"/>
                <a:gd name="connsiteY48" fmla="*/ 546889 h 1129438"/>
                <a:gd name="connsiteX49" fmla="*/ 365760 w 1041272"/>
                <a:gd name="connsiteY49" fmla="*/ 546889 h 1129438"/>
                <a:gd name="connsiteX50" fmla="*/ 348520 w 1041272"/>
                <a:gd name="connsiteY50" fmla="*/ 555557 h 1129438"/>
                <a:gd name="connsiteX51" fmla="*/ 320802 w 1041272"/>
                <a:gd name="connsiteY51" fmla="*/ 592990 h 1129438"/>
                <a:gd name="connsiteX52" fmla="*/ 231362 w 1041272"/>
                <a:gd name="connsiteY52" fmla="*/ 558700 h 1129438"/>
                <a:gd name="connsiteX53" fmla="*/ 265557 w 1041272"/>
                <a:gd name="connsiteY53" fmla="*/ 431161 h 1129438"/>
                <a:gd name="connsiteX54" fmla="*/ 277368 w 1041272"/>
                <a:gd name="connsiteY54" fmla="*/ 414873 h 1129438"/>
                <a:gd name="connsiteX55" fmla="*/ 324612 w 1041272"/>
                <a:gd name="connsiteY55" fmla="*/ 384202 h 1129438"/>
                <a:gd name="connsiteX56" fmla="*/ 333089 w 1041272"/>
                <a:gd name="connsiteY56" fmla="*/ 381916 h 1129438"/>
                <a:gd name="connsiteX57" fmla="*/ 342424 w 1041272"/>
                <a:gd name="connsiteY57" fmla="*/ 384679 h 1129438"/>
                <a:gd name="connsiteX58" fmla="*/ 412337 w 1041272"/>
                <a:gd name="connsiteY58" fmla="*/ 435447 h 1129438"/>
                <a:gd name="connsiteX59" fmla="*/ 421100 w 1041272"/>
                <a:gd name="connsiteY59" fmla="*/ 452592 h 1129438"/>
                <a:gd name="connsiteX60" fmla="*/ 421100 w 1041272"/>
                <a:gd name="connsiteY60" fmla="*/ 498121 h 1129438"/>
                <a:gd name="connsiteX61" fmla="*/ 389668 w 1041272"/>
                <a:gd name="connsiteY61" fmla="*/ 1036474 h 1129438"/>
                <a:gd name="connsiteX62" fmla="*/ 339566 w 1041272"/>
                <a:gd name="connsiteY62" fmla="*/ 1034950 h 1129438"/>
                <a:gd name="connsiteX63" fmla="*/ 256127 w 1041272"/>
                <a:gd name="connsiteY63" fmla="*/ 995898 h 1129438"/>
                <a:gd name="connsiteX64" fmla="*/ 290417 w 1041272"/>
                <a:gd name="connsiteY64" fmla="*/ 834449 h 1129438"/>
                <a:gd name="connsiteX65" fmla="*/ 312039 w 1041272"/>
                <a:gd name="connsiteY65" fmla="*/ 883027 h 1129438"/>
                <a:gd name="connsiteX66" fmla="*/ 376809 w 1041272"/>
                <a:gd name="connsiteY66" fmla="*/ 923984 h 1129438"/>
                <a:gd name="connsiteX67" fmla="*/ 395478 w 1041272"/>
                <a:gd name="connsiteY67" fmla="*/ 924937 h 1129438"/>
                <a:gd name="connsiteX68" fmla="*/ 389668 w 1041272"/>
                <a:gd name="connsiteY68" fmla="*/ 1036379 h 1129438"/>
                <a:gd name="connsiteX69" fmla="*/ 523589 w 1041272"/>
                <a:gd name="connsiteY69" fmla="*/ 850070 h 1129438"/>
                <a:gd name="connsiteX70" fmla="*/ 517589 w 1041272"/>
                <a:gd name="connsiteY70" fmla="*/ 850070 h 1129438"/>
                <a:gd name="connsiteX71" fmla="*/ 412242 w 1041272"/>
                <a:gd name="connsiteY71" fmla="*/ 575560 h 1129438"/>
                <a:gd name="connsiteX72" fmla="*/ 428435 w 1041272"/>
                <a:gd name="connsiteY72" fmla="*/ 561463 h 1129438"/>
                <a:gd name="connsiteX73" fmla="*/ 444532 w 1041272"/>
                <a:gd name="connsiteY73" fmla="*/ 540508 h 1129438"/>
                <a:gd name="connsiteX74" fmla="*/ 453962 w 1041272"/>
                <a:gd name="connsiteY74" fmla="*/ 523077 h 1129438"/>
                <a:gd name="connsiteX75" fmla="*/ 520732 w 1041272"/>
                <a:gd name="connsiteY75" fmla="*/ 542794 h 1129438"/>
                <a:gd name="connsiteX76" fmla="*/ 625412 w 1041272"/>
                <a:gd name="connsiteY76" fmla="*/ 466117 h 1129438"/>
                <a:gd name="connsiteX77" fmla="*/ 669227 w 1041272"/>
                <a:gd name="connsiteY77" fmla="*/ 470689 h 1129438"/>
                <a:gd name="connsiteX78" fmla="*/ 523589 w 1041272"/>
                <a:gd name="connsiteY78" fmla="*/ 850070 h 1129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1041272" h="1129438">
                  <a:moveTo>
                    <a:pt x="238506" y="1067526"/>
                  </a:moveTo>
                  <a:cubicBezTo>
                    <a:pt x="241649" y="1062478"/>
                    <a:pt x="244031" y="1052953"/>
                    <a:pt x="246888" y="1039427"/>
                  </a:cubicBezTo>
                  <a:cubicBezTo>
                    <a:pt x="271272" y="1059049"/>
                    <a:pt x="302514" y="1070860"/>
                    <a:pt x="337566" y="1072669"/>
                  </a:cubicBezTo>
                  <a:cubicBezTo>
                    <a:pt x="521494" y="1082290"/>
                    <a:pt x="768572" y="1095244"/>
                    <a:pt x="788099" y="1096291"/>
                  </a:cubicBezTo>
                  <a:lnTo>
                    <a:pt x="788099" y="1096291"/>
                  </a:lnTo>
                  <a:cubicBezTo>
                    <a:pt x="788099" y="1096291"/>
                    <a:pt x="788670" y="1096291"/>
                    <a:pt x="788956" y="1096291"/>
                  </a:cubicBezTo>
                  <a:cubicBezTo>
                    <a:pt x="800195" y="1096863"/>
                    <a:pt x="814292" y="1097053"/>
                    <a:pt x="829342" y="1097053"/>
                  </a:cubicBezTo>
                  <a:cubicBezTo>
                    <a:pt x="859346" y="1097053"/>
                    <a:pt x="892778" y="1096291"/>
                    <a:pt x="912400" y="1096291"/>
                  </a:cubicBezTo>
                  <a:cubicBezTo>
                    <a:pt x="995267" y="1096291"/>
                    <a:pt x="1041273" y="1051810"/>
                    <a:pt x="1041273" y="978372"/>
                  </a:cubicBezTo>
                  <a:lnTo>
                    <a:pt x="1041273" y="639949"/>
                  </a:lnTo>
                  <a:cubicBezTo>
                    <a:pt x="1041273" y="533459"/>
                    <a:pt x="986790" y="465927"/>
                    <a:pt x="869061" y="453544"/>
                  </a:cubicBezTo>
                  <a:cubicBezTo>
                    <a:pt x="850106" y="451544"/>
                    <a:pt x="741998" y="440209"/>
                    <a:pt x="646176" y="430113"/>
                  </a:cubicBezTo>
                  <a:lnTo>
                    <a:pt x="631031" y="373153"/>
                  </a:lnTo>
                  <a:cubicBezTo>
                    <a:pt x="652844" y="330196"/>
                    <a:pt x="655034" y="287143"/>
                    <a:pt x="639032" y="227421"/>
                  </a:cubicBezTo>
                  <a:lnTo>
                    <a:pt x="605981" y="104072"/>
                  </a:lnTo>
                  <a:cubicBezTo>
                    <a:pt x="594551" y="61495"/>
                    <a:pt x="576167" y="32730"/>
                    <a:pt x="549783" y="16156"/>
                  </a:cubicBezTo>
                  <a:cubicBezTo>
                    <a:pt x="520637" y="-2132"/>
                    <a:pt x="483489" y="-4894"/>
                    <a:pt x="436150" y="7870"/>
                  </a:cubicBezTo>
                  <a:lnTo>
                    <a:pt x="379667" y="23014"/>
                  </a:lnTo>
                  <a:cubicBezTo>
                    <a:pt x="290513" y="46922"/>
                    <a:pt x="257175" y="103501"/>
                    <a:pt x="280702" y="191321"/>
                  </a:cubicBezTo>
                  <a:lnTo>
                    <a:pt x="313754" y="314670"/>
                  </a:lnTo>
                  <a:cubicBezTo>
                    <a:pt x="316706" y="325528"/>
                    <a:pt x="319850" y="335625"/>
                    <a:pt x="323279" y="344959"/>
                  </a:cubicBezTo>
                  <a:cubicBezTo>
                    <a:pt x="316421" y="346198"/>
                    <a:pt x="309944" y="348674"/>
                    <a:pt x="304324" y="352294"/>
                  </a:cubicBezTo>
                  <a:lnTo>
                    <a:pt x="257080" y="382964"/>
                  </a:lnTo>
                  <a:cubicBezTo>
                    <a:pt x="244221" y="391346"/>
                    <a:pt x="233267" y="406300"/>
                    <a:pt x="229267" y="421159"/>
                  </a:cubicBezTo>
                  <a:lnTo>
                    <a:pt x="222028" y="448306"/>
                  </a:lnTo>
                  <a:cubicBezTo>
                    <a:pt x="197168" y="450877"/>
                    <a:pt x="179070" y="452782"/>
                    <a:pt x="172307" y="453544"/>
                  </a:cubicBezTo>
                  <a:cubicBezTo>
                    <a:pt x="54483" y="465927"/>
                    <a:pt x="0" y="533554"/>
                    <a:pt x="0" y="639949"/>
                  </a:cubicBezTo>
                  <a:lnTo>
                    <a:pt x="0" y="1000756"/>
                  </a:lnTo>
                  <a:cubicBezTo>
                    <a:pt x="0" y="1071812"/>
                    <a:pt x="57626" y="1129438"/>
                    <a:pt x="128683" y="1129438"/>
                  </a:cubicBezTo>
                  <a:cubicBezTo>
                    <a:pt x="175260" y="1129438"/>
                    <a:pt x="215932" y="1104578"/>
                    <a:pt x="238506" y="1067526"/>
                  </a:cubicBezTo>
                  <a:close/>
                  <a:moveTo>
                    <a:pt x="587597" y="399157"/>
                  </a:moveTo>
                  <a:cubicBezTo>
                    <a:pt x="591026" y="412111"/>
                    <a:pt x="593217" y="420493"/>
                    <a:pt x="593217" y="426017"/>
                  </a:cubicBezTo>
                  <a:cubicBezTo>
                    <a:pt x="593217" y="473928"/>
                    <a:pt x="567119" y="504884"/>
                    <a:pt x="520732" y="504884"/>
                  </a:cubicBezTo>
                  <a:cubicBezTo>
                    <a:pt x="493586" y="504884"/>
                    <a:pt x="472154" y="494216"/>
                    <a:pt x="459010" y="475738"/>
                  </a:cubicBezTo>
                  <a:lnTo>
                    <a:pt x="459010" y="452401"/>
                  </a:lnTo>
                  <a:cubicBezTo>
                    <a:pt x="459010" y="434399"/>
                    <a:pt x="449199" y="415254"/>
                    <a:pt x="434721" y="404681"/>
                  </a:cubicBezTo>
                  <a:lnTo>
                    <a:pt x="397955" y="378011"/>
                  </a:lnTo>
                  <a:cubicBezTo>
                    <a:pt x="382905" y="362104"/>
                    <a:pt x="370618" y="339435"/>
                    <a:pt x="360617" y="302097"/>
                  </a:cubicBezTo>
                  <a:lnTo>
                    <a:pt x="334042" y="202846"/>
                  </a:lnTo>
                  <a:lnTo>
                    <a:pt x="541306" y="74735"/>
                  </a:lnTo>
                  <a:cubicBezTo>
                    <a:pt x="548450" y="85213"/>
                    <a:pt x="554355" y="99024"/>
                    <a:pt x="559118" y="116645"/>
                  </a:cubicBezTo>
                  <a:lnTo>
                    <a:pt x="592169" y="239994"/>
                  </a:lnTo>
                  <a:cubicBezTo>
                    <a:pt x="607886" y="298763"/>
                    <a:pt x="600742" y="328767"/>
                    <a:pt x="583978" y="358104"/>
                  </a:cubicBezTo>
                  <a:lnTo>
                    <a:pt x="579025" y="366772"/>
                  </a:lnTo>
                  <a:lnTo>
                    <a:pt x="587693" y="399061"/>
                  </a:lnTo>
                  <a:close/>
                  <a:moveTo>
                    <a:pt x="421196" y="498026"/>
                  </a:moveTo>
                  <a:cubicBezTo>
                    <a:pt x="421196" y="503932"/>
                    <a:pt x="418243" y="512695"/>
                    <a:pt x="414623" y="517362"/>
                  </a:cubicBezTo>
                  <a:lnTo>
                    <a:pt x="398526" y="538317"/>
                  </a:lnTo>
                  <a:cubicBezTo>
                    <a:pt x="394907" y="542984"/>
                    <a:pt x="387096" y="546889"/>
                    <a:pt x="381095" y="546889"/>
                  </a:cubicBezTo>
                  <a:lnTo>
                    <a:pt x="365760" y="546889"/>
                  </a:lnTo>
                  <a:cubicBezTo>
                    <a:pt x="359855" y="546889"/>
                    <a:pt x="352044" y="550795"/>
                    <a:pt x="348520" y="555557"/>
                  </a:cubicBezTo>
                  <a:lnTo>
                    <a:pt x="320802" y="592990"/>
                  </a:lnTo>
                  <a:lnTo>
                    <a:pt x="231362" y="558700"/>
                  </a:lnTo>
                  <a:lnTo>
                    <a:pt x="265557" y="431161"/>
                  </a:lnTo>
                  <a:cubicBezTo>
                    <a:pt x="267081" y="425446"/>
                    <a:pt x="272415" y="418111"/>
                    <a:pt x="277368" y="414873"/>
                  </a:cubicBezTo>
                  <a:lnTo>
                    <a:pt x="324612" y="384202"/>
                  </a:lnTo>
                  <a:cubicBezTo>
                    <a:pt x="326993" y="382678"/>
                    <a:pt x="330041" y="381916"/>
                    <a:pt x="333089" y="381916"/>
                  </a:cubicBezTo>
                  <a:cubicBezTo>
                    <a:pt x="336518" y="381916"/>
                    <a:pt x="339852" y="382869"/>
                    <a:pt x="342424" y="384679"/>
                  </a:cubicBezTo>
                  <a:lnTo>
                    <a:pt x="412337" y="435447"/>
                  </a:lnTo>
                  <a:cubicBezTo>
                    <a:pt x="417100" y="438971"/>
                    <a:pt x="421100" y="446686"/>
                    <a:pt x="421100" y="452592"/>
                  </a:cubicBezTo>
                  <a:lnTo>
                    <a:pt x="421100" y="498121"/>
                  </a:lnTo>
                  <a:close/>
                  <a:moveTo>
                    <a:pt x="389668" y="1036474"/>
                  </a:moveTo>
                  <a:cubicBezTo>
                    <a:pt x="375952" y="1036189"/>
                    <a:pt x="349853" y="1035522"/>
                    <a:pt x="339566" y="1034950"/>
                  </a:cubicBezTo>
                  <a:cubicBezTo>
                    <a:pt x="305848" y="1033141"/>
                    <a:pt x="276035" y="1019996"/>
                    <a:pt x="256127" y="995898"/>
                  </a:cubicBezTo>
                  <a:lnTo>
                    <a:pt x="290417" y="834449"/>
                  </a:lnTo>
                  <a:cubicBezTo>
                    <a:pt x="301276" y="858833"/>
                    <a:pt x="309182" y="876550"/>
                    <a:pt x="312039" y="883027"/>
                  </a:cubicBezTo>
                  <a:cubicBezTo>
                    <a:pt x="324422" y="910935"/>
                    <a:pt x="340043" y="922079"/>
                    <a:pt x="376809" y="923984"/>
                  </a:cubicBezTo>
                  <a:cubicBezTo>
                    <a:pt x="381095" y="924175"/>
                    <a:pt x="387477" y="924556"/>
                    <a:pt x="395478" y="924937"/>
                  </a:cubicBezTo>
                  <a:lnTo>
                    <a:pt x="389668" y="1036379"/>
                  </a:lnTo>
                  <a:close/>
                  <a:moveTo>
                    <a:pt x="523589" y="850070"/>
                  </a:moveTo>
                  <a:lnTo>
                    <a:pt x="517589" y="850070"/>
                  </a:lnTo>
                  <a:lnTo>
                    <a:pt x="412242" y="575560"/>
                  </a:lnTo>
                  <a:cubicBezTo>
                    <a:pt x="418529" y="571750"/>
                    <a:pt x="424148" y="566987"/>
                    <a:pt x="428435" y="561463"/>
                  </a:cubicBezTo>
                  <a:lnTo>
                    <a:pt x="444532" y="540508"/>
                  </a:lnTo>
                  <a:cubicBezTo>
                    <a:pt x="448342" y="535555"/>
                    <a:pt x="451485" y="529459"/>
                    <a:pt x="453962" y="523077"/>
                  </a:cubicBezTo>
                  <a:cubicBezTo>
                    <a:pt x="472250" y="535650"/>
                    <a:pt x="494919" y="542794"/>
                    <a:pt x="520732" y="542794"/>
                  </a:cubicBezTo>
                  <a:cubicBezTo>
                    <a:pt x="573881" y="542794"/>
                    <a:pt x="611791" y="512695"/>
                    <a:pt x="625412" y="466117"/>
                  </a:cubicBezTo>
                  <a:cubicBezTo>
                    <a:pt x="639699" y="467641"/>
                    <a:pt x="654463" y="469165"/>
                    <a:pt x="669227" y="470689"/>
                  </a:cubicBezTo>
                  <a:lnTo>
                    <a:pt x="523589" y="850070"/>
                  </a:lnTo>
                  <a:close/>
                </a:path>
              </a:pathLst>
            </a:custGeom>
            <a:solidFill>
              <a:schemeClr val="accent2"/>
            </a:solidFill>
            <a:ln w="9525" cap="flat">
              <a:noFill/>
              <a:prstDash val="solid"/>
              <a:miter/>
            </a:ln>
          </p:spPr>
          <p:txBody>
            <a:bodyPr rtlCol="0" anchor="ctr"/>
            <a:lstStyle/>
            <a:p>
              <a:endParaRPr lang="ja-JP" altLang="en-US"/>
            </a:p>
          </p:txBody>
        </p:sp>
      </p:grpSp>
      <p:sp>
        <p:nvSpPr>
          <p:cNvPr id="4" name="テキスト ボックス 3">
            <a:extLst>
              <a:ext uri="{FF2B5EF4-FFF2-40B4-BE49-F238E27FC236}">
                <a16:creationId xmlns:a16="http://schemas.microsoft.com/office/drawing/2014/main" id="{6023AEFC-7AD1-FA95-7878-60ED75E369C5}"/>
              </a:ext>
            </a:extLst>
          </p:cNvPr>
          <p:cNvSpPr txBox="1"/>
          <p:nvPr/>
        </p:nvSpPr>
        <p:spPr>
          <a:xfrm>
            <a:off x="744035" y="3242361"/>
            <a:ext cx="1641796" cy="400110"/>
          </a:xfrm>
          <a:prstGeom prst="rect">
            <a:avLst/>
          </a:prstGeom>
          <a:noFill/>
        </p:spPr>
        <p:txBody>
          <a:bodyPr wrap="none" rtlCol="0">
            <a:spAutoFit/>
          </a:bodyPr>
          <a:lstStyle/>
          <a:p>
            <a:r>
              <a:rPr lang="ja-JP" altLang="en-US" sz="2000" b="1" spc="50">
                <a:latin typeface="BIZ UDPゴシック" panose="020B0400000000000000" pitchFamily="50" charset="-128"/>
                <a:ea typeface="BIZ UDPゴシック" panose="020B0400000000000000" pitchFamily="50" charset="-128"/>
              </a:rPr>
              <a:t>考えるヒント</a:t>
            </a:r>
          </a:p>
        </p:txBody>
      </p:sp>
      <p:sp>
        <p:nvSpPr>
          <p:cNvPr id="19" name="タイトル 1">
            <a:extLst>
              <a:ext uri="{FF2B5EF4-FFF2-40B4-BE49-F238E27FC236}">
                <a16:creationId xmlns:a16="http://schemas.microsoft.com/office/drawing/2014/main" id="{B0FC4EB1-BEBF-7BBF-79B6-985E09446686}"/>
              </a:ext>
            </a:extLst>
          </p:cNvPr>
          <p:cNvSpPr>
            <a:spLocks noGrp="1"/>
          </p:cNvSpPr>
          <p:nvPr>
            <p:ph type="title"/>
          </p:nvPr>
        </p:nvSpPr>
        <p:spPr>
          <a:xfrm>
            <a:off x="616122" y="451487"/>
            <a:ext cx="8826052" cy="391261"/>
          </a:xfrm>
        </p:spPr>
        <p:txBody>
          <a:bodyPr/>
          <a:lstStyle/>
          <a:p>
            <a:r>
              <a:rPr lang="ja-JP" altLang="en-US">
                <a:latin typeface="BIZ UDPゴシック" panose="020B0400000000000000" pitchFamily="50" charset="-128"/>
                <a:ea typeface="BIZ UDPゴシック" panose="020B0400000000000000" pitchFamily="50" charset="-128"/>
              </a:rPr>
              <a:t>設問</a:t>
            </a:r>
            <a:r>
              <a:rPr lang="en-US" altLang="ja-JP">
                <a:latin typeface="BIZ UDPゴシック" panose="020B0400000000000000" pitchFamily="50" charset="-128"/>
                <a:ea typeface="BIZ UDPゴシック" panose="020B0400000000000000" pitchFamily="50" charset="-128"/>
              </a:rPr>
              <a:t>2</a:t>
            </a:r>
            <a:r>
              <a:rPr lang="ja-JP" altLang="en-US">
                <a:latin typeface="BIZ UDPゴシック" panose="020B0400000000000000" pitchFamily="50" charset="-128"/>
                <a:ea typeface="BIZ UDPゴシック" panose="020B0400000000000000" pitchFamily="50" charset="-128"/>
              </a:rPr>
              <a:t>　事例</a:t>
            </a:r>
            <a:r>
              <a:rPr lang="en-US" altLang="ja-JP">
                <a:latin typeface="BIZ UDPゴシック" panose="020B0400000000000000" pitchFamily="50" charset="-128"/>
                <a:ea typeface="BIZ UDPゴシック" panose="020B0400000000000000" pitchFamily="50" charset="-128"/>
              </a:rPr>
              <a:t>5</a:t>
            </a:r>
            <a:endParaRPr lang="ja-JP" altLang="en-US">
              <a:latin typeface="BIZ UDPゴシック" panose="020B0400000000000000" pitchFamily="50" charset="-128"/>
              <a:ea typeface="BIZ UDPゴシック" panose="020B0400000000000000" pitchFamily="50" charset="-128"/>
            </a:endParaRPr>
          </a:p>
        </p:txBody>
      </p:sp>
      <p:sp>
        <p:nvSpPr>
          <p:cNvPr id="2" name="スライド番号プレースホルダー 1">
            <a:extLst>
              <a:ext uri="{FF2B5EF4-FFF2-40B4-BE49-F238E27FC236}">
                <a16:creationId xmlns:a16="http://schemas.microsoft.com/office/drawing/2014/main" id="{FC2FB411-B5F0-447E-BD4A-B420AF1FDDCF}"/>
              </a:ext>
            </a:extLst>
          </p:cNvPr>
          <p:cNvSpPr>
            <a:spLocks noGrp="1"/>
          </p:cNvSpPr>
          <p:nvPr>
            <p:ph type="sldNum" sz="quarter" idx="4"/>
          </p:nvPr>
        </p:nvSpPr>
        <p:spPr/>
        <p:txBody>
          <a:bodyPr/>
          <a:lstStyle/>
          <a:p>
            <a:fld id="{2336B528-F940-46AA-A4AB-D4751FB27E02}" type="slidenum">
              <a:rPr kumimoji="1" lang="ja-JP" altLang="en-US" smtClean="0"/>
              <a:t>55</a:t>
            </a:fld>
            <a:endParaRPr kumimoji="1" lang="ja-JP" altLang="en-US"/>
          </a:p>
        </p:txBody>
      </p:sp>
    </p:spTree>
    <p:extLst>
      <p:ext uri="{BB962C8B-B14F-4D97-AF65-F5344CB8AC3E}">
        <p14:creationId xmlns:p14="http://schemas.microsoft.com/office/powerpoint/2010/main" val="243600801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770AEB-DC05-BF99-2B66-BC5CA001CCD6}"/>
            </a:ext>
          </a:extLst>
        </p:cNvPr>
        <p:cNvGrpSpPr/>
        <p:nvPr/>
      </p:nvGrpSpPr>
      <p:grpSpPr>
        <a:xfrm>
          <a:off x="0" y="0"/>
          <a:ext cx="0" cy="0"/>
          <a:chOff x="0" y="0"/>
          <a:chExt cx="0" cy="0"/>
        </a:xfrm>
      </p:grpSpPr>
      <p:sp>
        <p:nvSpPr>
          <p:cNvPr id="23" name="四角形: 角を丸くする 22">
            <a:extLst>
              <a:ext uri="{FF2B5EF4-FFF2-40B4-BE49-F238E27FC236}">
                <a16:creationId xmlns:a16="http://schemas.microsoft.com/office/drawing/2014/main" id="{855432F3-7561-E5BE-833F-5A008094DD8B}"/>
              </a:ext>
            </a:extLst>
          </p:cNvPr>
          <p:cNvSpPr/>
          <p:nvPr/>
        </p:nvSpPr>
        <p:spPr>
          <a:xfrm>
            <a:off x="531813" y="2312988"/>
            <a:ext cx="11107737" cy="3989387"/>
          </a:xfrm>
          <a:prstGeom prst="roundRect">
            <a:avLst>
              <a:gd name="adj" fmla="val 3346"/>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四角形: 角を丸くする 6">
            <a:extLst>
              <a:ext uri="{FF2B5EF4-FFF2-40B4-BE49-F238E27FC236}">
                <a16:creationId xmlns:a16="http://schemas.microsoft.com/office/drawing/2014/main" id="{B01FDAC5-5363-4D78-E048-ADA76DB1F1EE}"/>
              </a:ext>
            </a:extLst>
          </p:cNvPr>
          <p:cNvSpPr/>
          <p:nvPr/>
        </p:nvSpPr>
        <p:spPr>
          <a:xfrm>
            <a:off x="531811" y="383588"/>
            <a:ext cx="2376000" cy="444500"/>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F66E6A7B-C392-ABB3-0B43-BB38B980327F}"/>
              </a:ext>
            </a:extLst>
          </p:cNvPr>
          <p:cNvSpPr>
            <a:spLocks noGrp="1"/>
          </p:cNvSpPr>
          <p:nvPr>
            <p:ph type="title"/>
          </p:nvPr>
        </p:nvSpPr>
        <p:spPr>
          <a:xfrm>
            <a:off x="616122" y="451487"/>
            <a:ext cx="7156278" cy="391261"/>
          </a:xfrm>
        </p:spPr>
        <p:txBody>
          <a:bodyPr/>
          <a:lstStyle/>
          <a:p>
            <a:r>
              <a:rPr lang="zh-TW" altLang="en-US">
                <a:latin typeface="BIZ UDPゴシック" panose="020B0400000000000000" pitchFamily="50" charset="-128"/>
                <a:ea typeface="BIZ UDPゴシック" panose="020B0400000000000000" pitchFamily="50" charset="-128"/>
              </a:rPr>
              <a:t>設問</a:t>
            </a:r>
            <a:r>
              <a:rPr lang="en-US" altLang="zh-TW">
                <a:latin typeface="BIZ UDPゴシック" panose="020B0400000000000000" pitchFamily="50" charset="-128"/>
                <a:ea typeface="BIZ UDPゴシック" panose="020B0400000000000000" pitchFamily="50" charset="-128"/>
              </a:rPr>
              <a:t>2</a:t>
            </a:r>
            <a:r>
              <a:rPr lang="zh-TW" altLang="en-US">
                <a:latin typeface="BIZ UDPゴシック" panose="020B0400000000000000" pitchFamily="50" charset="-128"/>
                <a:ea typeface="BIZ UDPゴシック" panose="020B0400000000000000" pitchFamily="50" charset="-128"/>
              </a:rPr>
              <a:t>　事例</a:t>
            </a:r>
            <a:r>
              <a:rPr lang="en-US" altLang="zh-TW">
                <a:latin typeface="BIZ UDPゴシック" panose="020B0400000000000000" pitchFamily="50" charset="-128"/>
                <a:ea typeface="BIZ UDPゴシック" panose="020B0400000000000000" pitchFamily="50" charset="-128"/>
              </a:rPr>
              <a:t>5</a:t>
            </a:r>
            <a:endParaRPr lang="ja-JP" altLang="en-US">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7BD14876-C6F6-6E40-6FFA-9E10649CF49C}"/>
              </a:ext>
            </a:extLst>
          </p:cNvPr>
          <p:cNvSpPr txBox="1"/>
          <p:nvPr/>
        </p:nvSpPr>
        <p:spPr>
          <a:xfrm>
            <a:off x="883217" y="3044255"/>
            <a:ext cx="10394079" cy="1877565"/>
          </a:xfrm>
          <a:prstGeom prst="rect">
            <a:avLst/>
          </a:prstGeom>
          <a:noFill/>
        </p:spPr>
        <p:txBody>
          <a:bodyPr wrap="square">
            <a:spAutoFit/>
          </a:bodyPr>
          <a:lstStyle/>
          <a:p>
            <a:pPr marL="285750" indent="-285750">
              <a:lnSpc>
                <a:spcPct val="110000"/>
              </a:lnSpc>
              <a:buClr>
                <a:schemeClr val="accent2"/>
              </a:buClr>
              <a:buFont typeface="Wingdings" pitchFamily="2" charset="2"/>
              <a:buChar char="l"/>
            </a:pPr>
            <a:r>
              <a:rPr lang="ja-JP" altLang="en-US" kern="100">
                <a:latin typeface="BIZ UDPゴシック" panose="020B0400000000000000" pitchFamily="50" charset="-128"/>
                <a:ea typeface="BIZ UDPゴシック" panose="020B0400000000000000" pitchFamily="50" charset="-128"/>
                <a:cs typeface="Arial" panose="020B0604020202020204" pitchFamily="34" charset="0"/>
              </a:rPr>
              <a:t>こどもの発達段階や特性から考えて「不必要な」入浴介助は、「不適切な行為」に該当する可能性がある。</a:t>
            </a:r>
            <a:endParaRPr lang="en-US" altLang="ja-JP" kern="100">
              <a:latin typeface="BIZ UDPゴシック" panose="020B0400000000000000" pitchFamily="50" charset="-128"/>
              <a:ea typeface="BIZ UDPゴシック" panose="020B0400000000000000" pitchFamily="50" charset="-128"/>
              <a:cs typeface="Arial" panose="020B0604020202020204" pitchFamily="34" charset="0"/>
            </a:endParaRPr>
          </a:p>
          <a:p>
            <a:pPr marL="285750" indent="-285750">
              <a:lnSpc>
                <a:spcPct val="110000"/>
              </a:lnSpc>
              <a:buClr>
                <a:schemeClr val="accent2"/>
              </a:buClr>
              <a:buFont typeface="Wingdings" pitchFamily="2" charset="2"/>
              <a:buChar char="l"/>
            </a:pPr>
            <a:endParaRPr lang="ja-JP" altLang="en-US" kern="100">
              <a:latin typeface="BIZ UDPゴシック" panose="020B0400000000000000" pitchFamily="50" charset="-128"/>
              <a:ea typeface="BIZ UDPゴシック" panose="020B0400000000000000" pitchFamily="50" charset="-128"/>
              <a:cs typeface="Arial" panose="020B0604020202020204" pitchFamily="34" charset="0"/>
            </a:endParaRPr>
          </a:p>
          <a:p>
            <a:pPr marL="285750" indent="-285750">
              <a:lnSpc>
                <a:spcPct val="110000"/>
              </a:lnSpc>
              <a:buClr>
                <a:schemeClr val="accent2"/>
              </a:buClr>
              <a:buFont typeface="Wingdings" pitchFamily="2" charset="2"/>
              <a:buChar char="l"/>
            </a:pPr>
            <a:r>
              <a:rPr lang="ja-JP" altLang="en-US" kern="100">
                <a:latin typeface="BIZ UDPゴシック" panose="020B0400000000000000" pitchFamily="50" charset="-128"/>
                <a:ea typeface="BIZ UDPゴシック" panose="020B0400000000000000" pitchFamily="50" charset="-128"/>
                <a:cs typeface="Arial" panose="020B0604020202020204" pitchFamily="34" charset="0"/>
              </a:rPr>
              <a:t>「不適切な行為」が行われたとの疑念を持たれないように、事前・事後に、その経過を職員間で共有するなど、性暴力につながらないための歯止めをかけるルールを定めて運用するといったことが考えられる。</a:t>
            </a:r>
          </a:p>
        </p:txBody>
      </p:sp>
      <p:grpSp>
        <p:nvGrpSpPr>
          <p:cNvPr id="17" name="ひらめき｜男">
            <a:extLst>
              <a:ext uri="{FF2B5EF4-FFF2-40B4-BE49-F238E27FC236}">
                <a16:creationId xmlns:a16="http://schemas.microsoft.com/office/drawing/2014/main" id="{F5BE5989-9AE9-CFDD-A23F-CF4B05DA8B57}"/>
              </a:ext>
            </a:extLst>
          </p:cNvPr>
          <p:cNvGrpSpPr>
            <a:grpSpLocks noChangeAspect="1"/>
          </p:cNvGrpSpPr>
          <p:nvPr/>
        </p:nvGrpSpPr>
        <p:grpSpPr bwMode="auto">
          <a:xfrm>
            <a:off x="10166707" y="4752900"/>
            <a:ext cx="1116013" cy="1279525"/>
            <a:chOff x="1799" y="3116"/>
            <a:chExt cx="703" cy="806"/>
          </a:xfrm>
        </p:grpSpPr>
        <p:sp>
          <p:nvSpPr>
            <p:cNvPr id="18" name="Freeform 25">
              <a:extLst>
                <a:ext uri="{FF2B5EF4-FFF2-40B4-BE49-F238E27FC236}">
                  <a16:creationId xmlns:a16="http://schemas.microsoft.com/office/drawing/2014/main" id="{AF51651F-3F56-3925-878B-0F32AAC77839}"/>
                </a:ext>
              </a:extLst>
            </p:cNvPr>
            <p:cNvSpPr>
              <a:spLocks noEditPoints="1"/>
            </p:cNvSpPr>
            <p:nvPr/>
          </p:nvSpPr>
          <p:spPr bwMode="auto">
            <a:xfrm>
              <a:off x="1849" y="3238"/>
              <a:ext cx="596" cy="519"/>
            </a:xfrm>
            <a:custGeom>
              <a:avLst/>
              <a:gdLst>
                <a:gd name="T0" fmla="*/ 388 w 392"/>
                <a:gd name="T1" fmla="*/ 55 h 342"/>
                <a:gd name="T2" fmla="*/ 321 w 392"/>
                <a:gd name="T3" fmla="*/ 55 h 342"/>
                <a:gd name="T4" fmla="*/ 317 w 392"/>
                <a:gd name="T5" fmla="*/ 37 h 342"/>
                <a:gd name="T6" fmla="*/ 354 w 392"/>
                <a:gd name="T7" fmla="*/ 0 h 342"/>
                <a:gd name="T8" fmla="*/ 392 w 392"/>
                <a:gd name="T9" fmla="*/ 37 h 342"/>
                <a:gd name="T10" fmla="*/ 388 w 392"/>
                <a:gd name="T11" fmla="*/ 55 h 342"/>
                <a:gd name="T12" fmla="*/ 70 w 392"/>
                <a:gd name="T13" fmla="*/ 319 h 342"/>
                <a:gd name="T14" fmla="*/ 64 w 392"/>
                <a:gd name="T15" fmla="*/ 342 h 342"/>
                <a:gd name="T16" fmla="*/ 0 w 392"/>
                <a:gd name="T17" fmla="*/ 325 h 342"/>
                <a:gd name="T18" fmla="*/ 6 w 392"/>
                <a:gd name="T19" fmla="*/ 302 h 342"/>
                <a:gd name="T20" fmla="*/ 70 w 392"/>
                <a:gd name="T21" fmla="*/ 319 h 342"/>
                <a:gd name="T22" fmla="*/ 97 w 392"/>
                <a:gd name="T23" fmla="*/ 249 h 342"/>
                <a:gd name="T24" fmla="*/ 87 w 392"/>
                <a:gd name="T25" fmla="*/ 220 h 342"/>
                <a:gd name="T26" fmla="*/ 78 w 392"/>
                <a:gd name="T27" fmla="*/ 214 h 342"/>
                <a:gd name="T28" fmla="*/ 37 w 392"/>
                <a:gd name="T29" fmla="*/ 214 h 342"/>
                <a:gd name="T30" fmla="*/ 28 w 392"/>
                <a:gd name="T31" fmla="*/ 223 h 342"/>
                <a:gd name="T32" fmla="*/ 14 w 392"/>
                <a:gd name="T33" fmla="*/ 288 h 342"/>
                <a:gd name="T34" fmla="*/ 53 w 392"/>
                <a:gd name="T35" fmla="*/ 298 h 342"/>
                <a:gd name="T36" fmla="*/ 59 w 392"/>
                <a:gd name="T37" fmla="*/ 287 h 342"/>
                <a:gd name="T38" fmla="*/ 65 w 392"/>
                <a:gd name="T39" fmla="*/ 286 h 342"/>
                <a:gd name="T40" fmla="*/ 74 w 392"/>
                <a:gd name="T41" fmla="*/ 281 h 342"/>
                <a:gd name="T42" fmla="*/ 94 w 392"/>
                <a:gd name="T43" fmla="*/ 261 h 342"/>
                <a:gd name="T44" fmla="*/ 97 w 392"/>
                <a:gd name="T45" fmla="*/ 249 h 342"/>
                <a:gd name="T46" fmla="*/ 262 w 392"/>
                <a:gd name="T47" fmla="*/ 180 h 342"/>
                <a:gd name="T48" fmla="*/ 215 w 392"/>
                <a:gd name="T49" fmla="*/ 327 h 342"/>
                <a:gd name="T50" fmla="*/ 212 w 392"/>
                <a:gd name="T51" fmla="*/ 327 h 342"/>
                <a:gd name="T52" fmla="*/ 201 w 392"/>
                <a:gd name="T53" fmla="*/ 225 h 342"/>
                <a:gd name="T54" fmla="*/ 186 w 392"/>
                <a:gd name="T55" fmla="*/ 213 h 342"/>
                <a:gd name="T56" fmla="*/ 171 w 392"/>
                <a:gd name="T57" fmla="*/ 225 h 342"/>
                <a:gd name="T58" fmla="*/ 160 w 392"/>
                <a:gd name="T59" fmla="*/ 327 h 342"/>
                <a:gd name="T60" fmla="*/ 158 w 392"/>
                <a:gd name="T61" fmla="*/ 327 h 342"/>
                <a:gd name="T62" fmla="*/ 110 w 392"/>
                <a:gd name="T63" fmla="*/ 180 h 342"/>
                <a:gd name="T64" fmla="*/ 134 w 392"/>
                <a:gd name="T65" fmla="*/ 168 h 342"/>
                <a:gd name="T66" fmla="*/ 186 w 392"/>
                <a:gd name="T67" fmla="*/ 209 h 342"/>
                <a:gd name="T68" fmla="*/ 238 w 392"/>
                <a:gd name="T69" fmla="*/ 168 h 342"/>
                <a:gd name="T70" fmla="*/ 262 w 392"/>
                <a:gd name="T71" fmla="*/ 180 h 342"/>
                <a:gd name="T72" fmla="*/ 136 w 392"/>
                <a:gd name="T73" fmla="*/ 54 h 342"/>
                <a:gd name="T74" fmla="*/ 136 w 392"/>
                <a:gd name="T75" fmla="*/ 95 h 342"/>
                <a:gd name="T76" fmla="*/ 152 w 392"/>
                <a:gd name="T77" fmla="*/ 142 h 342"/>
                <a:gd name="T78" fmla="*/ 155 w 392"/>
                <a:gd name="T79" fmla="*/ 145 h 342"/>
                <a:gd name="T80" fmla="*/ 155 w 392"/>
                <a:gd name="T81" fmla="*/ 164 h 342"/>
                <a:gd name="T82" fmla="*/ 186 w 392"/>
                <a:gd name="T83" fmla="*/ 189 h 342"/>
                <a:gd name="T84" fmla="*/ 217 w 392"/>
                <a:gd name="T85" fmla="*/ 164 h 342"/>
                <a:gd name="T86" fmla="*/ 217 w 392"/>
                <a:gd name="T87" fmla="*/ 145 h 342"/>
                <a:gd name="T88" fmla="*/ 220 w 392"/>
                <a:gd name="T89" fmla="*/ 142 h 342"/>
                <a:gd name="T90" fmla="*/ 236 w 392"/>
                <a:gd name="T91" fmla="*/ 95 h 342"/>
                <a:gd name="T92" fmla="*/ 236 w 392"/>
                <a:gd name="T93" fmla="*/ 22 h 342"/>
                <a:gd name="T94" fmla="*/ 136 w 392"/>
                <a:gd name="T95" fmla="*/ 54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92" h="342">
                  <a:moveTo>
                    <a:pt x="388" y="55"/>
                  </a:moveTo>
                  <a:cubicBezTo>
                    <a:pt x="321" y="55"/>
                    <a:pt x="321" y="55"/>
                    <a:pt x="321" y="55"/>
                  </a:cubicBezTo>
                  <a:cubicBezTo>
                    <a:pt x="318" y="49"/>
                    <a:pt x="317" y="44"/>
                    <a:pt x="317" y="37"/>
                  </a:cubicBezTo>
                  <a:cubicBezTo>
                    <a:pt x="317" y="17"/>
                    <a:pt x="333" y="0"/>
                    <a:pt x="354" y="0"/>
                  </a:cubicBezTo>
                  <a:cubicBezTo>
                    <a:pt x="375" y="0"/>
                    <a:pt x="392" y="17"/>
                    <a:pt x="392" y="37"/>
                  </a:cubicBezTo>
                  <a:cubicBezTo>
                    <a:pt x="392" y="44"/>
                    <a:pt x="390" y="49"/>
                    <a:pt x="388" y="55"/>
                  </a:cubicBezTo>
                  <a:close/>
                  <a:moveTo>
                    <a:pt x="70" y="319"/>
                  </a:moveTo>
                  <a:cubicBezTo>
                    <a:pt x="64" y="342"/>
                    <a:pt x="64" y="342"/>
                    <a:pt x="64" y="342"/>
                  </a:cubicBezTo>
                  <a:cubicBezTo>
                    <a:pt x="0" y="325"/>
                    <a:pt x="0" y="325"/>
                    <a:pt x="0" y="325"/>
                  </a:cubicBezTo>
                  <a:cubicBezTo>
                    <a:pt x="6" y="302"/>
                    <a:pt x="6" y="302"/>
                    <a:pt x="6" y="302"/>
                  </a:cubicBezTo>
                  <a:lnTo>
                    <a:pt x="70" y="319"/>
                  </a:lnTo>
                  <a:close/>
                  <a:moveTo>
                    <a:pt x="97" y="249"/>
                  </a:moveTo>
                  <a:cubicBezTo>
                    <a:pt x="96" y="246"/>
                    <a:pt x="89" y="223"/>
                    <a:pt x="87" y="220"/>
                  </a:cubicBezTo>
                  <a:cubicBezTo>
                    <a:pt x="86" y="216"/>
                    <a:pt x="83" y="214"/>
                    <a:pt x="78" y="214"/>
                  </a:cubicBezTo>
                  <a:cubicBezTo>
                    <a:pt x="72" y="214"/>
                    <a:pt x="43" y="214"/>
                    <a:pt x="37" y="214"/>
                  </a:cubicBezTo>
                  <a:cubicBezTo>
                    <a:pt x="32" y="214"/>
                    <a:pt x="29" y="217"/>
                    <a:pt x="28" y="223"/>
                  </a:cubicBezTo>
                  <a:cubicBezTo>
                    <a:pt x="27" y="227"/>
                    <a:pt x="17" y="274"/>
                    <a:pt x="14" y="288"/>
                  </a:cubicBezTo>
                  <a:cubicBezTo>
                    <a:pt x="53" y="298"/>
                    <a:pt x="53" y="298"/>
                    <a:pt x="53" y="298"/>
                  </a:cubicBezTo>
                  <a:cubicBezTo>
                    <a:pt x="59" y="287"/>
                    <a:pt x="59" y="287"/>
                    <a:pt x="59" y="287"/>
                  </a:cubicBezTo>
                  <a:cubicBezTo>
                    <a:pt x="59" y="287"/>
                    <a:pt x="62" y="286"/>
                    <a:pt x="65" y="286"/>
                  </a:cubicBezTo>
                  <a:cubicBezTo>
                    <a:pt x="69" y="285"/>
                    <a:pt x="71" y="284"/>
                    <a:pt x="74" y="281"/>
                  </a:cubicBezTo>
                  <a:cubicBezTo>
                    <a:pt x="80" y="275"/>
                    <a:pt x="92" y="263"/>
                    <a:pt x="94" y="261"/>
                  </a:cubicBezTo>
                  <a:cubicBezTo>
                    <a:pt x="99" y="256"/>
                    <a:pt x="98" y="252"/>
                    <a:pt x="97" y="249"/>
                  </a:cubicBezTo>
                  <a:close/>
                  <a:moveTo>
                    <a:pt x="262" y="180"/>
                  </a:moveTo>
                  <a:cubicBezTo>
                    <a:pt x="215" y="327"/>
                    <a:pt x="215" y="327"/>
                    <a:pt x="215" y="327"/>
                  </a:cubicBezTo>
                  <a:cubicBezTo>
                    <a:pt x="212" y="327"/>
                    <a:pt x="212" y="327"/>
                    <a:pt x="212" y="327"/>
                  </a:cubicBezTo>
                  <a:cubicBezTo>
                    <a:pt x="201" y="225"/>
                    <a:pt x="201" y="225"/>
                    <a:pt x="201" y="225"/>
                  </a:cubicBezTo>
                  <a:cubicBezTo>
                    <a:pt x="186" y="213"/>
                    <a:pt x="186" y="213"/>
                    <a:pt x="186" y="213"/>
                  </a:cubicBezTo>
                  <a:cubicBezTo>
                    <a:pt x="171" y="225"/>
                    <a:pt x="171" y="225"/>
                    <a:pt x="171" y="225"/>
                  </a:cubicBezTo>
                  <a:cubicBezTo>
                    <a:pt x="160" y="327"/>
                    <a:pt x="160" y="327"/>
                    <a:pt x="160" y="327"/>
                  </a:cubicBezTo>
                  <a:cubicBezTo>
                    <a:pt x="158" y="327"/>
                    <a:pt x="158" y="327"/>
                    <a:pt x="158" y="327"/>
                  </a:cubicBezTo>
                  <a:cubicBezTo>
                    <a:pt x="110" y="180"/>
                    <a:pt x="110" y="180"/>
                    <a:pt x="110" y="180"/>
                  </a:cubicBezTo>
                  <a:cubicBezTo>
                    <a:pt x="134" y="168"/>
                    <a:pt x="134" y="168"/>
                    <a:pt x="134" y="168"/>
                  </a:cubicBezTo>
                  <a:cubicBezTo>
                    <a:pt x="186" y="209"/>
                    <a:pt x="186" y="209"/>
                    <a:pt x="186" y="209"/>
                  </a:cubicBezTo>
                  <a:cubicBezTo>
                    <a:pt x="238" y="168"/>
                    <a:pt x="238" y="168"/>
                    <a:pt x="238" y="168"/>
                  </a:cubicBezTo>
                  <a:lnTo>
                    <a:pt x="262" y="180"/>
                  </a:lnTo>
                  <a:close/>
                  <a:moveTo>
                    <a:pt x="136" y="54"/>
                  </a:moveTo>
                  <a:cubicBezTo>
                    <a:pt x="136" y="95"/>
                    <a:pt x="136" y="95"/>
                    <a:pt x="136" y="95"/>
                  </a:cubicBezTo>
                  <a:cubicBezTo>
                    <a:pt x="136" y="121"/>
                    <a:pt x="142" y="132"/>
                    <a:pt x="152" y="142"/>
                  </a:cubicBezTo>
                  <a:cubicBezTo>
                    <a:pt x="155" y="145"/>
                    <a:pt x="155" y="145"/>
                    <a:pt x="155" y="145"/>
                  </a:cubicBezTo>
                  <a:cubicBezTo>
                    <a:pt x="155" y="164"/>
                    <a:pt x="155" y="164"/>
                    <a:pt x="155" y="164"/>
                  </a:cubicBezTo>
                  <a:cubicBezTo>
                    <a:pt x="186" y="189"/>
                    <a:pt x="186" y="189"/>
                    <a:pt x="186" y="189"/>
                  </a:cubicBezTo>
                  <a:cubicBezTo>
                    <a:pt x="217" y="164"/>
                    <a:pt x="217" y="164"/>
                    <a:pt x="217" y="164"/>
                  </a:cubicBezTo>
                  <a:cubicBezTo>
                    <a:pt x="217" y="145"/>
                    <a:pt x="217" y="145"/>
                    <a:pt x="217" y="145"/>
                  </a:cubicBezTo>
                  <a:cubicBezTo>
                    <a:pt x="220" y="142"/>
                    <a:pt x="220" y="142"/>
                    <a:pt x="220" y="142"/>
                  </a:cubicBezTo>
                  <a:cubicBezTo>
                    <a:pt x="230" y="132"/>
                    <a:pt x="236" y="121"/>
                    <a:pt x="236" y="95"/>
                  </a:cubicBezTo>
                  <a:cubicBezTo>
                    <a:pt x="236" y="22"/>
                    <a:pt x="236" y="22"/>
                    <a:pt x="236" y="22"/>
                  </a:cubicBezTo>
                  <a:lnTo>
                    <a:pt x="136" y="5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0" name="Freeform 26">
              <a:extLst>
                <a:ext uri="{FF2B5EF4-FFF2-40B4-BE49-F238E27FC236}">
                  <a16:creationId xmlns:a16="http://schemas.microsoft.com/office/drawing/2014/main" id="{B68BAB5F-340A-360A-8911-F03556A61A8A}"/>
                </a:ext>
              </a:extLst>
            </p:cNvPr>
            <p:cNvSpPr>
              <a:spLocks noEditPoints="1"/>
            </p:cNvSpPr>
            <p:nvPr/>
          </p:nvSpPr>
          <p:spPr bwMode="auto">
            <a:xfrm>
              <a:off x="1799" y="3116"/>
              <a:ext cx="703" cy="806"/>
            </a:xfrm>
            <a:custGeom>
              <a:avLst/>
              <a:gdLst>
                <a:gd name="T0" fmla="*/ 410 w 462"/>
                <a:gd name="T1" fmla="*/ 210 h 530"/>
                <a:gd name="T2" fmla="*/ 365 w 462"/>
                <a:gd name="T3" fmla="*/ 210 h 530"/>
                <a:gd name="T4" fmla="*/ 427 w 462"/>
                <a:gd name="T5" fmla="*/ 153 h 530"/>
                <a:gd name="T6" fmla="*/ 410 w 462"/>
                <a:gd name="T7" fmla="*/ 194 h 530"/>
                <a:gd name="T8" fmla="*/ 365 w 462"/>
                <a:gd name="T9" fmla="*/ 194 h 530"/>
                <a:gd name="T10" fmla="*/ 347 w 462"/>
                <a:gd name="T11" fmla="*/ 153 h 530"/>
                <a:gd name="T12" fmla="*/ 387 w 462"/>
                <a:gd name="T13" fmla="*/ 64 h 530"/>
                <a:gd name="T14" fmla="*/ 425 w 462"/>
                <a:gd name="T15" fmla="*/ 117 h 530"/>
                <a:gd name="T16" fmla="*/ 350 w 462"/>
                <a:gd name="T17" fmla="*/ 117 h 530"/>
                <a:gd name="T18" fmla="*/ 421 w 462"/>
                <a:gd name="T19" fmla="*/ 135 h 530"/>
                <a:gd name="T20" fmla="*/ 395 w 462"/>
                <a:gd name="T21" fmla="*/ 0 h 530"/>
                <a:gd name="T22" fmla="*/ 379 w 462"/>
                <a:gd name="T23" fmla="*/ 48 h 530"/>
                <a:gd name="T24" fmla="*/ 395 w 462"/>
                <a:gd name="T25" fmla="*/ 0 h 530"/>
                <a:gd name="T26" fmla="*/ 325 w 462"/>
                <a:gd name="T27" fmla="*/ 18 h 530"/>
                <a:gd name="T28" fmla="*/ 340 w 462"/>
                <a:gd name="T29" fmla="*/ 66 h 530"/>
                <a:gd name="T30" fmla="*/ 462 w 462"/>
                <a:gd name="T31" fmla="*/ 27 h 530"/>
                <a:gd name="T32" fmla="*/ 422 w 462"/>
                <a:gd name="T33" fmla="*/ 57 h 530"/>
                <a:gd name="T34" fmla="*/ 462 w 462"/>
                <a:gd name="T35" fmla="*/ 27 h 530"/>
                <a:gd name="T36" fmla="*/ 148 w 462"/>
                <a:gd name="T37" fmla="*/ 175 h 530"/>
                <a:gd name="T38" fmla="*/ 207 w 462"/>
                <a:gd name="T39" fmla="*/ 64 h 530"/>
                <a:gd name="T40" fmla="*/ 290 w 462"/>
                <a:gd name="T41" fmla="*/ 121 h 530"/>
                <a:gd name="T42" fmla="*/ 271 w 462"/>
                <a:gd name="T43" fmla="*/ 233 h 530"/>
                <a:gd name="T44" fmla="*/ 219 w 462"/>
                <a:gd name="T45" fmla="*/ 289 h 530"/>
                <a:gd name="T46" fmla="*/ 167 w 462"/>
                <a:gd name="T47" fmla="*/ 233 h 530"/>
                <a:gd name="T48" fmla="*/ 185 w 462"/>
                <a:gd name="T49" fmla="*/ 222 h 530"/>
                <a:gd name="T50" fmla="*/ 188 w 462"/>
                <a:gd name="T51" fmla="*/ 244 h 530"/>
                <a:gd name="T52" fmla="*/ 250 w 462"/>
                <a:gd name="T53" fmla="*/ 244 h 530"/>
                <a:gd name="T54" fmla="*/ 253 w 462"/>
                <a:gd name="T55" fmla="*/ 222 h 530"/>
                <a:gd name="T56" fmla="*/ 269 w 462"/>
                <a:gd name="T57" fmla="*/ 102 h 530"/>
                <a:gd name="T58" fmla="*/ 169 w 462"/>
                <a:gd name="T59" fmla="*/ 175 h 530"/>
                <a:gd name="T60" fmla="*/ 438 w 462"/>
                <a:gd name="T61" fmla="*/ 502 h 530"/>
                <a:gd name="T62" fmla="*/ 90 w 462"/>
                <a:gd name="T63" fmla="*/ 517 h 530"/>
                <a:gd name="T64" fmla="*/ 0 w 462"/>
                <a:gd name="T65" fmla="*/ 476 h 530"/>
                <a:gd name="T66" fmla="*/ 64 w 462"/>
                <a:gd name="T67" fmla="*/ 273 h 530"/>
                <a:gd name="T68" fmla="*/ 191 w 462"/>
                <a:gd name="T69" fmla="*/ 407 h 530"/>
                <a:gd name="T70" fmla="*/ 204 w 462"/>
                <a:gd name="T71" fmla="*/ 305 h 530"/>
                <a:gd name="T72" fmla="*/ 234 w 462"/>
                <a:gd name="T73" fmla="*/ 305 h 530"/>
                <a:gd name="T74" fmla="*/ 248 w 462"/>
                <a:gd name="T75" fmla="*/ 407 h 530"/>
                <a:gd name="T76" fmla="*/ 374 w 462"/>
                <a:gd name="T77" fmla="*/ 273 h 530"/>
                <a:gd name="T78" fmla="*/ 103 w 462"/>
                <a:gd name="T79" fmla="*/ 399 h 530"/>
                <a:gd name="T80" fmla="*/ 33 w 462"/>
                <a:gd name="T81" fmla="*/ 405 h 530"/>
                <a:gd name="T82" fmla="*/ 103 w 462"/>
                <a:gd name="T83" fmla="*/ 399 h 530"/>
                <a:gd name="T84" fmla="*/ 120 w 462"/>
                <a:gd name="T85" fmla="*/ 300 h 530"/>
                <a:gd name="T86" fmla="*/ 70 w 462"/>
                <a:gd name="T87" fmla="*/ 294 h 530"/>
                <a:gd name="T88" fmla="*/ 47 w 462"/>
                <a:gd name="T89" fmla="*/ 368 h 530"/>
                <a:gd name="T90" fmla="*/ 92 w 462"/>
                <a:gd name="T91" fmla="*/ 367 h 530"/>
                <a:gd name="T92" fmla="*/ 107 w 462"/>
                <a:gd name="T93" fmla="*/ 361 h 530"/>
                <a:gd name="T94" fmla="*/ 130 w 462"/>
                <a:gd name="T95" fmla="*/ 329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62" h="530">
                  <a:moveTo>
                    <a:pt x="365" y="210"/>
                  </a:moveTo>
                  <a:cubicBezTo>
                    <a:pt x="410" y="210"/>
                    <a:pt x="410" y="210"/>
                    <a:pt x="410" y="210"/>
                  </a:cubicBezTo>
                  <a:cubicBezTo>
                    <a:pt x="410" y="223"/>
                    <a:pt x="400" y="233"/>
                    <a:pt x="387" y="233"/>
                  </a:cubicBezTo>
                  <a:cubicBezTo>
                    <a:pt x="375" y="233"/>
                    <a:pt x="365" y="223"/>
                    <a:pt x="365" y="210"/>
                  </a:cubicBezTo>
                  <a:close/>
                  <a:moveTo>
                    <a:pt x="441" y="117"/>
                  </a:moveTo>
                  <a:cubicBezTo>
                    <a:pt x="441" y="130"/>
                    <a:pt x="436" y="143"/>
                    <a:pt x="427" y="153"/>
                  </a:cubicBezTo>
                  <a:cubicBezTo>
                    <a:pt x="412" y="170"/>
                    <a:pt x="410" y="176"/>
                    <a:pt x="410" y="190"/>
                  </a:cubicBezTo>
                  <a:cubicBezTo>
                    <a:pt x="410" y="192"/>
                    <a:pt x="410" y="194"/>
                    <a:pt x="410" y="194"/>
                  </a:cubicBezTo>
                  <a:cubicBezTo>
                    <a:pt x="387" y="194"/>
                    <a:pt x="387" y="194"/>
                    <a:pt x="387" y="194"/>
                  </a:cubicBezTo>
                  <a:cubicBezTo>
                    <a:pt x="365" y="194"/>
                    <a:pt x="365" y="194"/>
                    <a:pt x="365" y="194"/>
                  </a:cubicBezTo>
                  <a:cubicBezTo>
                    <a:pt x="365" y="194"/>
                    <a:pt x="365" y="192"/>
                    <a:pt x="365" y="190"/>
                  </a:cubicBezTo>
                  <a:cubicBezTo>
                    <a:pt x="365" y="176"/>
                    <a:pt x="363" y="170"/>
                    <a:pt x="347" y="153"/>
                  </a:cubicBezTo>
                  <a:cubicBezTo>
                    <a:pt x="338" y="143"/>
                    <a:pt x="334" y="130"/>
                    <a:pt x="334" y="117"/>
                  </a:cubicBezTo>
                  <a:cubicBezTo>
                    <a:pt x="334" y="88"/>
                    <a:pt x="358" y="64"/>
                    <a:pt x="387" y="64"/>
                  </a:cubicBezTo>
                  <a:cubicBezTo>
                    <a:pt x="417" y="64"/>
                    <a:pt x="441" y="88"/>
                    <a:pt x="441" y="117"/>
                  </a:cubicBezTo>
                  <a:close/>
                  <a:moveTo>
                    <a:pt x="425" y="117"/>
                  </a:moveTo>
                  <a:cubicBezTo>
                    <a:pt x="425" y="97"/>
                    <a:pt x="408" y="80"/>
                    <a:pt x="387" y="80"/>
                  </a:cubicBezTo>
                  <a:cubicBezTo>
                    <a:pt x="366" y="80"/>
                    <a:pt x="350" y="97"/>
                    <a:pt x="350" y="117"/>
                  </a:cubicBezTo>
                  <a:cubicBezTo>
                    <a:pt x="350" y="124"/>
                    <a:pt x="351" y="129"/>
                    <a:pt x="354" y="135"/>
                  </a:cubicBezTo>
                  <a:cubicBezTo>
                    <a:pt x="421" y="135"/>
                    <a:pt x="421" y="135"/>
                    <a:pt x="421" y="135"/>
                  </a:cubicBezTo>
                  <a:cubicBezTo>
                    <a:pt x="423" y="129"/>
                    <a:pt x="425" y="124"/>
                    <a:pt x="425" y="117"/>
                  </a:cubicBezTo>
                  <a:close/>
                  <a:moveTo>
                    <a:pt x="395" y="0"/>
                  </a:moveTo>
                  <a:cubicBezTo>
                    <a:pt x="379" y="0"/>
                    <a:pt x="379" y="0"/>
                    <a:pt x="379" y="0"/>
                  </a:cubicBezTo>
                  <a:cubicBezTo>
                    <a:pt x="379" y="48"/>
                    <a:pt x="379" y="48"/>
                    <a:pt x="379" y="48"/>
                  </a:cubicBezTo>
                  <a:cubicBezTo>
                    <a:pt x="395" y="48"/>
                    <a:pt x="395" y="48"/>
                    <a:pt x="395" y="48"/>
                  </a:cubicBezTo>
                  <a:lnTo>
                    <a:pt x="395" y="0"/>
                  </a:lnTo>
                  <a:close/>
                  <a:moveTo>
                    <a:pt x="353" y="57"/>
                  </a:moveTo>
                  <a:cubicBezTo>
                    <a:pt x="325" y="18"/>
                    <a:pt x="325" y="18"/>
                    <a:pt x="325" y="18"/>
                  </a:cubicBezTo>
                  <a:cubicBezTo>
                    <a:pt x="312" y="27"/>
                    <a:pt x="312" y="27"/>
                    <a:pt x="312" y="27"/>
                  </a:cubicBezTo>
                  <a:cubicBezTo>
                    <a:pt x="340" y="66"/>
                    <a:pt x="340" y="66"/>
                    <a:pt x="340" y="66"/>
                  </a:cubicBezTo>
                  <a:lnTo>
                    <a:pt x="353" y="57"/>
                  </a:lnTo>
                  <a:close/>
                  <a:moveTo>
                    <a:pt x="462" y="27"/>
                  </a:moveTo>
                  <a:cubicBezTo>
                    <a:pt x="450" y="18"/>
                    <a:pt x="450" y="18"/>
                    <a:pt x="450" y="18"/>
                  </a:cubicBezTo>
                  <a:cubicBezTo>
                    <a:pt x="422" y="57"/>
                    <a:pt x="422" y="57"/>
                    <a:pt x="422" y="57"/>
                  </a:cubicBezTo>
                  <a:cubicBezTo>
                    <a:pt x="434" y="66"/>
                    <a:pt x="434" y="66"/>
                    <a:pt x="434" y="66"/>
                  </a:cubicBezTo>
                  <a:lnTo>
                    <a:pt x="462" y="27"/>
                  </a:lnTo>
                  <a:close/>
                  <a:moveTo>
                    <a:pt x="167" y="233"/>
                  </a:moveTo>
                  <a:cubicBezTo>
                    <a:pt x="154" y="218"/>
                    <a:pt x="148" y="201"/>
                    <a:pt x="148" y="175"/>
                  </a:cubicBezTo>
                  <a:cubicBezTo>
                    <a:pt x="148" y="121"/>
                    <a:pt x="148" y="121"/>
                    <a:pt x="148" y="121"/>
                  </a:cubicBezTo>
                  <a:cubicBezTo>
                    <a:pt x="148" y="83"/>
                    <a:pt x="168" y="64"/>
                    <a:pt x="207" y="64"/>
                  </a:cubicBezTo>
                  <a:cubicBezTo>
                    <a:pt x="231" y="64"/>
                    <a:pt x="231" y="64"/>
                    <a:pt x="231" y="64"/>
                  </a:cubicBezTo>
                  <a:cubicBezTo>
                    <a:pt x="270" y="64"/>
                    <a:pt x="290" y="83"/>
                    <a:pt x="290" y="121"/>
                  </a:cubicBezTo>
                  <a:cubicBezTo>
                    <a:pt x="290" y="175"/>
                    <a:pt x="290" y="175"/>
                    <a:pt x="290" y="175"/>
                  </a:cubicBezTo>
                  <a:cubicBezTo>
                    <a:pt x="290" y="201"/>
                    <a:pt x="284" y="218"/>
                    <a:pt x="271" y="233"/>
                  </a:cubicBezTo>
                  <a:cubicBezTo>
                    <a:pt x="271" y="248"/>
                    <a:pt x="271" y="248"/>
                    <a:pt x="271" y="248"/>
                  </a:cubicBezTo>
                  <a:cubicBezTo>
                    <a:pt x="219" y="289"/>
                    <a:pt x="219" y="289"/>
                    <a:pt x="219" y="289"/>
                  </a:cubicBezTo>
                  <a:cubicBezTo>
                    <a:pt x="167" y="248"/>
                    <a:pt x="167" y="248"/>
                    <a:pt x="167" y="248"/>
                  </a:cubicBezTo>
                  <a:lnTo>
                    <a:pt x="167" y="233"/>
                  </a:lnTo>
                  <a:close/>
                  <a:moveTo>
                    <a:pt x="169" y="175"/>
                  </a:moveTo>
                  <a:cubicBezTo>
                    <a:pt x="169" y="201"/>
                    <a:pt x="175" y="212"/>
                    <a:pt x="185" y="222"/>
                  </a:cubicBezTo>
                  <a:cubicBezTo>
                    <a:pt x="188" y="225"/>
                    <a:pt x="188" y="225"/>
                    <a:pt x="188" y="225"/>
                  </a:cubicBezTo>
                  <a:cubicBezTo>
                    <a:pt x="188" y="244"/>
                    <a:pt x="188" y="244"/>
                    <a:pt x="188" y="244"/>
                  </a:cubicBezTo>
                  <a:cubicBezTo>
                    <a:pt x="219" y="269"/>
                    <a:pt x="219" y="269"/>
                    <a:pt x="219" y="269"/>
                  </a:cubicBezTo>
                  <a:cubicBezTo>
                    <a:pt x="250" y="244"/>
                    <a:pt x="250" y="244"/>
                    <a:pt x="250" y="244"/>
                  </a:cubicBezTo>
                  <a:cubicBezTo>
                    <a:pt x="250" y="225"/>
                    <a:pt x="250" y="225"/>
                    <a:pt x="250" y="225"/>
                  </a:cubicBezTo>
                  <a:cubicBezTo>
                    <a:pt x="253" y="222"/>
                    <a:pt x="253" y="222"/>
                    <a:pt x="253" y="222"/>
                  </a:cubicBezTo>
                  <a:cubicBezTo>
                    <a:pt x="263" y="212"/>
                    <a:pt x="269" y="201"/>
                    <a:pt x="269" y="175"/>
                  </a:cubicBezTo>
                  <a:cubicBezTo>
                    <a:pt x="269" y="102"/>
                    <a:pt x="269" y="102"/>
                    <a:pt x="269" y="102"/>
                  </a:cubicBezTo>
                  <a:cubicBezTo>
                    <a:pt x="169" y="134"/>
                    <a:pt x="169" y="134"/>
                    <a:pt x="169" y="134"/>
                  </a:cubicBezTo>
                  <a:lnTo>
                    <a:pt x="169" y="175"/>
                  </a:lnTo>
                  <a:close/>
                  <a:moveTo>
                    <a:pt x="438" y="347"/>
                  </a:moveTo>
                  <a:cubicBezTo>
                    <a:pt x="438" y="502"/>
                    <a:pt x="438" y="502"/>
                    <a:pt x="438" y="502"/>
                  </a:cubicBezTo>
                  <a:cubicBezTo>
                    <a:pt x="438" y="512"/>
                    <a:pt x="432" y="517"/>
                    <a:pt x="422" y="517"/>
                  </a:cubicBezTo>
                  <a:cubicBezTo>
                    <a:pt x="90" y="517"/>
                    <a:pt x="90" y="517"/>
                    <a:pt x="90" y="517"/>
                  </a:cubicBezTo>
                  <a:cubicBezTo>
                    <a:pt x="80" y="526"/>
                    <a:pt x="68" y="530"/>
                    <a:pt x="55" y="530"/>
                  </a:cubicBezTo>
                  <a:cubicBezTo>
                    <a:pt x="25" y="530"/>
                    <a:pt x="0" y="506"/>
                    <a:pt x="0" y="476"/>
                  </a:cubicBezTo>
                  <a:cubicBezTo>
                    <a:pt x="0" y="347"/>
                    <a:pt x="0" y="347"/>
                    <a:pt x="0" y="347"/>
                  </a:cubicBezTo>
                  <a:cubicBezTo>
                    <a:pt x="0" y="305"/>
                    <a:pt x="22" y="280"/>
                    <a:pt x="64" y="273"/>
                  </a:cubicBezTo>
                  <a:cubicBezTo>
                    <a:pt x="88" y="269"/>
                    <a:pt x="121" y="264"/>
                    <a:pt x="143" y="260"/>
                  </a:cubicBezTo>
                  <a:cubicBezTo>
                    <a:pt x="191" y="407"/>
                    <a:pt x="191" y="407"/>
                    <a:pt x="191" y="407"/>
                  </a:cubicBezTo>
                  <a:cubicBezTo>
                    <a:pt x="193" y="407"/>
                    <a:pt x="193" y="407"/>
                    <a:pt x="193" y="407"/>
                  </a:cubicBezTo>
                  <a:cubicBezTo>
                    <a:pt x="204" y="305"/>
                    <a:pt x="204" y="305"/>
                    <a:pt x="204" y="305"/>
                  </a:cubicBezTo>
                  <a:cubicBezTo>
                    <a:pt x="219" y="293"/>
                    <a:pt x="219" y="293"/>
                    <a:pt x="219" y="293"/>
                  </a:cubicBezTo>
                  <a:cubicBezTo>
                    <a:pt x="234" y="305"/>
                    <a:pt x="234" y="305"/>
                    <a:pt x="234" y="305"/>
                  </a:cubicBezTo>
                  <a:cubicBezTo>
                    <a:pt x="245" y="407"/>
                    <a:pt x="245" y="407"/>
                    <a:pt x="245" y="407"/>
                  </a:cubicBezTo>
                  <a:cubicBezTo>
                    <a:pt x="248" y="407"/>
                    <a:pt x="248" y="407"/>
                    <a:pt x="248" y="407"/>
                  </a:cubicBezTo>
                  <a:cubicBezTo>
                    <a:pt x="295" y="260"/>
                    <a:pt x="295" y="260"/>
                    <a:pt x="295" y="260"/>
                  </a:cubicBezTo>
                  <a:cubicBezTo>
                    <a:pt x="317" y="264"/>
                    <a:pt x="350" y="269"/>
                    <a:pt x="374" y="273"/>
                  </a:cubicBezTo>
                  <a:cubicBezTo>
                    <a:pt x="416" y="280"/>
                    <a:pt x="438" y="305"/>
                    <a:pt x="438" y="347"/>
                  </a:cubicBezTo>
                  <a:close/>
                  <a:moveTo>
                    <a:pt x="103" y="399"/>
                  </a:moveTo>
                  <a:cubicBezTo>
                    <a:pt x="39" y="382"/>
                    <a:pt x="39" y="382"/>
                    <a:pt x="39" y="382"/>
                  </a:cubicBezTo>
                  <a:cubicBezTo>
                    <a:pt x="33" y="405"/>
                    <a:pt x="33" y="405"/>
                    <a:pt x="33" y="405"/>
                  </a:cubicBezTo>
                  <a:cubicBezTo>
                    <a:pt x="97" y="422"/>
                    <a:pt x="97" y="422"/>
                    <a:pt x="97" y="422"/>
                  </a:cubicBezTo>
                  <a:lnTo>
                    <a:pt x="103" y="399"/>
                  </a:lnTo>
                  <a:close/>
                  <a:moveTo>
                    <a:pt x="130" y="329"/>
                  </a:moveTo>
                  <a:cubicBezTo>
                    <a:pt x="129" y="326"/>
                    <a:pt x="122" y="303"/>
                    <a:pt x="120" y="300"/>
                  </a:cubicBezTo>
                  <a:cubicBezTo>
                    <a:pt x="119" y="296"/>
                    <a:pt x="116" y="294"/>
                    <a:pt x="111" y="294"/>
                  </a:cubicBezTo>
                  <a:cubicBezTo>
                    <a:pt x="105" y="294"/>
                    <a:pt x="76" y="294"/>
                    <a:pt x="70" y="294"/>
                  </a:cubicBezTo>
                  <a:cubicBezTo>
                    <a:pt x="65" y="294"/>
                    <a:pt x="62" y="297"/>
                    <a:pt x="61" y="303"/>
                  </a:cubicBezTo>
                  <a:cubicBezTo>
                    <a:pt x="60" y="307"/>
                    <a:pt x="50" y="354"/>
                    <a:pt x="47" y="368"/>
                  </a:cubicBezTo>
                  <a:cubicBezTo>
                    <a:pt x="86" y="378"/>
                    <a:pt x="86" y="378"/>
                    <a:pt x="86" y="378"/>
                  </a:cubicBezTo>
                  <a:cubicBezTo>
                    <a:pt x="92" y="367"/>
                    <a:pt x="92" y="367"/>
                    <a:pt x="92" y="367"/>
                  </a:cubicBezTo>
                  <a:cubicBezTo>
                    <a:pt x="92" y="367"/>
                    <a:pt x="95" y="366"/>
                    <a:pt x="98" y="366"/>
                  </a:cubicBezTo>
                  <a:cubicBezTo>
                    <a:pt x="102" y="365"/>
                    <a:pt x="104" y="364"/>
                    <a:pt x="107" y="361"/>
                  </a:cubicBezTo>
                  <a:cubicBezTo>
                    <a:pt x="113" y="355"/>
                    <a:pt x="125" y="343"/>
                    <a:pt x="127" y="341"/>
                  </a:cubicBezTo>
                  <a:cubicBezTo>
                    <a:pt x="132" y="336"/>
                    <a:pt x="131" y="332"/>
                    <a:pt x="130" y="329"/>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solidFill>
                  <a:schemeClr val="bg1"/>
                </a:solidFill>
              </a:endParaRPr>
            </a:p>
          </p:txBody>
        </p:sp>
      </p:grpSp>
      <p:sp>
        <p:nvSpPr>
          <p:cNvPr id="4" name="四角形: 角を丸くする 3">
            <a:extLst>
              <a:ext uri="{FF2B5EF4-FFF2-40B4-BE49-F238E27FC236}">
                <a16:creationId xmlns:a16="http://schemas.microsoft.com/office/drawing/2014/main" id="{254B47A5-DBA6-EE25-4D1F-BE16F82E2DF4}"/>
              </a:ext>
            </a:extLst>
          </p:cNvPr>
          <p:cNvSpPr/>
          <p:nvPr/>
        </p:nvSpPr>
        <p:spPr>
          <a:xfrm>
            <a:off x="540000" y="1296988"/>
            <a:ext cx="11107737" cy="900000"/>
          </a:xfrm>
          <a:prstGeom prst="roundRect">
            <a:avLst>
              <a:gd name="adj" fmla="val 11813"/>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600">
              <a:latin typeface="+mj-lt"/>
            </a:endParaRPr>
          </a:p>
        </p:txBody>
      </p:sp>
      <p:sp>
        <p:nvSpPr>
          <p:cNvPr id="5" name="テキスト ボックス 4">
            <a:extLst>
              <a:ext uri="{FF2B5EF4-FFF2-40B4-BE49-F238E27FC236}">
                <a16:creationId xmlns:a16="http://schemas.microsoft.com/office/drawing/2014/main" id="{12F46B13-8D99-1DD8-DD03-6DF954505780}"/>
              </a:ext>
            </a:extLst>
          </p:cNvPr>
          <p:cNvSpPr txBox="1"/>
          <p:nvPr/>
        </p:nvSpPr>
        <p:spPr>
          <a:xfrm>
            <a:off x="777668" y="1416228"/>
            <a:ext cx="10670495" cy="623248"/>
          </a:xfrm>
          <a:prstGeom prst="rect">
            <a:avLst/>
          </a:prstGeom>
          <a:noFill/>
        </p:spPr>
        <p:txBody>
          <a:bodyPr wrap="square" rtlCol="0">
            <a:spAutoFit/>
          </a:bodyPr>
          <a:lstStyle/>
          <a:p>
            <a:pPr>
              <a:spcAft>
                <a:spcPts val="300"/>
              </a:spcAft>
            </a:pPr>
            <a:r>
              <a:rPr lang="ja-JP" altLang="en-US" sz="1600" spc="50">
                <a:latin typeface="BIZ UDPゴシック" panose="020B0400000000000000" pitchFamily="50" charset="-128"/>
                <a:ea typeface="BIZ UDPゴシック" panose="020B0400000000000000" pitchFamily="50" charset="-128"/>
              </a:rPr>
              <a:t>事例</a:t>
            </a:r>
            <a:endParaRPr lang="en-US" altLang="ja-JP" sz="1600" spc="50">
              <a:latin typeface="BIZ UDPゴシック" panose="020B0400000000000000" pitchFamily="50" charset="-128"/>
              <a:ea typeface="BIZ UDPゴシック" panose="020B0400000000000000" pitchFamily="50" charset="-128"/>
            </a:endParaRPr>
          </a:p>
          <a:p>
            <a:pPr>
              <a:spcAft>
                <a:spcPts val="300"/>
              </a:spcAft>
            </a:pPr>
            <a:r>
              <a:rPr lang="ja-JP" altLang="en-US" sz="1600" spc="50">
                <a:latin typeface="BIZ UDPゴシック" panose="020B0400000000000000" pitchFamily="50" charset="-128"/>
                <a:ea typeface="BIZ UDPゴシック" panose="020B0400000000000000" pitchFamily="50" charset="-128"/>
              </a:rPr>
              <a:t>障害児入所施設の職員は、こどもの入浴介助を一対一で、長時間対応した。</a:t>
            </a:r>
            <a:endParaRPr lang="en-US" altLang="ja-JP" sz="1600" spc="50">
              <a:latin typeface="BIZ UDPゴシック" panose="020B0400000000000000" pitchFamily="50" charset="-128"/>
              <a:ea typeface="BIZ UDPゴシック" panose="020B0400000000000000" pitchFamily="50" charset="-128"/>
            </a:endParaRPr>
          </a:p>
        </p:txBody>
      </p:sp>
      <p:sp>
        <p:nvSpPr>
          <p:cNvPr id="6" name="テキスト ボックス 5">
            <a:extLst>
              <a:ext uri="{FF2B5EF4-FFF2-40B4-BE49-F238E27FC236}">
                <a16:creationId xmlns:a16="http://schemas.microsoft.com/office/drawing/2014/main" id="{76914FD3-7672-C8EB-8962-1CD3F8F6A43B}"/>
              </a:ext>
            </a:extLst>
          </p:cNvPr>
          <p:cNvSpPr txBox="1"/>
          <p:nvPr/>
        </p:nvSpPr>
        <p:spPr>
          <a:xfrm>
            <a:off x="777668" y="2422368"/>
            <a:ext cx="973343" cy="400110"/>
          </a:xfrm>
          <a:prstGeom prst="rect">
            <a:avLst/>
          </a:prstGeom>
          <a:noFill/>
        </p:spPr>
        <p:txBody>
          <a:bodyPr wrap="none" rtlCol="0">
            <a:spAutoFit/>
          </a:bodyPr>
          <a:lstStyle/>
          <a:p>
            <a:r>
              <a:rPr lang="ja-JP" altLang="en-US" sz="2000" b="1" spc="50">
                <a:latin typeface="BIZ UDPゴシック" panose="020B0400000000000000" pitchFamily="50" charset="-128"/>
                <a:ea typeface="BIZ UDPゴシック" panose="020B0400000000000000" pitchFamily="50" charset="-128"/>
              </a:rPr>
              <a:t>回答例</a:t>
            </a:r>
          </a:p>
        </p:txBody>
      </p:sp>
      <p:sp>
        <p:nvSpPr>
          <p:cNvPr id="8" name="スライド番号プレースホルダー 7">
            <a:extLst>
              <a:ext uri="{FF2B5EF4-FFF2-40B4-BE49-F238E27FC236}">
                <a16:creationId xmlns:a16="http://schemas.microsoft.com/office/drawing/2014/main" id="{6F6B3C90-1427-062A-4301-6AC3D639DB51}"/>
              </a:ext>
            </a:extLst>
          </p:cNvPr>
          <p:cNvSpPr>
            <a:spLocks noGrp="1"/>
          </p:cNvSpPr>
          <p:nvPr>
            <p:ph type="sldNum" sz="quarter" idx="4"/>
          </p:nvPr>
        </p:nvSpPr>
        <p:spPr/>
        <p:txBody>
          <a:bodyPr/>
          <a:lstStyle/>
          <a:p>
            <a:fld id="{2336B528-F940-46AA-A4AB-D4751FB27E02}" type="slidenum">
              <a:rPr kumimoji="1" lang="ja-JP" altLang="en-US" smtClean="0"/>
              <a:t>56</a:t>
            </a:fld>
            <a:endParaRPr kumimoji="1" lang="ja-JP" altLang="en-US"/>
          </a:p>
        </p:txBody>
      </p:sp>
    </p:spTree>
    <p:extLst>
      <p:ext uri="{BB962C8B-B14F-4D97-AF65-F5344CB8AC3E}">
        <p14:creationId xmlns:p14="http://schemas.microsoft.com/office/powerpoint/2010/main" val="331324353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51628C-85B9-F3E4-3EC6-0204A8F9CD18}"/>
            </a:ext>
          </a:extLst>
        </p:cNvPr>
        <p:cNvGrpSpPr/>
        <p:nvPr/>
      </p:nvGrpSpPr>
      <p:grpSpPr>
        <a:xfrm>
          <a:off x="0" y="0"/>
          <a:ext cx="0" cy="0"/>
          <a:chOff x="0" y="0"/>
          <a:chExt cx="0" cy="0"/>
        </a:xfrm>
      </p:grpSpPr>
      <p:sp>
        <p:nvSpPr>
          <p:cNvPr id="28" name="四角形: 角を丸くする 27">
            <a:extLst>
              <a:ext uri="{FF2B5EF4-FFF2-40B4-BE49-F238E27FC236}">
                <a16:creationId xmlns:a16="http://schemas.microsoft.com/office/drawing/2014/main" id="{1D1CF142-C7B7-8855-176A-5EA7BD8B69BF}"/>
              </a:ext>
            </a:extLst>
          </p:cNvPr>
          <p:cNvSpPr/>
          <p:nvPr/>
        </p:nvSpPr>
        <p:spPr>
          <a:xfrm>
            <a:off x="531813" y="3533866"/>
            <a:ext cx="11107737" cy="2768507"/>
          </a:xfrm>
          <a:prstGeom prst="roundRect">
            <a:avLst>
              <a:gd name="adj" fmla="val 5326"/>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四角形: 角を丸くする 22">
            <a:extLst>
              <a:ext uri="{FF2B5EF4-FFF2-40B4-BE49-F238E27FC236}">
                <a16:creationId xmlns:a16="http://schemas.microsoft.com/office/drawing/2014/main" id="{FD282510-F506-7B40-746E-C2B1E638C0A5}"/>
              </a:ext>
            </a:extLst>
          </p:cNvPr>
          <p:cNvSpPr/>
          <p:nvPr/>
        </p:nvSpPr>
        <p:spPr>
          <a:xfrm>
            <a:off x="531813" y="1448764"/>
            <a:ext cx="11107737" cy="1799722"/>
          </a:xfrm>
          <a:prstGeom prst="roundRect">
            <a:avLst>
              <a:gd name="adj" fmla="val 6290"/>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四角形: 角を丸くする 6">
            <a:extLst>
              <a:ext uri="{FF2B5EF4-FFF2-40B4-BE49-F238E27FC236}">
                <a16:creationId xmlns:a16="http://schemas.microsoft.com/office/drawing/2014/main" id="{07D041C8-EB43-8E19-251C-59727D6B7C5B}"/>
              </a:ext>
            </a:extLst>
          </p:cNvPr>
          <p:cNvSpPr/>
          <p:nvPr/>
        </p:nvSpPr>
        <p:spPr>
          <a:xfrm>
            <a:off x="531812" y="383588"/>
            <a:ext cx="2376000" cy="444500"/>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F40FCA9F-A024-986C-C572-306FA13FC59F}"/>
              </a:ext>
            </a:extLst>
          </p:cNvPr>
          <p:cNvSpPr>
            <a:spLocks noGrp="1"/>
          </p:cNvSpPr>
          <p:nvPr>
            <p:ph type="title"/>
          </p:nvPr>
        </p:nvSpPr>
        <p:spPr/>
        <p:txBody>
          <a:bodyPr/>
          <a:lstStyle/>
          <a:p>
            <a:r>
              <a:rPr lang="ja-JP" altLang="en-US">
                <a:latin typeface="BIZ UDPゴシック" panose="020B0400000000000000" pitchFamily="50" charset="-128"/>
                <a:ea typeface="BIZ UDPゴシック" panose="020B0400000000000000" pitchFamily="50" charset="-128"/>
              </a:rPr>
              <a:t>設問</a:t>
            </a:r>
            <a:r>
              <a:rPr lang="en-US" altLang="ja-JP">
                <a:latin typeface="BIZ UDPゴシック" panose="020B0400000000000000" pitchFamily="50" charset="-128"/>
                <a:ea typeface="BIZ UDPゴシック" panose="020B0400000000000000" pitchFamily="50" charset="-128"/>
              </a:rPr>
              <a:t>2</a:t>
            </a:r>
            <a:r>
              <a:rPr lang="ja-JP" altLang="en-US">
                <a:latin typeface="BIZ UDPゴシック" panose="020B0400000000000000" pitchFamily="50" charset="-128"/>
                <a:ea typeface="BIZ UDPゴシック" panose="020B0400000000000000" pitchFamily="50" charset="-128"/>
              </a:rPr>
              <a:t>　事例</a:t>
            </a:r>
            <a:r>
              <a:rPr lang="en-US" altLang="ja-JP">
                <a:latin typeface="BIZ UDPゴシック" panose="020B0400000000000000" pitchFamily="50" charset="-128"/>
                <a:ea typeface="BIZ UDPゴシック" panose="020B0400000000000000" pitchFamily="50" charset="-128"/>
              </a:rPr>
              <a:t>6</a:t>
            </a:r>
            <a:endParaRPr lang="ja-JP" altLang="en-US">
              <a:latin typeface="BIZ UDPゴシック" panose="020B0400000000000000" pitchFamily="50" charset="-128"/>
              <a:ea typeface="BIZ UDPゴシック" panose="020B0400000000000000" pitchFamily="50" charset="-128"/>
            </a:endParaRPr>
          </a:p>
        </p:txBody>
      </p:sp>
      <p:sp>
        <p:nvSpPr>
          <p:cNvPr id="20" name="テキスト ボックス 19">
            <a:extLst>
              <a:ext uri="{FF2B5EF4-FFF2-40B4-BE49-F238E27FC236}">
                <a16:creationId xmlns:a16="http://schemas.microsoft.com/office/drawing/2014/main" id="{97DB7646-031E-A277-83FD-400FB1185A2A}"/>
              </a:ext>
            </a:extLst>
          </p:cNvPr>
          <p:cNvSpPr txBox="1"/>
          <p:nvPr/>
        </p:nvSpPr>
        <p:spPr>
          <a:xfrm>
            <a:off x="1349375" y="4515731"/>
            <a:ext cx="10018600" cy="1177245"/>
          </a:xfrm>
          <a:prstGeom prst="rect">
            <a:avLst/>
          </a:prstGeom>
          <a:noFill/>
        </p:spPr>
        <p:txBody>
          <a:bodyPr wrap="square" rtlCol="0">
            <a:spAutoFit/>
          </a:bodyPr>
          <a:lstStyle/>
          <a:p>
            <a:pPr>
              <a:lnSpc>
                <a:spcPct val="110000"/>
              </a:lnSpc>
              <a:spcAft>
                <a:spcPts val="600"/>
              </a:spcAft>
            </a:pPr>
            <a:r>
              <a:rPr lang="ja-JP" altLang="en-US" sz="2000" spc="80">
                <a:ea typeface="BIZ UDPゴシック" panose="020B0400000000000000" pitchFamily="50" charset="-128"/>
              </a:rPr>
              <a:t>この事例はどのような場合に不適切な行為となるでしょうか。</a:t>
            </a:r>
            <a:endParaRPr lang="en-US" altLang="ja-JP" sz="2000" spc="80">
              <a:ea typeface="BIZ UDPゴシック" panose="020B0400000000000000" pitchFamily="50" charset="-128"/>
            </a:endParaRPr>
          </a:p>
          <a:p>
            <a:pPr>
              <a:lnSpc>
                <a:spcPct val="110000"/>
              </a:lnSpc>
              <a:spcAft>
                <a:spcPts val="600"/>
              </a:spcAft>
            </a:pPr>
            <a:r>
              <a:rPr lang="ja-JP" altLang="en-US" sz="2000" spc="80">
                <a:ea typeface="BIZ UDPゴシック" panose="020B0400000000000000" pitchFamily="50" charset="-128"/>
              </a:rPr>
              <a:t>また、このようなケースの場合、どのような点に気を付け、どのように対応すべきでしょうか。</a:t>
            </a:r>
            <a:endParaRPr kumimoji="1" lang="ja-JP" altLang="en-US" sz="2000" spc="80">
              <a:ea typeface="BIZ UDPゴシック" panose="020B0400000000000000" pitchFamily="50" charset="-128"/>
            </a:endParaRPr>
          </a:p>
        </p:txBody>
      </p:sp>
      <p:sp>
        <p:nvSpPr>
          <p:cNvPr id="22" name="楕円 21">
            <a:extLst>
              <a:ext uri="{FF2B5EF4-FFF2-40B4-BE49-F238E27FC236}">
                <a16:creationId xmlns:a16="http://schemas.microsoft.com/office/drawing/2014/main" id="{F344D96B-D541-E6F2-B742-78976FE746FF}"/>
              </a:ext>
            </a:extLst>
          </p:cNvPr>
          <p:cNvSpPr/>
          <p:nvPr/>
        </p:nvSpPr>
        <p:spPr>
          <a:xfrm>
            <a:off x="887571" y="4508587"/>
            <a:ext cx="423069" cy="423069"/>
          </a:xfrm>
          <a:prstGeom prst="ellipse">
            <a:avLst/>
          </a:prstGeom>
          <a:solidFill>
            <a:srgbClr val="FF6A29"/>
          </a:solidFill>
          <a:ln>
            <a:noFill/>
          </a:ln>
        </p:spPr>
        <p:style>
          <a:lnRef idx="2">
            <a:schemeClr val="accent1">
              <a:shade val="15000"/>
            </a:schemeClr>
          </a:lnRef>
          <a:fillRef idx="1">
            <a:schemeClr val="accent1"/>
          </a:fillRef>
          <a:effectRef idx="0">
            <a:schemeClr val="accent1"/>
          </a:effectRef>
          <a:fontRef idx="minor">
            <a:schemeClr val="lt1"/>
          </a:fontRef>
        </p:style>
        <p:txBody>
          <a:bodyPr bIns="0" rtlCol="0" anchor="ctr"/>
          <a:lstStyle/>
          <a:p>
            <a:pPr algn="ctr"/>
            <a:r>
              <a:rPr kumimoji="1" lang="en-US" altLang="ja-JP" sz="2100" b="1"/>
              <a:t>1</a:t>
            </a:r>
            <a:endParaRPr kumimoji="1" lang="ja-JP" altLang="en-US" sz="2100" b="1"/>
          </a:p>
        </p:txBody>
      </p:sp>
      <p:sp>
        <p:nvSpPr>
          <p:cNvPr id="4" name="テキスト ボックス 3">
            <a:extLst>
              <a:ext uri="{FF2B5EF4-FFF2-40B4-BE49-F238E27FC236}">
                <a16:creationId xmlns:a16="http://schemas.microsoft.com/office/drawing/2014/main" id="{2E620ADB-D2B8-D6A4-97A0-16EC8154820C}"/>
              </a:ext>
            </a:extLst>
          </p:cNvPr>
          <p:cNvSpPr txBox="1"/>
          <p:nvPr/>
        </p:nvSpPr>
        <p:spPr>
          <a:xfrm>
            <a:off x="792162" y="1726230"/>
            <a:ext cx="761747" cy="430887"/>
          </a:xfrm>
          <a:prstGeom prst="rect">
            <a:avLst/>
          </a:prstGeom>
          <a:noFill/>
        </p:spPr>
        <p:txBody>
          <a:bodyPr wrap="none" rtlCol="0">
            <a:spAutoFit/>
          </a:bodyPr>
          <a:lstStyle/>
          <a:p>
            <a:r>
              <a:rPr lang="ja-JP" altLang="en-US" sz="2200" b="1" spc="50">
                <a:latin typeface="BIZ UDPゴシック" panose="020B0400000000000000" pitchFamily="50" charset="-128"/>
                <a:ea typeface="BIZ UDPゴシック" panose="020B0400000000000000" pitchFamily="50" charset="-128"/>
              </a:rPr>
              <a:t>事例</a:t>
            </a:r>
            <a:endParaRPr kumimoji="1" lang="ja-JP" altLang="en-US" sz="2200" b="1" spc="50">
              <a:latin typeface="BIZ UDPゴシック" panose="020B0400000000000000" pitchFamily="50" charset="-128"/>
              <a:ea typeface="BIZ UDPゴシック" panose="020B0400000000000000" pitchFamily="50" charset="-128"/>
            </a:endParaRPr>
          </a:p>
        </p:txBody>
      </p:sp>
      <p:sp>
        <p:nvSpPr>
          <p:cNvPr id="17" name="テキスト ボックス 16">
            <a:extLst>
              <a:ext uri="{FF2B5EF4-FFF2-40B4-BE49-F238E27FC236}">
                <a16:creationId xmlns:a16="http://schemas.microsoft.com/office/drawing/2014/main" id="{407D4D52-7F78-CF58-6952-8DFAC2475F4F}"/>
              </a:ext>
            </a:extLst>
          </p:cNvPr>
          <p:cNvSpPr txBox="1"/>
          <p:nvPr/>
        </p:nvSpPr>
        <p:spPr>
          <a:xfrm>
            <a:off x="792162" y="2227206"/>
            <a:ext cx="10447338" cy="658770"/>
          </a:xfrm>
          <a:prstGeom prst="rect">
            <a:avLst/>
          </a:prstGeom>
          <a:noFill/>
        </p:spPr>
        <p:txBody>
          <a:bodyPr wrap="square" rtlCol="0">
            <a:spAutoFit/>
          </a:bodyPr>
          <a:lstStyle/>
          <a:p>
            <a:pPr>
              <a:lnSpc>
                <a:spcPct val="110000"/>
              </a:lnSpc>
            </a:pPr>
            <a:r>
              <a:rPr lang="ja-JP" altLang="en-US" spc="180">
                <a:latin typeface="BIZ UDPゴシック" panose="020B0400000000000000" pitchFamily="50" charset="-128"/>
                <a:ea typeface="BIZ UDPゴシック" panose="020B0400000000000000" pitchFamily="50" charset="-128"/>
              </a:rPr>
              <a:t>スポーツクラブの職員は、遠方に居住するこどもの安全を確保するため、特定のこどもを日常的に送迎している。</a:t>
            </a:r>
          </a:p>
        </p:txBody>
      </p:sp>
      <p:sp>
        <p:nvSpPr>
          <p:cNvPr id="18" name="テキスト ボックス 17">
            <a:extLst>
              <a:ext uri="{FF2B5EF4-FFF2-40B4-BE49-F238E27FC236}">
                <a16:creationId xmlns:a16="http://schemas.microsoft.com/office/drawing/2014/main" id="{BC05961F-B7E3-4E04-F5B1-A43148F51996}"/>
              </a:ext>
            </a:extLst>
          </p:cNvPr>
          <p:cNvSpPr txBox="1"/>
          <p:nvPr/>
        </p:nvSpPr>
        <p:spPr>
          <a:xfrm>
            <a:off x="792162" y="3888769"/>
            <a:ext cx="761747" cy="430887"/>
          </a:xfrm>
          <a:prstGeom prst="rect">
            <a:avLst/>
          </a:prstGeom>
          <a:noFill/>
        </p:spPr>
        <p:txBody>
          <a:bodyPr wrap="none" rtlCol="0">
            <a:spAutoFit/>
          </a:bodyPr>
          <a:lstStyle/>
          <a:p>
            <a:r>
              <a:rPr lang="ja-JP" altLang="en-US" sz="2200" b="1" spc="50"/>
              <a:t>設問</a:t>
            </a:r>
            <a:endParaRPr kumimoji="1" lang="ja-JP" altLang="en-US" sz="2200" b="1" spc="50"/>
          </a:p>
        </p:txBody>
      </p:sp>
      <p:sp>
        <p:nvSpPr>
          <p:cNvPr id="3" name="スライド番号プレースホルダー 2">
            <a:extLst>
              <a:ext uri="{FF2B5EF4-FFF2-40B4-BE49-F238E27FC236}">
                <a16:creationId xmlns:a16="http://schemas.microsoft.com/office/drawing/2014/main" id="{710E015E-BACD-38FB-7322-EF1C2681525C}"/>
              </a:ext>
            </a:extLst>
          </p:cNvPr>
          <p:cNvSpPr>
            <a:spLocks noGrp="1"/>
          </p:cNvSpPr>
          <p:nvPr>
            <p:ph type="sldNum" sz="quarter" idx="4"/>
          </p:nvPr>
        </p:nvSpPr>
        <p:spPr/>
        <p:txBody>
          <a:bodyPr/>
          <a:lstStyle/>
          <a:p>
            <a:fld id="{2336B528-F940-46AA-A4AB-D4751FB27E02}" type="slidenum">
              <a:rPr kumimoji="1" lang="ja-JP" altLang="en-US" smtClean="0"/>
              <a:t>57</a:t>
            </a:fld>
            <a:endParaRPr kumimoji="1" lang="ja-JP" altLang="en-US"/>
          </a:p>
        </p:txBody>
      </p:sp>
    </p:spTree>
    <p:extLst>
      <p:ext uri="{BB962C8B-B14F-4D97-AF65-F5344CB8AC3E}">
        <p14:creationId xmlns:p14="http://schemas.microsoft.com/office/powerpoint/2010/main" val="360373532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C2B264-D3C4-D794-F903-E6572FE007ED}"/>
            </a:ext>
          </a:extLst>
        </p:cNvPr>
        <p:cNvGrpSpPr/>
        <p:nvPr/>
      </p:nvGrpSpPr>
      <p:grpSpPr>
        <a:xfrm>
          <a:off x="0" y="0"/>
          <a:ext cx="0" cy="0"/>
          <a:chOff x="0" y="0"/>
          <a:chExt cx="0" cy="0"/>
        </a:xfrm>
      </p:grpSpPr>
      <p:sp>
        <p:nvSpPr>
          <p:cNvPr id="16" name="四角形: 角を丸くする 15">
            <a:extLst>
              <a:ext uri="{FF2B5EF4-FFF2-40B4-BE49-F238E27FC236}">
                <a16:creationId xmlns:a16="http://schemas.microsoft.com/office/drawing/2014/main" id="{E80E9C19-5530-8FA1-477D-6F4B47D45388}"/>
              </a:ext>
            </a:extLst>
          </p:cNvPr>
          <p:cNvSpPr/>
          <p:nvPr/>
        </p:nvSpPr>
        <p:spPr>
          <a:xfrm>
            <a:off x="542131" y="1435876"/>
            <a:ext cx="11107737" cy="1515824"/>
          </a:xfrm>
          <a:prstGeom prst="roundRect">
            <a:avLst>
              <a:gd name="adj" fmla="val 3346"/>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四角形: 角を丸くする 22">
            <a:extLst>
              <a:ext uri="{FF2B5EF4-FFF2-40B4-BE49-F238E27FC236}">
                <a16:creationId xmlns:a16="http://schemas.microsoft.com/office/drawing/2014/main" id="{ECCFBD1C-3AD4-FE43-9772-7759EEDB3AD0}"/>
              </a:ext>
            </a:extLst>
          </p:cNvPr>
          <p:cNvSpPr/>
          <p:nvPr/>
        </p:nvSpPr>
        <p:spPr>
          <a:xfrm>
            <a:off x="531813" y="3126309"/>
            <a:ext cx="11107737" cy="3176065"/>
          </a:xfrm>
          <a:prstGeom prst="roundRect">
            <a:avLst>
              <a:gd name="adj" fmla="val 3346"/>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Pゴシック" panose="020B0400000000000000" pitchFamily="50" charset="-128"/>
              <a:ea typeface="BIZ UDPゴシック" panose="020B0400000000000000" pitchFamily="50" charset="-128"/>
            </a:endParaRPr>
          </a:p>
        </p:txBody>
      </p:sp>
      <p:sp>
        <p:nvSpPr>
          <p:cNvPr id="7" name="四角形: 角を丸くする 6">
            <a:extLst>
              <a:ext uri="{FF2B5EF4-FFF2-40B4-BE49-F238E27FC236}">
                <a16:creationId xmlns:a16="http://schemas.microsoft.com/office/drawing/2014/main" id="{72844650-D40F-3E8D-7289-41B9CC84D642}"/>
              </a:ext>
            </a:extLst>
          </p:cNvPr>
          <p:cNvSpPr/>
          <p:nvPr/>
        </p:nvSpPr>
        <p:spPr>
          <a:xfrm>
            <a:off x="531813" y="383588"/>
            <a:ext cx="2376000" cy="444500"/>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0FB3F5FD-AF48-1C1E-9740-659FE6A229E8}"/>
              </a:ext>
            </a:extLst>
          </p:cNvPr>
          <p:cNvSpPr>
            <a:spLocks noGrp="1"/>
          </p:cNvSpPr>
          <p:nvPr>
            <p:ph type="title"/>
          </p:nvPr>
        </p:nvSpPr>
        <p:spPr/>
        <p:txBody>
          <a:bodyPr/>
          <a:lstStyle/>
          <a:p>
            <a:r>
              <a:rPr lang="ja-JP" altLang="en-US">
                <a:latin typeface="BIZ UDPゴシック" panose="020B0400000000000000" pitchFamily="50" charset="-128"/>
                <a:ea typeface="BIZ UDPゴシック" panose="020B0400000000000000" pitchFamily="50" charset="-128"/>
              </a:rPr>
              <a:t>設問</a:t>
            </a:r>
            <a:r>
              <a:rPr lang="en-US" altLang="ja-JP">
                <a:latin typeface="BIZ UDPゴシック" panose="020B0400000000000000" pitchFamily="50" charset="-128"/>
                <a:ea typeface="BIZ UDPゴシック" panose="020B0400000000000000" pitchFamily="50" charset="-128"/>
              </a:rPr>
              <a:t>2</a:t>
            </a:r>
            <a:r>
              <a:rPr lang="ja-JP" altLang="en-US">
                <a:latin typeface="BIZ UDPゴシック" panose="020B0400000000000000" pitchFamily="50" charset="-128"/>
                <a:ea typeface="BIZ UDPゴシック" panose="020B0400000000000000" pitchFamily="50" charset="-128"/>
              </a:rPr>
              <a:t>　事例</a:t>
            </a:r>
            <a:r>
              <a:rPr lang="en-US" altLang="ja-JP">
                <a:latin typeface="BIZ UDPゴシック" panose="020B0400000000000000" pitchFamily="50" charset="-128"/>
                <a:ea typeface="BIZ UDPゴシック" panose="020B0400000000000000" pitchFamily="50" charset="-128"/>
              </a:rPr>
              <a:t>6</a:t>
            </a:r>
            <a:endParaRPr lang="ja-JP" altLang="en-US">
              <a:latin typeface="BIZ UDPゴシック" panose="020B0400000000000000" pitchFamily="50" charset="-128"/>
              <a:ea typeface="BIZ UDPゴシック" panose="020B0400000000000000" pitchFamily="50" charset="-128"/>
            </a:endParaRPr>
          </a:p>
        </p:txBody>
      </p:sp>
      <p:grpSp>
        <p:nvGrpSpPr>
          <p:cNvPr id="10" name="グループ化 9">
            <a:extLst>
              <a:ext uri="{FF2B5EF4-FFF2-40B4-BE49-F238E27FC236}">
                <a16:creationId xmlns:a16="http://schemas.microsoft.com/office/drawing/2014/main" id="{E2B11C0E-B0A1-849B-382C-C5424320746F}"/>
              </a:ext>
            </a:extLst>
          </p:cNvPr>
          <p:cNvGrpSpPr/>
          <p:nvPr/>
        </p:nvGrpSpPr>
        <p:grpSpPr>
          <a:xfrm>
            <a:off x="832882" y="3923957"/>
            <a:ext cx="4801454" cy="423069"/>
            <a:chOff x="887571" y="1678781"/>
            <a:chExt cx="4801454" cy="423069"/>
          </a:xfrm>
        </p:grpSpPr>
        <p:sp>
          <p:nvSpPr>
            <p:cNvPr id="6" name="テキスト ボックス 5">
              <a:extLst>
                <a:ext uri="{FF2B5EF4-FFF2-40B4-BE49-F238E27FC236}">
                  <a16:creationId xmlns:a16="http://schemas.microsoft.com/office/drawing/2014/main" id="{42E02276-399F-92E2-B438-1A93E6E4E616}"/>
                </a:ext>
              </a:extLst>
            </p:cNvPr>
            <p:cNvSpPr txBox="1"/>
            <p:nvPr/>
          </p:nvSpPr>
          <p:spPr>
            <a:xfrm>
              <a:off x="1349375" y="1714500"/>
              <a:ext cx="4339650" cy="369332"/>
            </a:xfrm>
            <a:prstGeom prst="rect">
              <a:avLst/>
            </a:prstGeom>
            <a:noFill/>
          </p:spPr>
          <p:txBody>
            <a:bodyPr wrap="none" rtlCol="0">
              <a:spAutoFit/>
            </a:bodyPr>
            <a:lstStyle/>
            <a:p>
              <a:r>
                <a:rPr lang="ja-JP" altLang="en-US" b="1">
                  <a:solidFill>
                    <a:srgbClr val="FF6A29"/>
                  </a:solidFill>
                  <a:latin typeface="BIZ UDPゴシック" panose="020B0400000000000000" pitchFamily="50" charset="-128"/>
                  <a:ea typeface="BIZ UDPゴシック" panose="020B0400000000000000" pitchFamily="50" charset="-128"/>
                </a:rPr>
                <a:t>特定の職員が車で送迎する必要があるか</a:t>
              </a:r>
              <a:endParaRPr kumimoji="1" lang="ja-JP" altLang="en-US" sz="1900" b="1" spc="50">
                <a:solidFill>
                  <a:srgbClr val="FF6A29"/>
                </a:solidFill>
                <a:latin typeface="BIZ UDPゴシック" panose="020B0400000000000000" pitchFamily="50" charset="-128"/>
                <a:ea typeface="BIZ UDPゴシック" panose="020B0400000000000000" pitchFamily="50" charset="-128"/>
              </a:endParaRPr>
            </a:p>
          </p:txBody>
        </p:sp>
        <p:sp>
          <p:nvSpPr>
            <p:cNvPr id="9" name="楕円 8">
              <a:extLst>
                <a:ext uri="{FF2B5EF4-FFF2-40B4-BE49-F238E27FC236}">
                  <a16:creationId xmlns:a16="http://schemas.microsoft.com/office/drawing/2014/main" id="{093AA57D-BCE9-AC8B-390E-CC19AAB0CD99}"/>
                </a:ext>
              </a:extLst>
            </p:cNvPr>
            <p:cNvSpPr/>
            <p:nvPr/>
          </p:nvSpPr>
          <p:spPr>
            <a:xfrm>
              <a:off x="887571" y="1678781"/>
              <a:ext cx="423069" cy="423069"/>
            </a:xfrm>
            <a:prstGeom prst="ellipse">
              <a:avLst/>
            </a:prstGeom>
            <a:solidFill>
              <a:srgbClr val="FF6A29"/>
            </a:solidFill>
            <a:ln>
              <a:noFill/>
            </a:ln>
          </p:spPr>
          <p:style>
            <a:lnRef idx="2">
              <a:schemeClr val="accent1">
                <a:shade val="15000"/>
              </a:schemeClr>
            </a:lnRef>
            <a:fillRef idx="1">
              <a:schemeClr val="accent1"/>
            </a:fillRef>
            <a:effectRef idx="0">
              <a:schemeClr val="accent1"/>
            </a:effectRef>
            <a:fontRef idx="minor">
              <a:schemeClr val="lt1"/>
            </a:fontRef>
          </p:style>
          <p:txBody>
            <a:bodyPr bIns="0" rtlCol="0" anchor="ctr"/>
            <a:lstStyle/>
            <a:p>
              <a:pPr algn="ctr"/>
              <a:r>
                <a:rPr lang="en-US" altLang="ja-JP" sz="2100" b="1">
                  <a:latin typeface="BIZ UDPゴシック" panose="020B0400000000000000" pitchFamily="50" charset="-128"/>
                  <a:ea typeface="BIZ UDPゴシック" panose="020B0400000000000000" pitchFamily="50" charset="-128"/>
                </a:rPr>
                <a:t>1</a:t>
              </a:r>
              <a:endParaRPr kumimoji="1" lang="ja-JP" altLang="en-US" sz="2100" b="1">
                <a:latin typeface="BIZ UDPゴシック" panose="020B0400000000000000" pitchFamily="50" charset="-128"/>
                <a:ea typeface="BIZ UDPゴシック" panose="020B0400000000000000" pitchFamily="50" charset="-128"/>
              </a:endParaRPr>
            </a:p>
          </p:txBody>
        </p:sp>
      </p:grpSp>
      <p:sp>
        <p:nvSpPr>
          <p:cNvPr id="12" name="テキスト ボックス 11">
            <a:extLst>
              <a:ext uri="{FF2B5EF4-FFF2-40B4-BE49-F238E27FC236}">
                <a16:creationId xmlns:a16="http://schemas.microsoft.com/office/drawing/2014/main" id="{E68C00F0-635F-EB4B-A646-AE279C1D9EC6}"/>
              </a:ext>
            </a:extLst>
          </p:cNvPr>
          <p:cNvSpPr txBox="1"/>
          <p:nvPr/>
        </p:nvSpPr>
        <p:spPr>
          <a:xfrm>
            <a:off x="1294686" y="4620073"/>
            <a:ext cx="6186309" cy="646331"/>
          </a:xfrm>
          <a:prstGeom prst="rect">
            <a:avLst/>
          </a:prstGeom>
          <a:noFill/>
        </p:spPr>
        <p:txBody>
          <a:bodyPr wrap="none" rtlCol="0">
            <a:spAutoFit/>
          </a:bodyPr>
          <a:lstStyle/>
          <a:p>
            <a:r>
              <a:rPr lang="ja-JP" altLang="en-US" b="1">
                <a:solidFill>
                  <a:srgbClr val="FF6A29"/>
                </a:solidFill>
                <a:latin typeface="BIZ UDPゴシック" panose="020B0400000000000000" pitchFamily="50" charset="-128"/>
                <a:ea typeface="BIZ UDPゴシック" panose="020B0400000000000000" pitchFamily="50" charset="-128"/>
              </a:rPr>
              <a:t>車内という他者の目の届かない空間で行動を共にする際、</a:t>
            </a:r>
            <a:br>
              <a:rPr lang="en-US" altLang="ja-JP" b="1">
                <a:solidFill>
                  <a:srgbClr val="FF6A29"/>
                </a:solidFill>
                <a:latin typeface="BIZ UDPゴシック" panose="020B0400000000000000" pitchFamily="50" charset="-128"/>
                <a:ea typeface="BIZ UDPゴシック" panose="020B0400000000000000" pitchFamily="50" charset="-128"/>
              </a:rPr>
            </a:br>
            <a:r>
              <a:rPr lang="ja-JP" altLang="en-US" b="1">
                <a:solidFill>
                  <a:srgbClr val="FF6A29"/>
                </a:solidFill>
                <a:latin typeface="BIZ UDPゴシック" panose="020B0400000000000000" pitchFamily="50" charset="-128"/>
                <a:ea typeface="BIZ UDPゴシック" panose="020B0400000000000000" pitchFamily="50" charset="-128"/>
              </a:rPr>
              <a:t>どのようなことに気をつけるべきか</a:t>
            </a:r>
            <a:endParaRPr lang="ja-JP" altLang="en-US" sz="1800" b="1">
              <a:solidFill>
                <a:srgbClr val="FF6A29"/>
              </a:solidFill>
              <a:latin typeface="BIZ UDPゴシック" panose="020B0400000000000000" pitchFamily="50" charset="-128"/>
              <a:ea typeface="BIZ UDPゴシック" panose="020B0400000000000000" pitchFamily="50" charset="-128"/>
            </a:endParaRPr>
          </a:p>
        </p:txBody>
      </p:sp>
      <p:sp>
        <p:nvSpPr>
          <p:cNvPr id="14" name="楕円 13">
            <a:extLst>
              <a:ext uri="{FF2B5EF4-FFF2-40B4-BE49-F238E27FC236}">
                <a16:creationId xmlns:a16="http://schemas.microsoft.com/office/drawing/2014/main" id="{E309521E-2281-B5C6-A5E0-366FA0E2E05F}"/>
              </a:ext>
            </a:extLst>
          </p:cNvPr>
          <p:cNvSpPr/>
          <p:nvPr/>
        </p:nvSpPr>
        <p:spPr>
          <a:xfrm>
            <a:off x="832882" y="4671442"/>
            <a:ext cx="423069" cy="423069"/>
          </a:xfrm>
          <a:prstGeom prst="ellipse">
            <a:avLst/>
          </a:prstGeom>
          <a:solidFill>
            <a:srgbClr val="FF6A29"/>
          </a:solidFill>
          <a:ln>
            <a:noFill/>
          </a:ln>
        </p:spPr>
        <p:style>
          <a:lnRef idx="2">
            <a:schemeClr val="accent1">
              <a:shade val="15000"/>
            </a:schemeClr>
          </a:lnRef>
          <a:fillRef idx="1">
            <a:schemeClr val="accent1"/>
          </a:fillRef>
          <a:effectRef idx="0">
            <a:schemeClr val="accent1"/>
          </a:effectRef>
          <a:fontRef idx="minor">
            <a:schemeClr val="lt1"/>
          </a:fontRef>
        </p:style>
        <p:txBody>
          <a:bodyPr bIns="0" rtlCol="0" anchor="ctr"/>
          <a:lstStyle/>
          <a:p>
            <a:pPr algn="ctr"/>
            <a:r>
              <a:rPr kumimoji="1" lang="en-US" altLang="ja-JP" sz="2100" b="1"/>
              <a:t>2</a:t>
            </a:r>
            <a:endParaRPr kumimoji="1" lang="ja-JP" altLang="en-US" sz="2100" b="1"/>
          </a:p>
        </p:txBody>
      </p:sp>
      <p:grpSp>
        <p:nvGrpSpPr>
          <p:cNvPr id="4" name="グループ化 3">
            <a:extLst>
              <a:ext uri="{FF2B5EF4-FFF2-40B4-BE49-F238E27FC236}">
                <a16:creationId xmlns:a16="http://schemas.microsoft.com/office/drawing/2014/main" id="{C991C8B9-163A-98B3-251E-C88525CCF291}"/>
              </a:ext>
            </a:extLst>
          </p:cNvPr>
          <p:cNvGrpSpPr/>
          <p:nvPr/>
        </p:nvGrpSpPr>
        <p:grpSpPr>
          <a:xfrm>
            <a:off x="832882" y="5498532"/>
            <a:ext cx="6186448" cy="423069"/>
            <a:chOff x="887571" y="1678781"/>
            <a:chExt cx="6186448" cy="423069"/>
          </a:xfrm>
        </p:grpSpPr>
        <p:sp>
          <p:nvSpPr>
            <p:cNvPr id="5" name="テキスト ボックス 4">
              <a:extLst>
                <a:ext uri="{FF2B5EF4-FFF2-40B4-BE49-F238E27FC236}">
                  <a16:creationId xmlns:a16="http://schemas.microsoft.com/office/drawing/2014/main" id="{9127060B-03F6-0F81-9952-1B1D6A4494E1}"/>
                </a:ext>
              </a:extLst>
            </p:cNvPr>
            <p:cNvSpPr txBox="1"/>
            <p:nvPr/>
          </p:nvSpPr>
          <p:spPr>
            <a:xfrm>
              <a:off x="1349375" y="1732518"/>
              <a:ext cx="5724644" cy="369332"/>
            </a:xfrm>
            <a:prstGeom prst="rect">
              <a:avLst/>
            </a:prstGeom>
            <a:noFill/>
          </p:spPr>
          <p:txBody>
            <a:bodyPr wrap="none" rtlCol="0">
              <a:spAutoFit/>
            </a:bodyPr>
            <a:lstStyle/>
            <a:p>
              <a:r>
                <a:rPr lang="ja-JP" altLang="en-US" b="1">
                  <a:solidFill>
                    <a:srgbClr val="FF6A29"/>
                  </a:solidFill>
                  <a:latin typeface="BIZ UDPゴシック" panose="020B0400000000000000" pitchFamily="50" charset="-128"/>
                  <a:ea typeface="BIZ UDPゴシック" panose="020B0400000000000000" pitchFamily="50" charset="-128"/>
                </a:rPr>
                <a:t>所属組織の服務規律ではどのように定められているか</a:t>
              </a:r>
              <a:endParaRPr kumimoji="1" lang="ja-JP" altLang="en-US" sz="1900" b="1" spc="50">
                <a:solidFill>
                  <a:srgbClr val="FF6A29"/>
                </a:solidFill>
                <a:latin typeface="BIZ UDPゴシック" panose="020B0400000000000000" pitchFamily="50" charset="-128"/>
                <a:ea typeface="BIZ UDPゴシック" panose="020B0400000000000000" pitchFamily="50" charset="-128"/>
              </a:endParaRPr>
            </a:p>
          </p:txBody>
        </p:sp>
        <p:sp>
          <p:nvSpPr>
            <p:cNvPr id="8" name="楕円 13">
              <a:extLst>
                <a:ext uri="{FF2B5EF4-FFF2-40B4-BE49-F238E27FC236}">
                  <a16:creationId xmlns:a16="http://schemas.microsoft.com/office/drawing/2014/main" id="{DA9A9454-806A-97C5-9E26-42131BF9306D}"/>
                </a:ext>
              </a:extLst>
            </p:cNvPr>
            <p:cNvSpPr/>
            <p:nvPr/>
          </p:nvSpPr>
          <p:spPr>
            <a:xfrm>
              <a:off x="887571" y="1678781"/>
              <a:ext cx="423069" cy="423069"/>
            </a:xfrm>
            <a:prstGeom prst="ellipse">
              <a:avLst/>
            </a:prstGeom>
            <a:solidFill>
              <a:srgbClr val="FF6A29"/>
            </a:solidFill>
            <a:ln>
              <a:noFill/>
            </a:ln>
          </p:spPr>
          <p:style>
            <a:lnRef idx="2">
              <a:schemeClr val="accent1">
                <a:shade val="15000"/>
              </a:schemeClr>
            </a:lnRef>
            <a:fillRef idx="1">
              <a:schemeClr val="accent1"/>
            </a:fillRef>
            <a:effectRef idx="0">
              <a:schemeClr val="accent1"/>
            </a:effectRef>
            <a:fontRef idx="minor">
              <a:schemeClr val="lt1"/>
            </a:fontRef>
          </p:style>
          <p:txBody>
            <a:bodyPr bIns="0" rtlCol="0" anchor="ctr"/>
            <a:lstStyle/>
            <a:p>
              <a:pPr algn="ctr"/>
              <a:r>
                <a:rPr kumimoji="1" lang="en-US" altLang="ja-JP" sz="2100" b="1">
                  <a:latin typeface="BIZ UDPゴシック" panose="020B0400000000000000" pitchFamily="50" charset="-128"/>
                  <a:ea typeface="BIZ UDPゴシック" panose="020B0400000000000000" pitchFamily="50" charset="-128"/>
                </a:rPr>
                <a:t>3</a:t>
              </a:r>
              <a:endParaRPr kumimoji="1" lang="ja-JP" altLang="en-US" sz="2100" b="1">
                <a:latin typeface="BIZ UDPゴシック" panose="020B0400000000000000" pitchFamily="50" charset="-128"/>
                <a:ea typeface="BIZ UDPゴシック" panose="020B0400000000000000" pitchFamily="50" charset="-128"/>
              </a:endParaRPr>
            </a:p>
          </p:txBody>
        </p:sp>
      </p:grpSp>
      <p:sp>
        <p:nvSpPr>
          <p:cNvPr id="13" name="テキスト ボックス 12">
            <a:extLst>
              <a:ext uri="{FF2B5EF4-FFF2-40B4-BE49-F238E27FC236}">
                <a16:creationId xmlns:a16="http://schemas.microsoft.com/office/drawing/2014/main" id="{4C8CAA07-0C47-025F-410D-66AD3E47129D}"/>
              </a:ext>
            </a:extLst>
          </p:cNvPr>
          <p:cNvSpPr txBox="1"/>
          <p:nvPr/>
        </p:nvSpPr>
        <p:spPr>
          <a:xfrm>
            <a:off x="832882" y="2049091"/>
            <a:ext cx="10566956" cy="325025"/>
          </a:xfrm>
          <a:prstGeom prst="rect">
            <a:avLst/>
          </a:prstGeom>
          <a:noFill/>
        </p:spPr>
        <p:txBody>
          <a:bodyPr wrap="square" rtlCol="0">
            <a:spAutoFit/>
          </a:bodyPr>
          <a:lstStyle/>
          <a:p>
            <a:pPr>
              <a:lnSpc>
                <a:spcPct val="110000"/>
              </a:lnSpc>
            </a:pPr>
            <a:r>
              <a:rPr lang="ja-JP" altLang="en-US" sz="1600" kern="0">
                <a:latin typeface="BIZ UDPゴシック" panose="020B0400000000000000" pitchFamily="50" charset="-128"/>
                <a:ea typeface="BIZ UDPゴシック" panose="020B0400000000000000" pitchFamily="50" charset="-128"/>
                <a:cs typeface="ＭＳ Ｐゴシック" panose="020B0600070205080204" pitchFamily="50" charset="-128"/>
              </a:rPr>
              <a:t>スポーツクラブの</a:t>
            </a:r>
            <a:r>
              <a:rPr lang="ja-JP" altLang="en-US" sz="1600" spc="180">
                <a:latin typeface="BIZ UDPゴシック" panose="020B0400000000000000" pitchFamily="50" charset="-128"/>
                <a:ea typeface="BIZ UDPゴシック" panose="020B0400000000000000" pitchFamily="50" charset="-128"/>
              </a:rPr>
              <a:t>職員は、</a:t>
            </a:r>
            <a:r>
              <a:rPr lang="ja-JP" altLang="en-US" sz="1600" kern="0">
                <a:latin typeface="BIZ UDPゴシック" panose="020B0400000000000000" pitchFamily="50" charset="-128"/>
                <a:ea typeface="BIZ UDPゴシック" panose="020B0400000000000000" pitchFamily="50" charset="-128"/>
                <a:cs typeface="ＭＳ Ｐゴシック" panose="020B0600070205080204" pitchFamily="50" charset="-128"/>
              </a:rPr>
              <a:t>遠方に居住するこどもの安全を確保するため</a:t>
            </a:r>
            <a:r>
              <a:rPr lang="ja-JP" altLang="en-US" sz="1600" spc="180">
                <a:latin typeface="BIZ UDPゴシック" panose="020B0400000000000000" pitchFamily="50" charset="-128"/>
                <a:ea typeface="BIZ UDPゴシック" panose="020B0400000000000000" pitchFamily="50" charset="-128"/>
              </a:rPr>
              <a:t>、特定のこどもを日常的に送迎している。</a:t>
            </a:r>
          </a:p>
        </p:txBody>
      </p:sp>
      <p:sp>
        <p:nvSpPr>
          <p:cNvPr id="17" name="テキスト ボックス 16">
            <a:extLst>
              <a:ext uri="{FF2B5EF4-FFF2-40B4-BE49-F238E27FC236}">
                <a16:creationId xmlns:a16="http://schemas.microsoft.com/office/drawing/2014/main" id="{B7786838-D305-0CCC-2C07-1C93BBF77C96}"/>
              </a:ext>
            </a:extLst>
          </p:cNvPr>
          <p:cNvSpPr txBox="1"/>
          <p:nvPr/>
        </p:nvSpPr>
        <p:spPr>
          <a:xfrm>
            <a:off x="792162" y="1618204"/>
            <a:ext cx="607859" cy="338554"/>
          </a:xfrm>
          <a:prstGeom prst="rect">
            <a:avLst/>
          </a:prstGeom>
          <a:noFill/>
        </p:spPr>
        <p:txBody>
          <a:bodyPr wrap="none" rtlCol="0">
            <a:spAutoFit/>
          </a:bodyPr>
          <a:lstStyle/>
          <a:p>
            <a:r>
              <a:rPr lang="ja-JP" altLang="en-US" sz="1600" spc="50">
                <a:latin typeface="BIZ UDPゴシック" panose="020B0400000000000000" pitchFamily="50" charset="-128"/>
                <a:ea typeface="BIZ UDPゴシック" panose="020B0400000000000000" pitchFamily="50" charset="-128"/>
              </a:rPr>
              <a:t>事例</a:t>
            </a:r>
          </a:p>
        </p:txBody>
      </p:sp>
      <p:grpSp>
        <p:nvGrpSpPr>
          <p:cNvPr id="3" name="グループ化 2">
            <a:extLst>
              <a:ext uri="{FF2B5EF4-FFF2-40B4-BE49-F238E27FC236}">
                <a16:creationId xmlns:a16="http://schemas.microsoft.com/office/drawing/2014/main" id="{EF96ECF6-42CA-DF10-B787-8A3536549157}"/>
              </a:ext>
            </a:extLst>
          </p:cNvPr>
          <p:cNvGrpSpPr/>
          <p:nvPr/>
        </p:nvGrpSpPr>
        <p:grpSpPr>
          <a:xfrm>
            <a:off x="10308917" y="4953562"/>
            <a:ext cx="1041272" cy="1129438"/>
            <a:chOff x="1189767" y="2221447"/>
            <a:chExt cx="1041272" cy="1129438"/>
          </a:xfrm>
        </p:grpSpPr>
        <p:sp>
          <p:nvSpPr>
            <p:cNvPr id="15" name="フリーフォーム: 図形 14">
              <a:extLst>
                <a:ext uri="{FF2B5EF4-FFF2-40B4-BE49-F238E27FC236}">
                  <a16:creationId xmlns:a16="http://schemas.microsoft.com/office/drawing/2014/main" id="{6B645002-CD21-6AD1-EC7B-E6EC6736A7F0}"/>
                </a:ext>
              </a:extLst>
            </p:cNvPr>
            <p:cNvSpPr/>
            <p:nvPr/>
          </p:nvSpPr>
          <p:spPr>
            <a:xfrm>
              <a:off x="1421129" y="2296183"/>
              <a:ext cx="437864" cy="961834"/>
            </a:xfrm>
            <a:custGeom>
              <a:avLst/>
              <a:gdLst>
                <a:gd name="connsiteX0" fmla="*/ 356235 w 437864"/>
                <a:gd name="connsiteY0" fmla="*/ 324422 h 961834"/>
                <a:gd name="connsiteX1" fmla="*/ 361855 w 437864"/>
                <a:gd name="connsiteY1" fmla="*/ 351282 h 961834"/>
                <a:gd name="connsiteX2" fmla="*/ 289369 w 437864"/>
                <a:gd name="connsiteY2" fmla="*/ 430149 h 961834"/>
                <a:gd name="connsiteX3" fmla="*/ 227647 w 437864"/>
                <a:gd name="connsiteY3" fmla="*/ 401003 h 961834"/>
                <a:gd name="connsiteX4" fmla="*/ 227647 w 437864"/>
                <a:gd name="connsiteY4" fmla="*/ 377666 h 961834"/>
                <a:gd name="connsiteX5" fmla="*/ 203359 w 437864"/>
                <a:gd name="connsiteY5" fmla="*/ 329946 h 961834"/>
                <a:gd name="connsiteX6" fmla="*/ 166592 w 437864"/>
                <a:gd name="connsiteY6" fmla="*/ 303276 h 961834"/>
                <a:gd name="connsiteX7" fmla="*/ 129254 w 437864"/>
                <a:gd name="connsiteY7" fmla="*/ 227362 h 961834"/>
                <a:gd name="connsiteX8" fmla="*/ 102679 w 437864"/>
                <a:gd name="connsiteY8" fmla="*/ 128111 h 961834"/>
                <a:gd name="connsiteX9" fmla="*/ 309944 w 437864"/>
                <a:gd name="connsiteY9" fmla="*/ 0 h 961834"/>
                <a:gd name="connsiteX10" fmla="*/ 327755 w 437864"/>
                <a:gd name="connsiteY10" fmla="*/ 41910 h 961834"/>
                <a:gd name="connsiteX11" fmla="*/ 360807 w 437864"/>
                <a:gd name="connsiteY11" fmla="*/ 165259 h 961834"/>
                <a:gd name="connsiteX12" fmla="*/ 352616 w 437864"/>
                <a:gd name="connsiteY12" fmla="*/ 283369 h 961834"/>
                <a:gd name="connsiteX13" fmla="*/ 347663 w 437864"/>
                <a:gd name="connsiteY13" fmla="*/ 292037 h 961834"/>
                <a:gd name="connsiteX14" fmla="*/ 356330 w 437864"/>
                <a:gd name="connsiteY14" fmla="*/ 324326 h 961834"/>
                <a:gd name="connsiteX15" fmla="*/ 189833 w 437864"/>
                <a:gd name="connsiteY15" fmla="*/ 423291 h 961834"/>
                <a:gd name="connsiteX16" fmla="*/ 183261 w 437864"/>
                <a:gd name="connsiteY16" fmla="*/ 442627 h 961834"/>
                <a:gd name="connsiteX17" fmla="*/ 167164 w 437864"/>
                <a:gd name="connsiteY17" fmla="*/ 463582 h 961834"/>
                <a:gd name="connsiteX18" fmla="*/ 149733 w 437864"/>
                <a:gd name="connsiteY18" fmla="*/ 472154 h 961834"/>
                <a:gd name="connsiteX19" fmla="*/ 134398 w 437864"/>
                <a:gd name="connsiteY19" fmla="*/ 472154 h 961834"/>
                <a:gd name="connsiteX20" fmla="*/ 117157 w 437864"/>
                <a:gd name="connsiteY20" fmla="*/ 480822 h 961834"/>
                <a:gd name="connsiteX21" fmla="*/ 89440 w 437864"/>
                <a:gd name="connsiteY21" fmla="*/ 518255 h 961834"/>
                <a:gd name="connsiteX22" fmla="*/ 0 w 437864"/>
                <a:gd name="connsiteY22" fmla="*/ 483965 h 961834"/>
                <a:gd name="connsiteX23" fmla="*/ 34195 w 437864"/>
                <a:gd name="connsiteY23" fmla="*/ 356425 h 961834"/>
                <a:gd name="connsiteX24" fmla="*/ 46006 w 437864"/>
                <a:gd name="connsiteY24" fmla="*/ 340138 h 961834"/>
                <a:gd name="connsiteX25" fmla="*/ 93250 w 437864"/>
                <a:gd name="connsiteY25" fmla="*/ 309467 h 961834"/>
                <a:gd name="connsiteX26" fmla="*/ 101727 w 437864"/>
                <a:gd name="connsiteY26" fmla="*/ 307181 h 961834"/>
                <a:gd name="connsiteX27" fmla="*/ 111062 w 437864"/>
                <a:gd name="connsiteY27" fmla="*/ 309944 h 961834"/>
                <a:gd name="connsiteX28" fmla="*/ 180975 w 437864"/>
                <a:gd name="connsiteY28" fmla="*/ 360712 h 961834"/>
                <a:gd name="connsiteX29" fmla="*/ 189738 w 437864"/>
                <a:gd name="connsiteY29" fmla="*/ 377857 h 961834"/>
                <a:gd name="connsiteX30" fmla="*/ 189738 w 437864"/>
                <a:gd name="connsiteY30" fmla="*/ 423386 h 961834"/>
                <a:gd name="connsiteX31" fmla="*/ 292227 w 437864"/>
                <a:gd name="connsiteY31" fmla="*/ 775335 h 961834"/>
                <a:gd name="connsiteX32" fmla="*/ 286226 w 437864"/>
                <a:gd name="connsiteY32" fmla="*/ 775335 h 961834"/>
                <a:gd name="connsiteX33" fmla="*/ 180880 w 437864"/>
                <a:gd name="connsiteY33" fmla="*/ 500824 h 961834"/>
                <a:gd name="connsiteX34" fmla="*/ 197072 w 437864"/>
                <a:gd name="connsiteY34" fmla="*/ 486728 h 961834"/>
                <a:gd name="connsiteX35" fmla="*/ 213169 w 437864"/>
                <a:gd name="connsiteY35" fmla="*/ 465773 h 961834"/>
                <a:gd name="connsiteX36" fmla="*/ 222599 w 437864"/>
                <a:gd name="connsiteY36" fmla="*/ 448342 h 961834"/>
                <a:gd name="connsiteX37" fmla="*/ 289369 w 437864"/>
                <a:gd name="connsiteY37" fmla="*/ 468059 h 961834"/>
                <a:gd name="connsiteX38" fmla="*/ 394049 w 437864"/>
                <a:gd name="connsiteY38" fmla="*/ 391382 h 961834"/>
                <a:gd name="connsiteX39" fmla="*/ 437864 w 437864"/>
                <a:gd name="connsiteY39" fmla="*/ 395954 h 961834"/>
                <a:gd name="connsiteX40" fmla="*/ 292227 w 437864"/>
                <a:gd name="connsiteY40" fmla="*/ 775335 h 961834"/>
                <a:gd name="connsiteX41" fmla="*/ 164211 w 437864"/>
                <a:gd name="connsiteY41" fmla="*/ 850297 h 961834"/>
                <a:gd name="connsiteX42" fmla="*/ 145542 w 437864"/>
                <a:gd name="connsiteY42" fmla="*/ 849344 h 961834"/>
                <a:gd name="connsiteX43" fmla="*/ 80772 w 437864"/>
                <a:gd name="connsiteY43" fmla="*/ 808387 h 961834"/>
                <a:gd name="connsiteX44" fmla="*/ 59150 w 437864"/>
                <a:gd name="connsiteY44" fmla="*/ 759809 h 961834"/>
                <a:gd name="connsiteX45" fmla="*/ 24860 w 437864"/>
                <a:gd name="connsiteY45" fmla="*/ 921258 h 961834"/>
                <a:gd name="connsiteX46" fmla="*/ 108299 w 437864"/>
                <a:gd name="connsiteY46" fmla="*/ 960311 h 961834"/>
                <a:gd name="connsiteX47" fmla="*/ 158401 w 437864"/>
                <a:gd name="connsiteY47" fmla="*/ 961835 h 961834"/>
                <a:gd name="connsiteX48" fmla="*/ 164211 w 437864"/>
                <a:gd name="connsiteY48" fmla="*/ 850392 h 961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437864" h="961834">
                  <a:moveTo>
                    <a:pt x="356235" y="324422"/>
                  </a:moveTo>
                  <a:cubicBezTo>
                    <a:pt x="359664" y="337375"/>
                    <a:pt x="361855" y="345758"/>
                    <a:pt x="361855" y="351282"/>
                  </a:cubicBezTo>
                  <a:cubicBezTo>
                    <a:pt x="361855" y="399193"/>
                    <a:pt x="335756" y="430149"/>
                    <a:pt x="289369" y="430149"/>
                  </a:cubicBezTo>
                  <a:cubicBezTo>
                    <a:pt x="262223" y="430149"/>
                    <a:pt x="240792" y="419481"/>
                    <a:pt x="227647" y="401003"/>
                  </a:cubicBezTo>
                  <a:lnTo>
                    <a:pt x="227647" y="377666"/>
                  </a:lnTo>
                  <a:cubicBezTo>
                    <a:pt x="227647" y="359664"/>
                    <a:pt x="217837" y="340519"/>
                    <a:pt x="203359" y="329946"/>
                  </a:cubicBezTo>
                  <a:lnTo>
                    <a:pt x="166592" y="303276"/>
                  </a:lnTo>
                  <a:cubicBezTo>
                    <a:pt x="151543" y="287369"/>
                    <a:pt x="139255" y="264700"/>
                    <a:pt x="129254" y="227362"/>
                  </a:cubicBezTo>
                  <a:lnTo>
                    <a:pt x="102679" y="128111"/>
                  </a:lnTo>
                  <a:lnTo>
                    <a:pt x="309944" y="0"/>
                  </a:lnTo>
                  <a:cubicBezTo>
                    <a:pt x="317087" y="10477"/>
                    <a:pt x="322993" y="24289"/>
                    <a:pt x="327755" y="41910"/>
                  </a:cubicBezTo>
                  <a:lnTo>
                    <a:pt x="360807" y="165259"/>
                  </a:lnTo>
                  <a:cubicBezTo>
                    <a:pt x="376523" y="224028"/>
                    <a:pt x="369380" y="254032"/>
                    <a:pt x="352616" y="283369"/>
                  </a:cubicBezTo>
                  <a:lnTo>
                    <a:pt x="347663" y="292037"/>
                  </a:lnTo>
                  <a:lnTo>
                    <a:pt x="356330" y="324326"/>
                  </a:lnTo>
                  <a:close/>
                  <a:moveTo>
                    <a:pt x="189833" y="423291"/>
                  </a:moveTo>
                  <a:cubicBezTo>
                    <a:pt x="189833" y="429197"/>
                    <a:pt x="186880" y="437960"/>
                    <a:pt x="183261" y="442627"/>
                  </a:cubicBezTo>
                  <a:lnTo>
                    <a:pt x="167164" y="463582"/>
                  </a:lnTo>
                  <a:cubicBezTo>
                    <a:pt x="163544" y="468249"/>
                    <a:pt x="155734" y="472154"/>
                    <a:pt x="149733" y="472154"/>
                  </a:cubicBezTo>
                  <a:lnTo>
                    <a:pt x="134398" y="472154"/>
                  </a:lnTo>
                  <a:cubicBezTo>
                    <a:pt x="128492" y="472154"/>
                    <a:pt x="120682" y="476060"/>
                    <a:pt x="117157" y="480822"/>
                  </a:cubicBezTo>
                  <a:lnTo>
                    <a:pt x="89440" y="518255"/>
                  </a:lnTo>
                  <a:lnTo>
                    <a:pt x="0" y="483965"/>
                  </a:lnTo>
                  <a:lnTo>
                    <a:pt x="34195" y="356425"/>
                  </a:lnTo>
                  <a:cubicBezTo>
                    <a:pt x="35719" y="350711"/>
                    <a:pt x="41053" y="343376"/>
                    <a:pt x="46006" y="340138"/>
                  </a:cubicBezTo>
                  <a:lnTo>
                    <a:pt x="93250" y="309467"/>
                  </a:lnTo>
                  <a:cubicBezTo>
                    <a:pt x="95631" y="307943"/>
                    <a:pt x="98679" y="307181"/>
                    <a:pt x="101727" y="307181"/>
                  </a:cubicBezTo>
                  <a:cubicBezTo>
                    <a:pt x="105156" y="307181"/>
                    <a:pt x="108490" y="308134"/>
                    <a:pt x="111062" y="309944"/>
                  </a:cubicBezTo>
                  <a:lnTo>
                    <a:pt x="180975" y="360712"/>
                  </a:lnTo>
                  <a:cubicBezTo>
                    <a:pt x="185738" y="364236"/>
                    <a:pt x="189738" y="371951"/>
                    <a:pt x="189738" y="377857"/>
                  </a:cubicBezTo>
                  <a:lnTo>
                    <a:pt x="189738" y="423386"/>
                  </a:lnTo>
                  <a:close/>
                  <a:moveTo>
                    <a:pt x="292227" y="775335"/>
                  </a:moveTo>
                  <a:lnTo>
                    <a:pt x="286226" y="775335"/>
                  </a:lnTo>
                  <a:lnTo>
                    <a:pt x="180880" y="500824"/>
                  </a:lnTo>
                  <a:cubicBezTo>
                    <a:pt x="187166" y="497015"/>
                    <a:pt x="192786" y="492252"/>
                    <a:pt x="197072" y="486728"/>
                  </a:cubicBezTo>
                  <a:lnTo>
                    <a:pt x="213169" y="465773"/>
                  </a:lnTo>
                  <a:cubicBezTo>
                    <a:pt x="216979" y="460820"/>
                    <a:pt x="220123" y="454724"/>
                    <a:pt x="222599" y="448342"/>
                  </a:cubicBezTo>
                  <a:cubicBezTo>
                    <a:pt x="240887" y="460915"/>
                    <a:pt x="263557" y="468059"/>
                    <a:pt x="289369" y="468059"/>
                  </a:cubicBezTo>
                  <a:cubicBezTo>
                    <a:pt x="342519" y="468059"/>
                    <a:pt x="380429" y="437960"/>
                    <a:pt x="394049" y="391382"/>
                  </a:cubicBezTo>
                  <a:cubicBezTo>
                    <a:pt x="408337" y="392906"/>
                    <a:pt x="423100" y="394430"/>
                    <a:pt x="437864" y="395954"/>
                  </a:cubicBezTo>
                  <a:lnTo>
                    <a:pt x="292227" y="775335"/>
                  </a:lnTo>
                  <a:close/>
                  <a:moveTo>
                    <a:pt x="164211" y="850297"/>
                  </a:moveTo>
                  <a:cubicBezTo>
                    <a:pt x="156210" y="849916"/>
                    <a:pt x="149828" y="849535"/>
                    <a:pt x="145542" y="849344"/>
                  </a:cubicBezTo>
                  <a:cubicBezTo>
                    <a:pt x="108775" y="847439"/>
                    <a:pt x="93154" y="836295"/>
                    <a:pt x="80772" y="808387"/>
                  </a:cubicBezTo>
                  <a:cubicBezTo>
                    <a:pt x="77915" y="801910"/>
                    <a:pt x="69913" y="784098"/>
                    <a:pt x="59150" y="759809"/>
                  </a:cubicBezTo>
                  <a:lnTo>
                    <a:pt x="24860" y="921258"/>
                  </a:lnTo>
                  <a:cubicBezTo>
                    <a:pt x="44767" y="945356"/>
                    <a:pt x="74581" y="958501"/>
                    <a:pt x="108299" y="960311"/>
                  </a:cubicBezTo>
                  <a:cubicBezTo>
                    <a:pt x="118681" y="960882"/>
                    <a:pt x="144780" y="961454"/>
                    <a:pt x="158401" y="961835"/>
                  </a:cubicBezTo>
                  <a:lnTo>
                    <a:pt x="164211" y="850392"/>
                  </a:lnTo>
                  <a:close/>
                </a:path>
              </a:pathLst>
            </a:custGeom>
            <a:solidFill>
              <a:srgbClr val="FFFFFF"/>
            </a:solidFill>
            <a:ln w="9525" cap="flat">
              <a:noFill/>
              <a:prstDash val="solid"/>
              <a:miter/>
            </a:ln>
          </p:spPr>
          <p:txBody>
            <a:bodyPr rtlCol="0" anchor="ctr"/>
            <a:lstStyle/>
            <a:p>
              <a:endParaRPr lang="ja-JP" altLang="en-US"/>
            </a:p>
          </p:txBody>
        </p:sp>
        <p:sp>
          <p:nvSpPr>
            <p:cNvPr id="18" name="フリーフォーム: 図形 17">
              <a:extLst>
                <a:ext uri="{FF2B5EF4-FFF2-40B4-BE49-F238E27FC236}">
                  <a16:creationId xmlns:a16="http://schemas.microsoft.com/office/drawing/2014/main" id="{708E3408-8E2A-E227-B6A6-6C0C762A36F2}"/>
                </a:ext>
              </a:extLst>
            </p:cNvPr>
            <p:cNvSpPr/>
            <p:nvPr/>
          </p:nvSpPr>
          <p:spPr>
            <a:xfrm>
              <a:off x="1189767" y="2221447"/>
              <a:ext cx="1041272" cy="1129438"/>
            </a:xfrm>
            <a:custGeom>
              <a:avLst/>
              <a:gdLst>
                <a:gd name="connsiteX0" fmla="*/ 238506 w 1041272"/>
                <a:gd name="connsiteY0" fmla="*/ 1067526 h 1129438"/>
                <a:gd name="connsiteX1" fmla="*/ 246888 w 1041272"/>
                <a:gd name="connsiteY1" fmla="*/ 1039427 h 1129438"/>
                <a:gd name="connsiteX2" fmla="*/ 337566 w 1041272"/>
                <a:gd name="connsiteY2" fmla="*/ 1072669 h 1129438"/>
                <a:gd name="connsiteX3" fmla="*/ 788099 w 1041272"/>
                <a:gd name="connsiteY3" fmla="*/ 1096291 h 1129438"/>
                <a:gd name="connsiteX4" fmla="*/ 788099 w 1041272"/>
                <a:gd name="connsiteY4" fmla="*/ 1096291 h 1129438"/>
                <a:gd name="connsiteX5" fmla="*/ 788956 w 1041272"/>
                <a:gd name="connsiteY5" fmla="*/ 1096291 h 1129438"/>
                <a:gd name="connsiteX6" fmla="*/ 829342 w 1041272"/>
                <a:gd name="connsiteY6" fmla="*/ 1097053 h 1129438"/>
                <a:gd name="connsiteX7" fmla="*/ 912400 w 1041272"/>
                <a:gd name="connsiteY7" fmla="*/ 1096291 h 1129438"/>
                <a:gd name="connsiteX8" fmla="*/ 1041273 w 1041272"/>
                <a:gd name="connsiteY8" fmla="*/ 978372 h 1129438"/>
                <a:gd name="connsiteX9" fmla="*/ 1041273 w 1041272"/>
                <a:gd name="connsiteY9" fmla="*/ 639949 h 1129438"/>
                <a:gd name="connsiteX10" fmla="*/ 869061 w 1041272"/>
                <a:gd name="connsiteY10" fmla="*/ 453544 h 1129438"/>
                <a:gd name="connsiteX11" fmla="*/ 646176 w 1041272"/>
                <a:gd name="connsiteY11" fmla="*/ 430113 h 1129438"/>
                <a:gd name="connsiteX12" fmla="*/ 631031 w 1041272"/>
                <a:gd name="connsiteY12" fmla="*/ 373153 h 1129438"/>
                <a:gd name="connsiteX13" fmla="*/ 639032 w 1041272"/>
                <a:gd name="connsiteY13" fmla="*/ 227421 h 1129438"/>
                <a:gd name="connsiteX14" fmla="*/ 605981 w 1041272"/>
                <a:gd name="connsiteY14" fmla="*/ 104072 h 1129438"/>
                <a:gd name="connsiteX15" fmla="*/ 549783 w 1041272"/>
                <a:gd name="connsiteY15" fmla="*/ 16156 h 1129438"/>
                <a:gd name="connsiteX16" fmla="*/ 436150 w 1041272"/>
                <a:gd name="connsiteY16" fmla="*/ 7870 h 1129438"/>
                <a:gd name="connsiteX17" fmla="*/ 379667 w 1041272"/>
                <a:gd name="connsiteY17" fmla="*/ 23014 h 1129438"/>
                <a:gd name="connsiteX18" fmla="*/ 280702 w 1041272"/>
                <a:gd name="connsiteY18" fmla="*/ 191321 h 1129438"/>
                <a:gd name="connsiteX19" fmla="*/ 313754 w 1041272"/>
                <a:gd name="connsiteY19" fmla="*/ 314670 h 1129438"/>
                <a:gd name="connsiteX20" fmla="*/ 323279 w 1041272"/>
                <a:gd name="connsiteY20" fmla="*/ 344959 h 1129438"/>
                <a:gd name="connsiteX21" fmla="*/ 304324 w 1041272"/>
                <a:gd name="connsiteY21" fmla="*/ 352294 h 1129438"/>
                <a:gd name="connsiteX22" fmla="*/ 257080 w 1041272"/>
                <a:gd name="connsiteY22" fmla="*/ 382964 h 1129438"/>
                <a:gd name="connsiteX23" fmla="*/ 229267 w 1041272"/>
                <a:gd name="connsiteY23" fmla="*/ 421159 h 1129438"/>
                <a:gd name="connsiteX24" fmla="*/ 222028 w 1041272"/>
                <a:gd name="connsiteY24" fmla="*/ 448306 h 1129438"/>
                <a:gd name="connsiteX25" fmla="*/ 172307 w 1041272"/>
                <a:gd name="connsiteY25" fmla="*/ 453544 h 1129438"/>
                <a:gd name="connsiteX26" fmla="*/ 0 w 1041272"/>
                <a:gd name="connsiteY26" fmla="*/ 639949 h 1129438"/>
                <a:gd name="connsiteX27" fmla="*/ 0 w 1041272"/>
                <a:gd name="connsiteY27" fmla="*/ 1000756 h 1129438"/>
                <a:gd name="connsiteX28" fmla="*/ 128683 w 1041272"/>
                <a:gd name="connsiteY28" fmla="*/ 1129438 h 1129438"/>
                <a:gd name="connsiteX29" fmla="*/ 238506 w 1041272"/>
                <a:gd name="connsiteY29" fmla="*/ 1067526 h 1129438"/>
                <a:gd name="connsiteX30" fmla="*/ 587597 w 1041272"/>
                <a:gd name="connsiteY30" fmla="*/ 399157 h 1129438"/>
                <a:gd name="connsiteX31" fmla="*/ 593217 w 1041272"/>
                <a:gd name="connsiteY31" fmla="*/ 426017 h 1129438"/>
                <a:gd name="connsiteX32" fmla="*/ 520732 w 1041272"/>
                <a:gd name="connsiteY32" fmla="*/ 504884 h 1129438"/>
                <a:gd name="connsiteX33" fmla="*/ 459010 w 1041272"/>
                <a:gd name="connsiteY33" fmla="*/ 475738 h 1129438"/>
                <a:gd name="connsiteX34" fmla="*/ 459010 w 1041272"/>
                <a:gd name="connsiteY34" fmla="*/ 452401 h 1129438"/>
                <a:gd name="connsiteX35" fmla="*/ 434721 w 1041272"/>
                <a:gd name="connsiteY35" fmla="*/ 404681 h 1129438"/>
                <a:gd name="connsiteX36" fmla="*/ 397955 w 1041272"/>
                <a:gd name="connsiteY36" fmla="*/ 378011 h 1129438"/>
                <a:gd name="connsiteX37" fmla="*/ 360617 w 1041272"/>
                <a:gd name="connsiteY37" fmla="*/ 302097 h 1129438"/>
                <a:gd name="connsiteX38" fmla="*/ 334042 w 1041272"/>
                <a:gd name="connsiteY38" fmla="*/ 202846 h 1129438"/>
                <a:gd name="connsiteX39" fmla="*/ 541306 w 1041272"/>
                <a:gd name="connsiteY39" fmla="*/ 74735 h 1129438"/>
                <a:gd name="connsiteX40" fmla="*/ 559118 w 1041272"/>
                <a:gd name="connsiteY40" fmla="*/ 116645 h 1129438"/>
                <a:gd name="connsiteX41" fmla="*/ 592169 w 1041272"/>
                <a:gd name="connsiteY41" fmla="*/ 239994 h 1129438"/>
                <a:gd name="connsiteX42" fmla="*/ 583978 w 1041272"/>
                <a:gd name="connsiteY42" fmla="*/ 358104 h 1129438"/>
                <a:gd name="connsiteX43" fmla="*/ 579025 w 1041272"/>
                <a:gd name="connsiteY43" fmla="*/ 366772 h 1129438"/>
                <a:gd name="connsiteX44" fmla="*/ 587693 w 1041272"/>
                <a:gd name="connsiteY44" fmla="*/ 399061 h 1129438"/>
                <a:gd name="connsiteX45" fmla="*/ 421196 w 1041272"/>
                <a:gd name="connsiteY45" fmla="*/ 498026 h 1129438"/>
                <a:gd name="connsiteX46" fmla="*/ 414623 w 1041272"/>
                <a:gd name="connsiteY46" fmla="*/ 517362 h 1129438"/>
                <a:gd name="connsiteX47" fmla="*/ 398526 w 1041272"/>
                <a:gd name="connsiteY47" fmla="*/ 538317 h 1129438"/>
                <a:gd name="connsiteX48" fmla="*/ 381095 w 1041272"/>
                <a:gd name="connsiteY48" fmla="*/ 546889 h 1129438"/>
                <a:gd name="connsiteX49" fmla="*/ 365760 w 1041272"/>
                <a:gd name="connsiteY49" fmla="*/ 546889 h 1129438"/>
                <a:gd name="connsiteX50" fmla="*/ 348520 w 1041272"/>
                <a:gd name="connsiteY50" fmla="*/ 555557 h 1129438"/>
                <a:gd name="connsiteX51" fmla="*/ 320802 w 1041272"/>
                <a:gd name="connsiteY51" fmla="*/ 592990 h 1129438"/>
                <a:gd name="connsiteX52" fmla="*/ 231362 w 1041272"/>
                <a:gd name="connsiteY52" fmla="*/ 558700 h 1129438"/>
                <a:gd name="connsiteX53" fmla="*/ 265557 w 1041272"/>
                <a:gd name="connsiteY53" fmla="*/ 431161 h 1129438"/>
                <a:gd name="connsiteX54" fmla="*/ 277368 w 1041272"/>
                <a:gd name="connsiteY54" fmla="*/ 414873 h 1129438"/>
                <a:gd name="connsiteX55" fmla="*/ 324612 w 1041272"/>
                <a:gd name="connsiteY55" fmla="*/ 384202 h 1129438"/>
                <a:gd name="connsiteX56" fmla="*/ 333089 w 1041272"/>
                <a:gd name="connsiteY56" fmla="*/ 381916 h 1129438"/>
                <a:gd name="connsiteX57" fmla="*/ 342424 w 1041272"/>
                <a:gd name="connsiteY57" fmla="*/ 384679 h 1129438"/>
                <a:gd name="connsiteX58" fmla="*/ 412337 w 1041272"/>
                <a:gd name="connsiteY58" fmla="*/ 435447 h 1129438"/>
                <a:gd name="connsiteX59" fmla="*/ 421100 w 1041272"/>
                <a:gd name="connsiteY59" fmla="*/ 452592 h 1129438"/>
                <a:gd name="connsiteX60" fmla="*/ 421100 w 1041272"/>
                <a:gd name="connsiteY60" fmla="*/ 498121 h 1129438"/>
                <a:gd name="connsiteX61" fmla="*/ 389668 w 1041272"/>
                <a:gd name="connsiteY61" fmla="*/ 1036474 h 1129438"/>
                <a:gd name="connsiteX62" fmla="*/ 339566 w 1041272"/>
                <a:gd name="connsiteY62" fmla="*/ 1034950 h 1129438"/>
                <a:gd name="connsiteX63" fmla="*/ 256127 w 1041272"/>
                <a:gd name="connsiteY63" fmla="*/ 995898 h 1129438"/>
                <a:gd name="connsiteX64" fmla="*/ 290417 w 1041272"/>
                <a:gd name="connsiteY64" fmla="*/ 834449 h 1129438"/>
                <a:gd name="connsiteX65" fmla="*/ 312039 w 1041272"/>
                <a:gd name="connsiteY65" fmla="*/ 883027 h 1129438"/>
                <a:gd name="connsiteX66" fmla="*/ 376809 w 1041272"/>
                <a:gd name="connsiteY66" fmla="*/ 923984 h 1129438"/>
                <a:gd name="connsiteX67" fmla="*/ 395478 w 1041272"/>
                <a:gd name="connsiteY67" fmla="*/ 924937 h 1129438"/>
                <a:gd name="connsiteX68" fmla="*/ 389668 w 1041272"/>
                <a:gd name="connsiteY68" fmla="*/ 1036379 h 1129438"/>
                <a:gd name="connsiteX69" fmla="*/ 523589 w 1041272"/>
                <a:gd name="connsiteY69" fmla="*/ 850070 h 1129438"/>
                <a:gd name="connsiteX70" fmla="*/ 517589 w 1041272"/>
                <a:gd name="connsiteY70" fmla="*/ 850070 h 1129438"/>
                <a:gd name="connsiteX71" fmla="*/ 412242 w 1041272"/>
                <a:gd name="connsiteY71" fmla="*/ 575560 h 1129438"/>
                <a:gd name="connsiteX72" fmla="*/ 428435 w 1041272"/>
                <a:gd name="connsiteY72" fmla="*/ 561463 h 1129438"/>
                <a:gd name="connsiteX73" fmla="*/ 444532 w 1041272"/>
                <a:gd name="connsiteY73" fmla="*/ 540508 h 1129438"/>
                <a:gd name="connsiteX74" fmla="*/ 453962 w 1041272"/>
                <a:gd name="connsiteY74" fmla="*/ 523077 h 1129438"/>
                <a:gd name="connsiteX75" fmla="*/ 520732 w 1041272"/>
                <a:gd name="connsiteY75" fmla="*/ 542794 h 1129438"/>
                <a:gd name="connsiteX76" fmla="*/ 625412 w 1041272"/>
                <a:gd name="connsiteY76" fmla="*/ 466117 h 1129438"/>
                <a:gd name="connsiteX77" fmla="*/ 669227 w 1041272"/>
                <a:gd name="connsiteY77" fmla="*/ 470689 h 1129438"/>
                <a:gd name="connsiteX78" fmla="*/ 523589 w 1041272"/>
                <a:gd name="connsiteY78" fmla="*/ 850070 h 1129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1041272" h="1129438">
                  <a:moveTo>
                    <a:pt x="238506" y="1067526"/>
                  </a:moveTo>
                  <a:cubicBezTo>
                    <a:pt x="241649" y="1062478"/>
                    <a:pt x="244031" y="1052953"/>
                    <a:pt x="246888" y="1039427"/>
                  </a:cubicBezTo>
                  <a:cubicBezTo>
                    <a:pt x="271272" y="1059049"/>
                    <a:pt x="302514" y="1070860"/>
                    <a:pt x="337566" y="1072669"/>
                  </a:cubicBezTo>
                  <a:cubicBezTo>
                    <a:pt x="521494" y="1082290"/>
                    <a:pt x="768572" y="1095244"/>
                    <a:pt x="788099" y="1096291"/>
                  </a:cubicBezTo>
                  <a:lnTo>
                    <a:pt x="788099" y="1096291"/>
                  </a:lnTo>
                  <a:cubicBezTo>
                    <a:pt x="788099" y="1096291"/>
                    <a:pt x="788670" y="1096291"/>
                    <a:pt x="788956" y="1096291"/>
                  </a:cubicBezTo>
                  <a:cubicBezTo>
                    <a:pt x="800195" y="1096863"/>
                    <a:pt x="814292" y="1097053"/>
                    <a:pt x="829342" y="1097053"/>
                  </a:cubicBezTo>
                  <a:cubicBezTo>
                    <a:pt x="859346" y="1097053"/>
                    <a:pt x="892778" y="1096291"/>
                    <a:pt x="912400" y="1096291"/>
                  </a:cubicBezTo>
                  <a:cubicBezTo>
                    <a:pt x="995267" y="1096291"/>
                    <a:pt x="1041273" y="1051810"/>
                    <a:pt x="1041273" y="978372"/>
                  </a:cubicBezTo>
                  <a:lnTo>
                    <a:pt x="1041273" y="639949"/>
                  </a:lnTo>
                  <a:cubicBezTo>
                    <a:pt x="1041273" y="533459"/>
                    <a:pt x="986790" y="465927"/>
                    <a:pt x="869061" y="453544"/>
                  </a:cubicBezTo>
                  <a:cubicBezTo>
                    <a:pt x="850106" y="451544"/>
                    <a:pt x="741998" y="440209"/>
                    <a:pt x="646176" y="430113"/>
                  </a:cubicBezTo>
                  <a:lnTo>
                    <a:pt x="631031" y="373153"/>
                  </a:lnTo>
                  <a:cubicBezTo>
                    <a:pt x="652844" y="330196"/>
                    <a:pt x="655034" y="287143"/>
                    <a:pt x="639032" y="227421"/>
                  </a:cubicBezTo>
                  <a:lnTo>
                    <a:pt x="605981" y="104072"/>
                  </a:lnTo>
                  <a:cubicBezTo>
                    <a:pt x="594551" y="61495"/>
                    <a:pt x="576167" y="32730"/>
                    <a:pt x="549783" y="16156"/>
                  </a:cubicBezTo>
                  <a:cubicBezTo>
                    <a:pt x="520637" y="-2132"/>
                    <a:pt x="483489" y="-4894"/>
                    <a:pt x="436150" y="7870"/>
                  </a:cubicBezTo>
                  <a:lnTo>
                    <a:pt x="379667" y="23014"/>
                  </a:lnTo>
                  <a:cubicBezTo>
                    <a:pt x="290513" y="46922"/>
                    <a:pt x="257175" y="103501"/>
                    <a:pt x="280702" y="191321"/>
                  </a:cubicBezTo>
                  <a:lnTo>
                    <a:pt x="313754" y="314670"/>
                  </a:lnTo>
                  <a:cubicBezTo>
                    <a:pt x="316706" y="325528"/>
                    <a:pt x="319850" y="335625"/>
                    <a:pt x="323279" y="344959"/>
                  </a:cubicBezTo>
                  <a:cubicBezTo>
                    <a:pt x="316421" y="346198"/>
                    <a:pt x="309944" y="348674"/>
                    <a:pt x="304324" y="352294"/>
                  </a:cubicBezTo>
                  <a:lnTo>
                    <a:pt x="257080" y="382964"/>
                  </a:lnTo>
                  <a:cubicBezTo>
                    <a:pt x="244221" y="391346"/>
                    <a:pt x="233267" y="406300"/>
                    <a:pt x="229267" y="421159"/>
                  </a:cubicBezTo>
                  <a:lnTo>
                    <a:pt x="222028" y="448306"/>
                  </a:lnTo>
                  <a:cubicBezTo>
                    <a:pt x="197168" y="450877"/>
                    <a:pt x="179070" y="452782"/>
                    <a:pt x="172307" y="453544"/>
                  </a:cubicBezTo>
                  <a:cubicBezTo>
                    <a:pt x="54483" y="465927"/>
                    <a:pt x="0" y="533554"/>
                    <a:pt x="0" y="639949"/>
                  </a:cubicBezTo>
                  <a:lnTo>
                    <a:pt x="0" y="1000756"/>
                  </a:lnTo>
                  <a:cubicBezTo>
                    <a:pt x="0" y="1071812"/>
                    <a:pt x="57626" y="1129438"/>
                    <a:pt x="128683" y="1129438"/>
                  </a:cubicBezTo>
                  <a:cubicBezTo>
                    <a:pt x="175260" y="1129438"/>
                    <a:pt x="215932" y="1104578"/>
                    <a:pt x="238506" y="1067526"/>
                  </a:cubicBezTo>
                  <a:close/>
                  <a:moveTo>
                    <a:pt x="587597" y="399157"/>
                  </a:moveTo>
                  <a:cubicBezTo>
                    <a:pt x="591026" y="412111"/>
                    <a:pt x="593217" y="420493"/>
                    <a:pt x="593217" y="426017"/>
                  </a:cubicBezTo>
                  <a:cubicBezTo>
                    <a:pt x="593217" y="473928"/>
                    <a:pt x="567119" y="504884"/>
                    <a:pt x="520732" y="504884"/>
                  </a:cubicBezTo>
                  <a:cubicBezTo>
                    <a:pt x="493586" y="504884"/>
                    <a:pt x="472154" y="494216"/>
                    <a:pt x="459010" y="475738"/>
                  </a:cubicBezTo>
                  <a:lnTo>
                    <a:pt x="459010" y="452401"/>
                  </a:lnTo>
                  <a:cubicBezTo>
                    <a:pt x="459010" y="434399"/>
                    <a:pt x="449199" y="415254"/>
                    <a:pt x="434721" y="404681"/>
                  </a:cubicBezTo>
                  <a:lnTo>
                    <a:pt x="397955" y="378011"/>
                  </a:lnTo>
                  <a:cubicBezTo>
                    <a:pt x="382905" y="362104"/>
                    <a:pt x="370618" y="339435"/>
                    <a:pt x="360617" y="302097"/>
                  </a:cubicBezTo>
                  <a:lnTo>
                    <a:pt x="334042" y="202846"/>
                  </a:lnTo>
                  <a:lnTo>
                    <a:pt x="541306" y="74735"/>
                  </a:lnTo>
                  <a:cubicBezTo>
                    <a:pt x="548450" y="85213"/>
                    <a:pt x="554355" y="99024"/>
                    <a:pt x="559118" y="116645"/>
                  </a:cubicBezTo>
                  <a:lnTo>
                    <a:pt x="592169" y="239994"/>
                  </a:lnTo>
                  <a:cubicBezTo>
                    <a:pt x="607886" y="298763"/>
                    <a:pt x="600742" y="328767"/>
                    <a:pt x="583978" y="358104"/>
                  </a:cubicBezTo>
                  <a:lnTo>
                    <a:pt x="579025" y="366772"/>
                  </a:lnTo>
                  <a:lnTo>
                    <a:pt x="587693" y="399061"/>
                  </a:lnTo>
                  <a:close/>
                  <a:moveTo>
                    <a:pt x="421196" y="498026"/>
                  </a:moveTo>
                  <a:cubicBezTo>
                    <a:pt x="421196" y="503932"/>
                    <a:pt x="418243" y="512695"/>
                    <a:pt x="414623" y="517362"/>
                  </a:cubicBezTo>
                  <a:lnTo>
                    <a:pt x="398526" y="538317"/>
                  </a:lnTo>
                  <a:cubicBezTo>
                    <a:pt x="394907" y="542984"/>
                    <a:pt x="387096" y="546889"/>
                    <a:pt x="381095" y="546889"/>
                  </a:cubicBezTo>
                  <a:lnTo>
                    <a:pt x="365760" y="546889"/>
                  </a:lnTo>
                  <a:cubicBezTo>
                    <a:pt x="359855" y="546889"/>
                    <a:pt x="352044" y="550795"/>
                    <a:pt x="348520" y="555557"/>
                  </a:cubicBezTo>
                  <a:lnTo>
                    <a:pt x="320802" y="592990"/>
                  </a:lnTo>
                  <a:lnTo>
                    <a:pt x="231362" y="558700"/>
                  </a:lnTo>
                  <a:lnTo>
                    <a:pt x="265557" y="431161"/>
                  </a:lnTo>
                  <a:cubicBezTo>
                    <a:pt x="267081" y="425446"/>
                    <a:pt x="272415" y="418111"/>
                    <a:pt x="277368" y="414873"/>
                  </a:cubicBezTo>
                  <a:lnTo>
                    <a:pt x="324612" y="384202"/>
                  </a:lnTo>
                  <a:cubicBezTo>
                    <a:pt x="326993" y="382678"/>
                    <a:pt x="330041" y="381916"/>
                    <a:pt x="333089" y="381916"/>
                  </a:cubicBezTo>
                  <a:cubicBezTo>
                    <a:pt x="336518" y="381916"/>
                    <a:pt x="339852" y="382869"/>
                    <a:pt x="342424" y="384679"/>
                  </a:cubicBezTo>
                  <a:lnTo>
                    <a:pt x="412337" y="435447"/>
                  </a:lnTo>
                  <a:cubicBezTo>
                    <a:pt x="417100" y="438971"/>
                    <a:pt x="421100" y="446686"/>
                    <a:pt x="421100" y="452592"/>
                  </a:cubicBezTo>
                  <a:lnTo>
                    <a:pt x="421100" y="498121"/>
                  </a:lnTo>
                  <a:close/>
                  <a:moveTo>
                    <a:pt x="389668" y="1036474"/>
                  </a:moveTo>
                  <a:cubicBezTo>
                    <a:pt x="375952" y="1036189"/>
                    <a:pt x="349853" y="1035522"/>
                    <a:pt x="339566" y="1034950"/>
                  </a:cubicBezTo>
                  <a:cubicBezTo>
                    <a:pt x="305848" y="1033141"/>
                    <a:pt x="276035" y="1019996"/>
                    <a:pt x="256127" y="995898"/>
                  </a:cubicBezTo>
                  <a:lnTo>
                    <a:pt x="290417" y="834449"/>
                  </a:lnTo>
                  <a:cubicBezTo>
                    <a:pt x="301276" y="858833"/>
                    <a:pt x="309182" y="876550"/>
                    <a:pt x="312039" y="883027"/>
                  </a:cubicBezTo>
                  <a:cubicBezTo>
                    <a:pt x="324422" y="910935"/>
                    <a:pt x="340043" y="922079"/>
                    <a:pt x="376809" y="923984"/>
                  </a:cubicBezTo>
                  <a:cubicBezTo>
                    <a:pt x="381095" y="924175"/>
                    <a:pt x="387477" y="924556"/>
                    <a:pt x="395478" y="924937"/>
                  </a:cubicBezTo>
                  <a:lnTo>
                    <a:pt x="389668" y="1036379"/>
                  </a:lnTo>
                  <a:close/>
                  <a:moveTo>
                    <a:pt x="523589" y="850070"/>
                  </a:moveTo>
                  <a:lnTo>
                    <a:pt x="517589" y="850070"/>
                  </a:lnTo>
                  <a:lnTo>
                    <a:pt x="412242" y="575560"/>
                  </a:lnTo>
                  <a:cubicBezTo>
                    <a:pt x="418529" y="571750"/>
                    <a:pt x="424148" y="566987"/>
                    <a:pt x="428435" y="561463"/>
                  </a:cubicBezTo>
                  <a:lnTo>
                    <a:pt x="444532" y="540508"/>
                  </a:lnTo>
                  <a:cubicBezTo>
                    <a:pt x="448342" y="535555"/>
                    <a:pt x="451485" y="529459"/>
                    <a:pt x="453962" y="523077"/>
                  </a:cubicBezTo>
                  <a:cubicBezTo>
                    <a:pt x="472250" y="535650"/>
                    <a:pt x="494919" y="542794"/>
                    <a:pt x="520732" y="542794"/>
                  </a:cubicBezTo>
                  <a:cubicBezTo>
                    <a:pt x="573881" y="542794"/>
                    <a:pt x="611791" y="512695"/>
                    <a:pt x="625412" y="466117"/>
                  </a:cubicBezTo>
                  <a:cubicBezTo>
                    <a:pt x="639699" y="467641"/>
                    <a:pt x="654463" y="469165"/>
                    <a:pt x="669227" y="470689"/>
                  </a:cubicBezTo>
                  <a:lnTo>
                    <a:pt x="523589" y="850070"/>
                  </a:lnTo>
                  <a:close/>
                </a:path>
              </a:pathLst>
            </a:custGeom>
            <a:solidFill>
              <a:schemeClr val="accent2"/>
            </a:solidFill>
            <a:ln w="9525" cap="flat">
              <a:noFill/>
              <a:prstDash val="solid"/>
              <a:miter/>
            </a:ln>
          </p:spPr>
          <p:txBody>
            <a:bodyPr rtlCol="0" anchor="ctr"/>
            <a:lstStyle/>
            <a:p>
              <a:endParaRPr lang="ja-JP" altLang="en-US"/>
            </a:p>
          </p:txBody>
        </p:sp>
      </p:grpSp>
      <p:sp>
        <p:nvSpPr>
          <p:cNvPr id="19" name="テキスト ボックス 18">
            <a:extLst>
              <a:ext uri="{FF2B5EF4-FFF2-40B4-BE49-F238E27FC236}">
                <a16:creationId xmlns:a16="http://schemas.microsoft.com/office/drawing/2014/main" id="{A569ADE5-23FB-E7E6-BE4B-9FC578CA78AA}"/>
              </a:ext>
            </a:extLst>
          </p:cNvPr>
          <p:cNvSpPr txBox="1"/>
          <p:nvPr/>
        </p:nvSpPr>
        <p:spPr>
          <a:xfrm>
            <a:off x="744035" y="3242361"/>
            <a:ext cx="1641796" cy="400110"/>
          </a:xfrm>
          <a:prstGeom prst="rect">
            <a:avLst/>
          </a:prstGeom>
          <a:noFill/>
        </p:spPr>
        <p:txBody>
          <a:bodyPr wrap="none" rtlCol="0">
            <a:spAutoFit/>
          </a:bodyPr>
          <a:lstStyle/>
          <a:p>
            <a:r>
              <a:rPr lang="ja-JP" altLang="en-US" sz="2000" b="1" spc="50">
                <a:latin typeface="BIZ UDPゴシック" panose="020B0400000000000000" pitchFamily="50" charset="-128"/>
                <a:ea typeface="BIZ UDPゴシック" panose="020B0400000000000000" pitchFamily="50" charset="-128"/>
              </a:rPr>
              <a:t>考えるヒント</a:t>
            </a:r>
          </a:p>
        </p:txBody>
      </p:sp>
      <p:sp>
        <p:nvSpPr>
          <p:cNvPr id="11" name="スライド番号プレースホルダー 10">
            <a:extLst>
              <a:ext uri="{FF2B5EF4-FFF2-40B4-BE49-F238E27FC236}">
                <a16:creationId xmlns:a16="http://schemas.microsoft.com/office/drawing/2014/main" id="{5B8A758C-D319-1887-3D53-831C9612043A}"/>
              </a:ext>
            </a:extLst>
          </p:cNvPr>
          <p:cNvSpPr>
            <a:spLocks noGrp="1"/>
          </p:cNvSpPr>
          <p:nvPr>
            <p:ph type="sldNum" sz="quarter" idx="4"/>
          </p:nvPr>
        </p:nvSpPr>
        <p:spPr/>
        <p:txBody>
          <a:bodyPr/>
          <a:lstStyle/>
          <a:p>
            <a:fld id="{2336B528-F940-46AA-A4AB-D4751FB27E02}" type="slidenum">
              <a:rPr kumimoji="1" lang="ja-JP" altLang="en-US" smtClean="0"/>
              <a:t>58</a:t>
            </a:fld>
            <a:endParaRPr kumimoji="1" lang="ja-JP" altLang="en-US"/>
          </a:p>
        </p:txBody>
      </p:sp>
    </p:spTree>
    <p:extLst>
      <p:ext uri="{BB962C8B-B14F-4D97-AF65-F5344CB8AC3E}">
        <p14:creationId xmlns:p14="http://schemas.microsoft.com/office/powerpoint/2010/main" val="426839421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9BAFC3-E49E-3FDD-7BF4-CF5A328859FE}"/>
            </a:ext>
          </a:extLst>
        </p:cNvPr>
        <p:cNvGrpSpPr/>
        <p:nvPr/>
      </p:nvGrpSpPr>
      <p:grpSpPr>
        <a:xfrm>
          <a:off x="0" y="0"/>
          <a:ext cx="0" cy="0"/>
          <a:chOff x="0" y="0"/>
          <a:chExt cx="0" cy="0"/>
        </a:xfrm>
      </p:grpSpPr>
      <p:sp>
        <p:nvSpPr>
          <p:cNvPr id="23" name="四角形: 角を丸くする 22">
            <a:extLst>
              <a:ext uri="{FF2B5EF4-FFF2-40B4-BE49-F238E27FC236}">
                <a16:creationId xmlns:a16="http://schemas.microsoft.com/office/drawing/2014/main" id="{DA9C13D4-8AD2-20A5-40F2-AE76D76D75F7}"/>
              </a:ext>
            </a:extLst>
          </p:cNvPr>
          <p:cNvSpPr/>
          <p:nvPr/>
        </p:nvSpPr>
        <p:spPr>
          <a:xfrm>
            <a:off x="531813" y="2312988"/>
            <a:ext cx="11107737" cy="3989387"/>
          </a:xfrm>
          <a:prstGeom prst="roundRect">
            <a:avLst>
              <a:gd name="adj" fmla="val 3346"/>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四角形: 角を丸くする 6">
            <a:extLst>
              <a:ext uri="{FF2B5EF4-FFF2-40B4-BE49-F238E27FC236}">
                <a16:creationId xmlns:a16="http://schemas.microsoft.com/office/drawing/2014/main" id="{767CC437-F5B9-9955-7FF7-16DF44B6EDE4}"/>
              </a:ext>
            </a:extLst>
          </p:cNvPr>
          <p:cNvSpPr/>
          <p:nvPr/>
        </p:nvSpPr>
        <p:spPr>
          <a:xfrm>
            <a:off x="531811" y="383588"/>
            <a:ext cx="2376000" cy="444500"/>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1EACFB93-FB88-C19A-F102-220875F21457}"/>
              </a:ext>
            </a:extLst>
          </p:cNvPr>
          <p:cNvSpPr>
            <a:spLocks noGrp="1"/>
          </p:cNvSpPr>
          <p:nvPr>
            <p:ph type="title"/>
          </p:nvPr>
        </p:nvSpPr>
        <p:spPr>
          <a:xfrm>
            <a:off x="616122" y="451487"/>
            <a:ext cx="7156278" cy="391261"/>
          </a:xfrm>
        </p:spPr>
        <p:txBody>
          <a:bodyPr/>
          <a:lstStyle/>
          <a:p>
            <a:r>
              <a:rPr lang="ja-JP" altLang="en-US">
                <a:latin typeface="BIZ UDPゴシック" panose="020B0400000000000000" pitchFamily="50" charset="-128"/>
                <a:ea typeface="BIZ UDPゴシック" panose="020B0400000000000000" pitchFamily="50" charset="-128"/>
              </a:rPr>
              <a:t>設問</a:t>
            </a:r>
            <a:r>
              <a:rPr lang="en-US" altLang="ja-JP">
                <a:latin typeface="BIZ UDPゴシック" panose="020B0400000000000000" pitchFamily="50" charset="-128"/>
                <a:ea typeface="BIZ UDPゴシック" panose="020B0400000000000000" pitchFamily="50" charset="-128"/>
              </a:rPr>
              <a:t>2</a:t>
            </a:r>
            <a:r>
              <a:rPr lang="ja-JP" altLang="en-US">
                <a:latin typeface="BIZ UDPゴシック" panose="020B0400000000000000" pitchFamily="50" charset="-128"/>
                <a:ea typeface="BIZ UDPゴシック" panose="020B0400000000000000" pitchFamily="50" charset="-128"/>
              </a:rPr>
              <a:t>　事例</a:t>
            </a:r>
            <a:r>
              <a:rPr lang="en-US" altLang="ja-JP">
                <a:latin typeface="BIZ UDPゴシック" panose="020B0400000000000000" pitchFamily="50" charset="-128"/>
                <a:ea typeface="BIZ UDPゴシック" panose="020B0400000000000000" pitchFamily="50" charset="-128"/>
              </a:rPr>
              <a:t>6</a:t>
            </a:r>
            <a:endParaRPr lang="ja-JP" altLang="en-US">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B3A2A649-122D-FDFD-0193-12AD109FF801}"/>
              </a:ext>
            </a:extLst>
          </p:cNvPr>
          <p:cNvSpPr txBox="1"/>
          <p:nvPr/>
        </p:nvSpPr>
        <p:spPr>
          <a:xfrm>
            <a:off x="887508" y="3044255"/>
            <a:ext cx="10394079" cy="2554545"/>
          </a:xfrm>
          <a:prstGeom prst="rect">
            <a:avLst/>
          </a:prstGeom>
          <a:noFill/>
        </p:spPr>
        <p:txBody>
          <a:bodyPr wrap="square">
            <a:spAutoFit/>
          </a:bodyPr>
          <a:lstStyle/>
          <a:p>
            <a:pPr marL="285750" indent="-285750">
              <a:buClr>
                <a:schemeClr val="accent2"/>
              </a:buClr>
              <a:buFont typeface="Wingdings" pitchFamily="2" charset="2"/>
              <a:buChar char="l"/>
            </a:pPr>
            <a:r>
              <a:rPr lang="ja-JP" altLang="en-US" sz="2000" kern="100">
                <a:latin typeface="BIZ UDPゴシック" panose="020B0400000000000000" pitchFamily="50" charset="-128"/>
                <a:ea typeface="BIZ UDPゴシック" panose="020B0400000000000000" pitchFamily="50" charset="-128"/>
                <a:cs typeface="Arial" panose="020B0604020202020204" pitchFamily="34" charset="0"/>
              </a:rPr>
              <a:t>不必要に、こどもを一人で車に乗せて送迎を行っているような場合、「不適切な行為」に該当する可能性がある。</a:t>
            </a:r>
            <a:endParaRPr lang="en-US" altLang="ja-JP" sz="2000" kern="100">
              <a:latin typeface="BIZ UDPゴシック" panose="020B0400000000000000" pitchFamily="50" charset="-128"/>
              <a:ea typeface="BIZ UDPゴシック" panose="020B0400000000000000" pitchFamily="50" charset="-128"/>
              <a:cs typeface="Arial" panose="020B0604020202020204" pitchFamily="34" charset="0"/>
            </a:endParaRPr>
          </a:p>
          <a:p>
            <a:pPr>
              <a:buClr>
                <a:schemeClr val="accent2"/>
              </a:buClr>
            </a:pPr>
            <a:endParaRPr lang="ja-JP" altLang="en-US" sz="2000" kern="100">
              <a:latin typeface="BIZ UDPゴシック" panose="020B0400000000000000" pitchFamily="50" charset="-128"/>
              <a:ea typeface="BIZ UDPゴシック" panose="020B0400000000000000" pitchFamily="50" charset="-128"/>
              <a:cs typeface="Arial" panose="020B0604020202020204" pitchFamily="34" charset="0"/>
            </a:endParaRPr>
          </a:p>
          <a:p>
            <a:pPr marL="285750" indent="-285750">
              <a:buClr>
                <a:schemeClr val="accent2"/>
              </a:buClr>
              <a:buFont typeface="Wingdings" pitchFamily="2" charset="2"/>
              <a:buChar char="l"/>
            </a:pPr>
            <a:r>
              <a:rPr lang="ja-JP" altLang="en-US" sz="2000" kern="100">
                <a:latin typeface="BIZ UDPゴシック" panose="020B0400000000000000" pitchFamily="50" charset="-128"/>
                <a:ea typeface="BIZ UDPゴシック" panose="020B0400000000000000" pitchFamily="50" charset="-128"/>
                <a:cs typeface="Arial" panose="020B0604020202020204" pitchFamily="34" charset="0"/>
              </a:rPr>
              <a:t>業務上の必要性がある場合も、「不適切な行為」が行われたとの疑念を持たれないように、事前・事後に、その経過を職員間で共有するなど、性暴力につながらないための歯止めをかけるルールを定めて運用するといったことが考えられる。</a:t>
            </a:r>
            <a:endParaRPr lang="en-US" altLang="ja-JP" sz="2000" kern="100">
              <a:latin typeface="BIZ UDPゴシック" panose="020B0400000000000000" pitchFamily="50" charset="-128"/>
              <a:ea typeface="BIZ UDPゴシック" panose="020B0400000000000000" pitchFamily="50" charset="-128"/>
              <a:cs typeface="Arial" panose="020B0604020202020204" pitchFamily="34" charset="0"/>
            </a:endParaRPr>
          </a:p>
          <a:p>
            <a:pPr marL="285750" indent="-285750">
              <a:buClr>
                <a:schemeClr val="accent2"/>
              </a:buClr>
              <a:buFont typeface="Wingdings" pitchFamily="2" charset="2"/>
              <a:buChar char="l"/>
            </a:pPr>
            <a:endParaRPr lang="en-US" altLang="ja-JP" sz="2000" kern="100">
              <a:latin typeface="BIZ UDPゴシック" panose="020B0400000000000000" pitchFamily="50" charset="-128"/>
              <a:ea typeface="BIZ UDPゴシック" panose="020B0400000000000000" pitchFamily="50" charset="-128"/>
              <a:cs typeface="Arial" panose="020B0604020202020204" pitchFamily="34" charset="0"/>
            </a:endParaRPr>
          </a:p>
          <a:p>
            <a:pPr marL="285750" indent="-285750">
              <a:buClr>
                <a:schemeClr val="accent2"/>
              </a:buClr>
              <a:buFont typeface="Wingdings" pitchFamily="2" charset="2"/>
              <a:buChar char="l"/>
            </a:pPr>
            <a:r>
              <a:rPr lang="ja-JP" altLang="en-US" sz="2000" kern="100">
                <a:latin typeface="BIZ UDPゴシック" panose="020B0400000000000000" pitchFamily="50" charset="-128"/>
                <a:ea typeface="BIZ UDPゴシック" panose="020B0400000000000000" pitchFamily="50" charset="-128"/>
                <a:cs typeface="Arial" panose="020B0604020202020204" pitchFamily="34" charset="0"/>
              </a:rPr>
              <a:t>こどもと車内で一対一にならないよう、他の従事者が同乗するなどの工夫も考えられる</a:t>
            </a:r>
          </a:p>
        </p:txBody>
      </p:sp>
      <p:sp>
        <p:nvSpPr>
          <p:cNvPr id="4" name="四角形: 角を丸くする 3">
            <a:extLst>
              <a:ext uri="{FF2B5EF4-FFF2-40B4-BE49-F238E27FC236}">
                <a16:creationId xmlns:a16="http://schemas.microsoft.com/office/drawing/2014/main" id="{75C65D50-FC81-0269-DB88-16D7AAC869D8}"/>
              </a:ext>
            </a:extLst>
          </p:cNvPr>
          <p:cNvSpPr/>
          <p:nvPr/>
        </p:nvSpPr>
        <p:spPr>
          <a:xfrm>
            <a:off x="540000" y="1296988"/>
            <a:ext cx="11107737" cy="900000"/>
          </a:xfrm>
          <a:prstGeom prst="roundRect">
            <a:avLst>
              <a:gd name="adj" fmla="val 11813"/>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600">
              <a:latin typeface="+mj-lt"/>
            </a:endParaRPr>
          </a:p>
        </p:txBody>
      </p:sp>
      <p:sp>
        <p:nvSpPr>
          <p:cNvPr id="5" name="テキスト ボックス 4">
            <a:extLst>
              <a:ext uri="{FF2B5EF4-FFF2-40B4-BE49-F238E27FC236}">
                <a16:creationId xmlns:a16="http://schemas.microsoft.com/office/drawing/2014/main" id="{8E3B506C-5024-FACC-45DB-BB4124311D0D}"/>
              </a:ext>
            </a:extLst>
          </p:cNvPr>
          <p:cNvSpPr txBox="1"/>
          <p:nvPr/>
        </p:nvSpPr>
        <p:spPr>
          <a:xfrm>
            <a:off x="777668" y="1318254"/>
            <a:ext cx="10670495" cy="623248"/>
          </a:xfrm>
          <a:prstGeom prst="rect">
            <a:avLst/>
          </a:prstGeom>
          <a:noFill/>
        </p:spPr>
        <p:txBody>
          <a:bodyPr wrap="square" rtlCol="0">
            <a:spAutoFit/>
          </a:bodyPr>
          <a:lstStyle/>
          <a:p>
            <a:pPr>
              <a:spcAft>
                <a:spcPts val="300"/>
              </a:spcAft>
            </a:pPr>
            <a:r>
              <a:rPr lang="ja-JP" altLang="en-US" sz="1600" spc="50">
                <a:latin typeface="BIZ UDPゴシック" panose="020B0400000000000000" pitchFamily="50" charset="-128"/>
                <a:ea typeface="BIZ UDPゴシック" panose="020B0400000000000000" pitchFamily="50" charset="-128"/>
              </a:rPr>
              <a:t>事例</a:t>
            </a:r>
            <a:endParaRPr lang="en-US" altLang="ja-JP" sz="1600" spc="50">
              <a:latin typeface="BIZ UDPゴシック" panose="020B0400000000000000" pitchFamily="50" charset="-128"/>
              <a:ea typeface="BIZ UDPゴシック" panose="020B0400000000000000" pitchFamily="50" charset="-128"/>
            </a:endParaRPr>
          </a:p>
          <a:p>
            <a:pPr>
              <a:spcAft>
                <a:spcPts val="600"/>
              </a:spcAft>
            </a:pPr>
            <a:r>
              <a:rPr lang="ja-JP" altLang="en-US" sz="1600" kern="0">
                <a:latin typeface="BIZ UDPゴシック" panose="020B0400000000000000" pitchFamily="50" charset="-128"/>
                <a:ea typeface="BIZ UDPゴシック" panose="020B0400000000000000" pitchFamily="50" charset="-128"/>
                <a:cs typeface="ＭＳ Ｐゴシック" panose="020B0600070205080204" pitchFamily="50" charset="-128"/>
              </a:rPr>
              <a:t>スポーツクラブの</a:t>
            </a:r>
            <a:r>
              <a:rPr lang="ja-JP" altLang="en-US" sz="1600" spc="180">
                <a:latin typeface="BIZ UDPゴシック" panose="020B0400000000000000" pitchFamily="50" charset="-128"/>
                <a:ea typeface="BIZ UDPゴシック" panose="020B0400000000000000" pitchFamily="50" charset="-128"/>
              </a:rPr>
              <a:t>職員は、</a:t>
            </a:r>
            <a:r>
              <a:rPr lang="ja-JP" altLang="en-US" sz="1600" kern="0">
                <a:latin typeface="BIZ UDPゴシック" panose="020B0400000000000000" pitchFamily="50" charset="-128"/>
                <a:ea typeface="BIZ UDPゴシック" panose="020B0400000000000000" pitchFamily="50" charset="-128"/>
                <a:cs typeface="ＭＳ Ｐゴシック" panose="020B0600070205080204" pitchFamily="50" charset="-128"/>
              </a:rPr>
              <a:t>遠方に居住するこどもの安全を確保するため</a:t>
            </a:r>
            <a:r>
              <a:rPr lang="ja-JP" altLang="en-US" sz="1600" spc="180">
                <a:latin typeface="BIZ UDPゴシック" panose="020B0400000000000000" pitchFamily="50" charset="-128"/>
                <a:ea typeface="BIZ UDPゴシック" panose="020B0400000000000000" pitchFamily="50" charset="-128"/>
              </a:rPr>
              <a:t>、特定のこどもを日常的に送迎している。</a:t>
            </a:r>
          </a:p>
        </p:txBody>
      </p:sp>
      <p:sp>
        <p:nvSpPr>
          <p:cNvPr id="6" name="テキスト ボックス 5">
            <a:extLst>
              <a:ext uri="{FF2B5EF4-FFF2-40B4-BE49-F238E27FC236}">
                <a16:creationId xmlns:a16="http://schemas.microsoft.com/office/drawing/2014/main" id="{598A5541-6B15-5702-FAF3-499360CB2AF4}"/>
              </a:ext>
            </a:extLst>
          </p:cNvPr>
          <p:cNvSpPr txBox="1"/>
          <p:nvPr/>
        </p:nvSpPr>
        <p:spPr>
          <a:xfrm>
            <a:off x="777668" y="2422368"/>
            <a:ext cx="973343" cy="400110"/>
          </a:xfrm>
          <a:prstGeom prst="rect">
            <a:avLst/>
          </a:prstGeom>
          <a:noFill/>
        </p:spPr>
        <p:txBody>
          <a:bodyPr wrap="none" rtlCol="0">
            <a:spAutoFit/>
          </a:bodyPr>
          <a:lstStyle/>
          <a:p>
            <a:r>
              <a:rPr lang="ja-JP" altLang="en-US" sz="2000" b="1" spc="50">
                <a:latin typeface="BIZ UDPゴシック" panose="020B0400000000000000" pitchFamily="50" charset="-128"/>
                <a:ea typeface="BIZ UDPゴシック" panose="020B0400000000000000" pitchFamily="50" charset="-128"/>
              </a:rPr>
              <a:t>回答例</a:t>
            </a:r>
          </a:p>
        </p:txBody>
      </p:sp>
      <p:sp>
        <p:nvSpPr>
          <p:cNvPr id="8" name="スライド番号プレースホルダー 7">
            <a:extLst>
              <a:ext uri="{FF2B5EF4-FFF2-40B4-BE49-F238E27FC236}">
                <a16:creationId xmlns:a16="http://schemas.microsoft.com/office/drawing/2014/main" id="{8E6260A6-EA3E-2E25-5D61-4A18A47C505E}"/>
              </a:ext>
            </a:extLst>
          </p:cNvPr>
          <p:cNvSpPr>
            <a:spLocks noGrp="1"/>
          </p:cNvSpPr>
          <p:nvPr>
            <p:ph type="sldNum" sz="quarter" idx="4"/>
          </p:nvPr>
        </p:nvSpPr>
        <p:spPr/>
        <p:txBody>
          <a:bodyPr/>
          <a:lstStyle/>
          <a:p>
            <a:fld id="{2336B528-F940-46AA-A4AB-D4751FB27E02}" type="slidenum">
              <a:rPr kumimoji="1" lang="ja-JP" altLang="en-US" smtClean="0"/>
              <a:t>59</a:t>
            </a:fld>
            <a:endParaRPr kumimoji="1" lang="ja-JP" altLang="en-US"/>
          </a:p>
        </p:txBody>
      </p:sp>
    </p:spTree>
    <p:extLst>
      <p:ext uri="{BB962C8B-B14F-4D97-AF65-F5344CB8AC3E}">
        <p14:creationId xmlns:p14="http://schemas.microsoft.com/office/powerpoint/2010/main" val="25031931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6C7E50-A8D9-C68C-EFB4-4C814E31825D}"/>
            </a:ext>
          </a:extLst>
        </p:cNvPr>
        <p:cNvGrpSpPr/>
        <p:nvPr/>
      </p:nvGrpSpPr>
      <p:grpSpPr>
        <a:xfrm>
          <a:off x="0" y="0"/>
          <a:ext cx="0" cy="0"/>
          <a:chOff x="0" y="0"/>
          <a:chExt cx="0" cy="0"/>
        </a:xfrm>
      </p:grpSpPr>
      <p:sp>
        <p:nvSpPr>
          <p:cNvPr id="28" name="四角形: 角を丸くする 27">
            <a:extLst>
              <a:ext uri="{FF2B5EF4-FFF2-40B4-BE49-F238E27FC236}">
                <a16:creationId xmlns:a16="http://schemas.microsoft.com/office/drawing/2014/main" id="{0A2ACD19-BEBD-2363-8D2A-54C9E399E8E8}"/>
              </a:ext>
            </a:extLst>
          </p:cNvPr>
          <p:cNvSpPr/>
          <p:nvPr/>
        </p:nvSpPr>
        <p:spPr>
          <a:xfrm>
            <a:off x="550863" y="2152650"/>
            <a:ext cx="11107737" cy="4121151"/>
          </a:xfrm>
          <a:prstGeom prst="roundRect">
            <a:avLst>
              <a:gd name="adj" fmla="val 5326"/>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四角形: 角を丸くする 6">
            <a:extLst>
              <a:ext uri="{FF2B5EF4-FFF2-40B4-BE49-F238E27FC236}">
                <a16:creationId xmlns:a16="http://schemas.microsoft.com/office/drawing/2014/main" id="{9F05AE88-FE47-AB6C-D37A-9281E6398C0B}"/>
              </a:ext>
            </a:extLst>
          </p:cNvPr>
          <p:cNvSpPr/>
          <p:nvPr/>
        </p:nvSpPr>
        <p:spPr>
          <a:xfrm>
            <a:off x="612000" y="396000"/>
            <a:ext cx="2880000" cy="442800"/>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56EF0262-F2FA-C576-E581-0DC584BB1B2A}"/>
              </a:ext>
            </a:extLst>
          </p:cNvPr>
          <p:cNvSpPr txBox="1"/>
          <p:nvPr/>
        </p:nvSpPr>
        <p:spPr>
          <a:xfrm>
            <a:off x="531813" y="1298916"/>
            <a:ext cx="10044000" cy="338554"/>
          </a:xfrm>
          <a:prstGeom prst="rect">
            <a:avLst/>
          </a:prstGeom>
          <a:noFill/>
        </p:spPr>
        <p:txBody>
          <a:bodyPr wrap="square" rtlCol="0">
            <a:spAutoFit/>
          </a:bodyPr>
          <a:lstStyle/>
          <a:p>
            <a:pPr marL="285750" indent="-285750">
              <a:spcAft>
                <a:spcPts val="600"/>
              </a:spcAft>
              <a:buClr>
                <a:schemeClr val="tx1"/>
              </a:buClr>
              <a:buFont typeface="Wingdings" panose="05000000000000000000" pitchFamily="2" charset="2"/>
              <a:buChar char="l"/>
            </a:pPr>
            <a:r>
              <a:rPr lang="ja-JP" altLang="en-US" sz="1600" spc="100">
                <a:latin typeface="BIZ UDPゴシック" panose="020B0400000000000000" pitchFamily="50" charset="-128"/>
                <a:ea typeface="BIZ UDPゴシック" panose="020B0400000000000000" pitchFamily="50" charset="-128"/>
              </a:rPr>
              <a:t>次ページ以降の設問</a:t>
            </a:r>
            <a:r>
              <a:rPr lang="en-US" altLang="ja-JP" sz="1600" spc="100">
                <a:latin typeface="BIZ UDPゴシック" panose="020B0400000000000000" pitchFamily="50" charset="-128"/>
                <a:ea typeface="BIZ UDPゴシック" panose="020B0400000000000000" pitchFamily="50" charset="-128"/>
              </a:rPr>
              <a:t>1</a:t>
            </a:r>
            <a:r>
              <a:rPr lang="ja-JP" altLang="en-US" sz="1600" spc="100">
                <a:latin typeface="BIZ UDPゴシック" panose="020B0400000000000000" pitchFamily="50" charset="-128"/>
                <a:ea typeface="BIZ UDPゴシック" panose="020B0400000000000000" pitchFamily="50" charset="-128"/>
              </a:rPr>
              <a:t>～４に示す主張について、以下の観点から検討しましょう。</a:t>
            </a:r>
            <a:endParaRPr lang="en-US" altLang="ja-JP" sz="1600" spc="100">
              <a:latin typeface="BIZ UDPゴシック" panose="020B0400000000000000" pitchFamily="50" charset="-128"/>
              <a:ea typeface="BIZ UDPゴシック" panose="020B0400000000000000" pitchFamily="50" charset="-128"/>
            </a:endParaRPr>
          </a:p>
        </p:txBody>
      </p:sp>
      <p:sp>
        <p:nvSpPr>
          <p:cNvPr id="20" name="テキスト ボックス 19">
            <a:extLst>
              <a:ext uri="{FF2B5EF4-FFF2-40B4-BE49-F238E27FC236}">
                <a16:creationId xmlns:a16="http://schemas.microsoft.com/office/drawing/2014/main" id="{85EA8038-8996-8ECC-7E59-537E15EBB285}"/>
              </a:ext>
            </a:extLst>
          </p:cNvPr>
          <p:cNvSpPr txBox="1"/>
          <p:nvPr/>
        </p:nvSpPr>
        <p:spPr>
          <a:xfrm>
            <a:off x="1197241" y="3080760"/>
            <a:ext cx="9927959" cy="1833707"/>
          </a:xfrm>
          <a:prstGeom prst="rect">
            <a:avLst/>
          </a:prstGeom>
          <a:noFill/>
        </p:spPr>
        <p:txBody>
          <a:bodyPr wrap="square" lIns="91440" tIns="45720" rIns="91440" bIns="45720" rtlCol="0" anchor="t">
            <a:spAutoFit/>
          </a:bodyPr>
          <a:lstStyle/>
          <a:p>
            <a:pPr marL="285750" indent="-285750">
              <a:lnSpc>
                <a:spcPct val="120000"/>
              </a:lnSpc>
              <a:spcAft>
                <a:spcPts val="1800"/>
              </a:spcAft>
              <a:buFont typeface="Wingdings" panose="05000000000000000000" pitchFamily="2" charset="2"/>
              <a:buChar char="l"/>
            </a:pPr>
            <a:r>
              <a:rPr lang="ja-JP" altLang="en-US" b="1" spc="80">
                <a:solidFill>
                  <a:srgbClr val="FF6A29"/>
                </a:solidFill>
                <a:latin typeface="BIZ UDPゴシック" panose="020B0400000000000000" pitchFamily="50" charset="-128"/>
                <a:ea typeface="BIZ UDPゴシック"/>
              </a:rPr>
              <a:t>設問に示された主張のうち、「事実と思われる部分」と「偏った解釈と思われる部分」を切り分け、設問の事例から背景等を考えてみましょう。</a:t>
            </a:r>
            <a:endParaRPr lang="en-US" altLang="ja-JP" b="1" spc="80">
              <a:solidFill>
                <a:srgbClr val="FF6A29"/>
              </a:solidFill>
              <a:latin typeface="BIZ UDPゴシック" panose="020B0400000000000000" pitchFamily="50" charset="-128"/>
              <a:ea typeface="BIZ UDPゴシック"/>
            </a:endParaRPr>
          </a:p>
          <a:p>
            <a:pPr marL="285750" indent="-285750">
              <a:lnSpc>
                <a:spcPct val="120000"/>
              </a:lnSpc>
              <a:spcAft>
                <a:spcPts val="1800"/>
              </a:spcAft>
              <a:buFont typeface="Wingdings" panose="05000000000000000000" pitchFamily="2" charset="2"/>
              <a:buChar char="l"/>
            </a:pPr>
            <a:r>
              <a:rPr lang="ja-JP" altLang="en-US" b="1" spc="80">
                <a:solidFill>
                  <a:srgbClr val="FF6A29"/>
                </a:solidFill>
                <a:latin typeface="BIZ UDPゴシック" panose="020B0400000000000000" pitchFamily="50" charset="-128"/>
                <a:ea typeface="BIZ UDPゴシック" panose="020B0400000000000000" pitchFamily="50" charset="-128"/>
              </a:rPr>
              <a:t>「偏った解釈」の背景に、どのような思考過程や状況・要因があるか検討しましょう。</a:t>
            </a:r>
            <a:endParaRPr lang="en-US" altLang="ja-JP" b="1" spc="80">
              <a:solidFill>
                <a:srgbClr val="FF6A29"/>
              </a:solidFill>
              <a:latin typeface="BIZ UDPゴシック" panose="020B0400000000000000" pitchFamily="50" charset="-128"/>
              <a:ea typeface="BIZ UDPゴシック" panose="020B0400000000000000" pitchFamily="50" charset="-128"/>
            </a:endParaRPr>
          </a:p>
          <a:p>
            <a:pPr marL="285750" indent="-285750">
              <a:lnSpc>
                <a:spcPct val="120000"/>
              </a:lnSpc>
              <a:spcAft>
                <a:spcPts val="1800"/>
              </a:spcAft>
              <a:buFont typeface="Wingdings" panose="05000000000000000000" pitchFamily="2" charset="2"/>
              <a:buChar char="l"/>
            </a:pPr>
            <a:r>
              <a:rPr lang="ja-JP" altLang="en-US" b="1" spc="80">
                <a:solidFill>
                  <a:srgbClr val="FF6A29"/>
                </a:solidFill>
                <a:latin typeface="BIZ UDPゴシック" panose="020B0400000000000000" pitchFamily="50" charset="-128"/>
                <a:ea typeface="BIZ UDPゴシック"/>
              </a:rPr>
              <a:t>また、 設問の事例を自らの事業者の状況やこどもの年齢に置き換えて検討してみましょう。</a:t>
            </a:r>
          </a:p>
        </p:txBody>
      </p:sp>
      <p:sp>
        <p:nvSpPr>
          <p:cNvPr id="11" name="タイトル 10">
            <a:extLst>
              <a:ext uri="{FF2B5EF4-FFF2-40B4-BE49-F238E27FC236}">
                <a16:creationId xmlns:a16="http://schemas.microsoft.com/office/drawing/2014/main" id="{A8822997-259C-B7B2-6BAB-51CE81153A63}"/>
              </a:ext>
            </a:extLst>
          </p:cNvPr>
          <p:cNvSpPr>
            <a:spLocks noGrp="1"/>
          </p:cNvSpPr>
          <p:nvPr>
            <p:ph type="title"/>
          </p:nvPr>
        </p:nvSpPr>
        <p:spPr>
          <a:xfrm>
            <a:off x="1278082" y="421200"/>
            <a:ext cx="1392382" cy="396000"/>
          </a:xfrm>
        </p:spPr>
        <p:txBody>
          <a:bodyPr/>
          <a:lstStyle/>
          <a:p>
            <a:pPr algn="dist"/>
            <a:r>
              <a:rPr lang="ja-JP" altLang="en-US">
                <a:latin typeface="BIZ UDPゴシック" panose="020B0400000000000000" pitchFamily="50" charset="-128"/>
                <a:ea typeface="BIZ UDPゴシック" panose="020B0400000000000000" pitchFamily="50" charset="-128"/>
              </a:rPr>
              <a:t>設　問</a:t>
            </a:r>
          </a:p>
        </p:txBody>
      </p:sp>
      <p:sp>
        <p:nvSpPr>
          <p:cNvPr id="2" name="スライド番号プレースホルダー 1">
            <a:extLst>
              <a:ext uri="{FF2B5EF4-FFF2-40B4-BE49-F238E27FC236}">
                <a16:creationId xmlns:a16="http://schemas.microsoft.com/office/drawing/2014/main" id="{B21AF77F-802E-D28E-FED5-A929AF3CF7B6}"/>
              </a:ext>
            </a:extLst>
          </p:cNvPr>
          <p:cNvSpPr>
            <a:spLocks noGrp="1"/>
          </p:cNvSpPr>
          <p:nvPr>
            <p:ph type="sldNum" sz="quarter" idx="4"/>
          </p:nvPr>
        </p:nvSpPr>
        <p:spPr/>
        <p:txBody>
          <a:bodyPr/>
          <a:lstStyle/>
          <a:p>
            <a:fld id="{2336B528-F940-46AA-A4AB-D4751FB27E02}" type="slidenum">
              <a:rPr kumimoji="1" lang="ja-JP" altLang="en-US" smtClean="0"/>
              <a:t>6</a:t>
            </a:fld>
            <a:endParaRPr kumimoji="1" lang="ja-JP" altLang="en-US"/>
          </a:p>
        </p:txBody>
      </p:sp>
    </p:spTree>
    <p:extLst>
      <p:ext uri="{BB962C8B-B14F-4D97-AF65-F5344CB8AC3E}">
        <p14:creationId xmlns:p14="http://schemas.microsoft.com/office/powerpoint/2010/main" val="53145133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58554D-A75E-C904-CAC9-EE2A8FD76729}"/>
            </a:ext>
          </a:extLst>
        </p:cNvPr>
        <p:cNvGrpSpPr/>
        <p:nvPr/>
      </p:nvGrpSpPr>
      <p:grpSpPr>
        <a:xfrm>
          <a:off x="0" y="0"/>
          <a:ext cx="0" cy="0"/>
          <a:chOff x="0" y="0"/>
          <a:chExt cx="0" cy="0"/>
        </a:xfrm>
      </p:grpSpPr>
      <p:sp>
        <p:nvSpPr>
          <p:cNvPr id="28" name="四角形: 角を丸くする 27">
            <a:extLst>
              <a:ext uri="{FF2B5EF4-FFF2-40B4-BE49-F238E27FC236}">
                <a16:creationId xmlns:a16="http://schemas.microsoft.com/office/drawing/2014/main" id="{A60A99A5-2185-CA53-E706-AED12D31CB16}"/>
              </a:ext>
            </a:extLst>
          </p:cNvPr>
          <p:cNvSpPr/>
          <p:nvPr/>
        </p:nvSpPr>
        <p:spPr>
          <a:xfrm>
            <a:off x="531813" y="3533866"/>
            <a:ext cx="11107737" cy="2768507"/>
          </a:xfrm>
          <a:prstGeom prst="roundRect">
            <a:avLst>
              <a:gd name="adj" fmla="val 5326"/>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四角形: 角を丸くする 22">
            <a:extLst>
              <a:ext uri="{FF2B5EF4-FFF2-40B4-BE49-F238E27FC236}">
                <a16:creationId xmlns:a16="http://schemas.microsoft.com/office/drawing/2014/main" id="{1DB2563E-3C72-9ABC-C498-F5A9424EE653}"/>
              </a:ext>
            </a:extLst>
          </p:cNvPr>
          <p:cNvSpPr/>
          <p:nvPr/>
        </p:nvSpPr>
        <p:spPr>
          <a:xfrm>
            <a:off x="531813" y="1448764"/>
            <a:ext cx="11107737" cy="1799722"/>
          </a:xfrm>
          <a:prstGeom prst="roundRect">
            <a:avLst>
              <a:gd name="adj" fmla="val 6290"/>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四角形: 角を丸くする 6">
            <a:extLst>
              <a:ext uri="{FF2B5EF4-FFF2-40B4-BE49-F238E27FC236}">
                <a16:creationId xmlns:a16="http://schemas.microsoft.com/office/drawing/2014/main" id="{880F9FFF-DAD0-704C-CE1E-427187924B39}"/>
              </a:ext>
            </a:extLst>
          </p:cNvPr>
          <p:cNvSpPr/>
          <p:nvPr/>
        </p:nvSpPr>
        <p:spPr>
          <a:xfrm>
            <a:off x="531812" y="383588"/>
            <a:ext cx="2376000" cy="444500"/>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94F8CA39-0631-A56D-DD24-533CAE7640D8}"/>
              </a:ext>
            </a:extLst>
          </p:cNvPr>
          <p:cNvSpPr>
            <a:spLocks noGrp="1"/>
          </p:cNvSpPr>
          <p:nvPr>
            <p:ph type="title"/>
          </p:nvPr>
        </p:nvSpPr>
        <p:spPr/>
        <p:txBody>
          <a:bodyPr/>
          <a:lstStyle/>
          <a:p>
            <a:r>
              <a:rPr lang="ja-JP" altLang="en-US">
                <a:latin typeface="BIZ UDPゴシック" panose="020B0400000000000000" pitchFamily="50" charset="-128"/>
                <a:ea typeface="BIZ UDPゴシック" panose="020B0400000000000000" pitchFamily="50" charset="-128"/>
              </a:rPr>
              <a:t>設問</a:t>
            </a:r>
            <a:r>
              <a:rPr lang="en-US" altLang="ja-JP">
                <a:latin typeface="BIZ UDPゴシック" panose="020B0400000000000000" pitchFamily="50" charset="-128"/>
                <a:ea typeface="BIZ UDPゴシック" panose="020B0400000000000000" pitchFamily="50" charset="-128"/>
              </a:rPr>
              <a:t>2</a:t>
            </a:r>
            <a:r>
              <a:rPr lang="ja-JP" altLang="en-US">
                <a:latin typeface="BIZ UDPゴシック" panose="020B0400000000000000" pitchFamily="50" charset="-128"/>
                <a:ea typeface="BIZ UDPゴシック" panose="020B0400000000000000" pitchFamily="50" charset="-128"/>
              </a:rPr>
              <a:t>　事例</a:t>
            </a:r>
            <a:r>
              <a:rPr lang="en-US" altLang="ja-JP">
                <a:latin typeface="BIZ UDPゴシック" panose="020B0400000000000000" pitchFamily="50" charset="-128"/>
                <a:ea typeface="BIZ UDPゴシック" panose="020B0400000000000000" pitchFamily="50" charset="-128"/>
              </a:rPr>
              <a:t>7</a:t>
            </a:r>
            <a:endParaRPr lang="ja-JP" altLang="en-US">
              <a:latin typeface="BIZ UDPゴシック" panose="020B0400000000000000" pitchFamily="50" charset="-128"/>
              <a:ea typeface="BIZ UDPゴシック" panose="020B0400000000000000" pitchFamily="50" charset="-128"/>
            </a:endParaRPr>
          </a:p>
        </p:txBody>
      </p:sp>
      <p:sp>
        <p:nvSpPr>
          <p:cNvPr id="20" name="テキスト ボックス 19">
            <a:extLst>
              <a:ext uri="{FF2B5EF4-FFF2-40B4-BE49-F238E27FC236}">
                <a16:creationId xmlns:a16="http://schemas.microsoft.com/office/drawing/2014/main" id="{1D0F6023-236B-0FB8-70BF-CF230DED079F}"/>
              </a:ext>
            </a:extLst>
          </p:cNvPr>
          <p:cNvSpPr txBox="1"/>
          <p:nvPr/>
        </p:nvSpPr>
        <p:spPr>
          <a:xfrm>
            <a:off x="1349375" y="4515731"/>
            <a:ext cx="10018600" cy="1177245"/>
          </a:xfrm>
          <a:prstGeom prst="rect">
            <a:avLst/>
          </a:prstGeom>
          <a:noFill/>
        </p:spPr>
        <p:txBody>
          <a:bodyPr wrap="square" rtlCol="0">
            <a:spAutoFit/>
          </a:bodyPr>
          <a:lstStyle/>
          <a:p>
            <a:pPr>
              <a:lnSpc>
                <a:spcPct val="110000"/>
              </a:lnSpc>
              <a:spcAft>
                <a:spcPts val="600"/>
              </a:spcAft>
            </a:pPr>
            <a:r>
              <a:rPr lang="ja-JP" altLang="en-US" sz="2000" spc="80">
                <a:ea typeface="BIZ UDPゴシック" panose="020B0400000000000000" pitchFamily="50" charset="-128"/>
              </a:rPr>
              <a:t>この事例はどのような場合に不適切な行為となるでしょうか。</a:t>
            </a:r>
            <a:endParaRPr lang="en-US" altLang="ja-JP" sz="2000" spc="80">
              <a:ea typeface="BIZ UDPゴシック" panose="020B0400000000000000" pitchFamily="50" charset="-128"/>
            </a:endParaRPr>
          </a:p>
          <a:p>
            <a:pPr>
              <a:lnSpc>
                <a:spcPct val="110000"/>
              </a:lnSpc>
              <a:spcAft>
                <a:spcPts val="600"/>
              </a:spcAft>
            </a:pPr>
            <a:r>
              <a:rPr lang="ja-JP" altLang="en-US" sz="2000" spc="80">
                <a:ea typeface="BIZ UDPゴシック" panose="020B0400000000000000" pitchFamily="50" charset="-128"/>
              </a:rPr>
              <a:t>また、このようなケースの場合、どのような点に気を付け、どのように対応すべきでしょうか。</a:t>
            </a:r>
            <a:endParaRPr kumimoji="1" lang="ja-JP" altLang="en-US" sz="2000" spc="80">
              <a:ea typeface="BIZ UDPゴシック" panose="020B0400000000000000" pitchFamily="50" charset="-128"/>
            </a:endParaRPr>
          </a:p>
        </p:txBody>
      </p:sp>
      <p:sp>
        <p:nvSpPr>
          <p:cNvPr id="22" name="楕円 21">
            <a:extLst>
              <a:ext uri="{FF2B5EF4-FFF2-40B4-BE49-F238E27FC236}">
                <a16:creationId xmlns:a16="http://schemas.microsoft.com/office/drawing/2014/main" id="{0F1C6825-AEE3-959D-4709-6927178F4300}"/>
              </a:ext>
            </a:extLst>
          </p:cNvPr>
          <p:cNvSpPr/>
          <p:nvPr/>
        </p:nvSpPr>
        <p:spPr>
          <a:xfrm>
            <a:off x="887571" y="4508587"/>
            <a:ext cx="423069" cy="423069"/>
          </a:xfrm>
          <a:prstGeom prst="ellipse">
            <a:avLst/>
          </a:prstGeom>
          <a:solidFill>
            <a:srgbClr val="FF6A29"/>
          </a:solidFill>
          <a:ln>
            <a:noFill/>
          </a:ln>
        </p:spPr>
        <p:style>
          <a:lnRef idx="2">
            <a:schemeClr val="accent1">
              <a:shade val="15000"/>
            </a:schemeClr>
          </a:lnRef>
          <a:fillRef idx="1">
            <a:schemeClr val="accent1"/>
          </a:fillRef>
          <a:effectRef idx="0">
            <a:schemeClr val="accent1"/>
          </a:effectRef>
          <a:fontRef idx="minor">
            <a:schemeClr val="lt1"/>
          </a:fontRef>
        </p:style>
        <p:txBody>
          <a:bodyPr bIns="0" rtlCol="0" anchor="ctr"/>
          <a:lstStyle/>
          <a:p>
            <a:pPr algn="ctr"/>
            <a:r>
              <a:rPr kumimoji="1" lang="en-US" altLang="ja-JP" sz="2100" b="1"/>
              <a:t>1</a:t>
            </a:r>
            <a:endParaRPr kumimoji="1" lang="ja-JP" altLang="en-US" sz="2100" b="1"/>
          </a:p>
        </p:txBody>
      </p:sp>
      <p:sp>
        <p:nvSpPr>
          <p:cNvPr id="4" name="テキスト ボックス 3">
            <a:extLst>
              <a:ext uri="{FF2B5EF4-FFF2-40B4-BE49-F238E27FC236}">
                <a16:creationId xmlns:a16="http://schemas.microsoft.com/office/drawing/2014/main" id="{029B8B3E-E9D6-EE90-38CD-A6AB463284A9}"/>
              </a:ext>
            </a:extLst>
          </p:cNvPr>
          <p:cNvSpPr txBox="1"/>
          <p:nvPr/>
        </p:nvSpPr>
        <p:spPr>
          <a:xfrm>
            <a:off x="792162" y="1726230"/>
            <a:ext cx="761747" cy="430887"/>
          </a:xfrm>
          <a:prstGeom prst="rect">
            <a:avLst/>
          </a:prstGeom>
          <a:noFill/>
        </p:spPr>
        <p:txBody>
          <a:bodyPr wrap="none" rtlCol="0">
            <a:spAutoFit/>
          </a:bodyPr>
          <a:lstStyle/>
          <a:p>
            <a:r>
              <a:rPr lang="ja-JP" altLang="en-US" sz="2200" b="1" spc="50">
                <a:latin typeface="BIZ UDPゴシック" panose="020B0400000000000000" pitchFamily="50" charset="-128"/>
                <a:ea typeface="BIZ UDPゴシック" panose="020B0400000000000000" pitchFamily="50" charset="-128"/>
              </a:rPr>
              <a:t>事例</a:t>
            </a:r>
            <a:endParaRPr kumimoji="1" lang="ja-JP" altLang="en-US" sz="2200" b="1" spc="50">
              <a:latin typeface="BIZ UDPゴシック" panose="020B0400000000000000" pitchFamily="50" charset="-128"/>
              <a:ea typeface="BIZ UDPゴシック" panose="020B0400000000000000" pitchFamily="50" charset="-128"/>
            </a:endParaRPr>
          </a:p>
        </p:txBody>
      </p:sp>
      <p:sp>
        <p:nvSpPr>
          <p:cNvPr id="17" name="テキスト ボックス 16">
            <a:extLst>
              <a:ext uri="{FF2B5EF4-FFF2-40B4-BE49-F238E27FC236}">
                <a16:creationId xmlns:a16="http://schemas.microsoft.com/office/drawing/2014/main" id="{6AE47088-F511-2445-32DB-49B1B120BD5E}"/>
              </a:ext>
            </a:extLst>
          </p:cNvPr>
          <p:cNvSpPr txBox="1"/>
          <p:nvPr/>
        </p:nvSpPr>
        <p:spPr>
          <a:xfrm>
            <a:off x="792162" y="2227206"/>
            <a:ext cx="10447338" cy="658770"/>
          </a:xfrm>
          <a:prstGeom prst="rect">
            <a:avLst/>
          </a:prstGeom>
          <a:noFill/>
        </p:spPr>
        <p:txBody>
          <a:bodyPr wrap="square" rtlCol="0">
            <a:spAutoFit/>
          </a:bodyPr>
          <a:lstStyle/>
          <a:p>
            <a:pPr>
              <a:lnSpc>
                <a:spcPct val="110000"/>
              </a:lnSpc>
            </a:pPr>
            <a:r>
              <a:rPr lang="ja-JP" altLang="en-US" spc="180">
                <a:latin typeface="BIZ UDPゴシック" panose="020B0400000000000000" pitchFamily="50" charset="-128"/>
                <a:ea typeface="BIZ UDPゴシック" panose="020B0400000000000000" pitchFamily="50" charset="-128"/>
              </a:rPr>
              <a:t>放課後等デイサービスの職員は、不安になっているこどもを落ち着かせるため、膝に座らせ、一対一で長時間関わっている。</a:t>
            </a:r>
          </a:p>
        </p:txBody>
      </p:sp>
      <p:sp>
        <p:nvSpPr>
          <p:cNvPr id="18" name="テキスト ボックス 17">
            <a:extLst>
              <a:ext uri="{FF2B5EF4-FFF2-40B4-BE49-F238E27FC236}">
                <a16:creationId xmlns:a16="http://schemas.microsoft.com/office/drawing/2014/main" id="{35162F1F-67E5-923D-E25F-009FAE9F263B}"/>
              </a:ext>
            </a:extLst>
          </p:cNvPr>
          <p:cNvSpPr txBox="1"/>
          <p:nvPr/>
        </p:nvSpPr>
        <p:spPr>
          <a:xfrm>
            <a:off x="792162" y="3888769"/>
            <a:ext cx="761747" cy="430887"/>
          </a:xfrm>
          <a:prstGeom prst="rect">
            <a:avLst/>
          </a:prstGeom>
          <a:noFill/>
        </p:spPr>
        <p:txBody>
          <a:bodyPr wrap="none" rtlCol="0">
            <a:spAutoFit/>
          </a:bodyPr>
          <a:lstStyle/>
          <a:p>
            <a:r>
              <a:rPr lang="ja-JP" altLang="en-US" sz="2200" b="1" spc="50"/>
              <a:t>設問</a:t>
            </a:r>
            <a:endParaRPr kumimoji="1" lang="ja-JP" altLang="en-US" sz="2200" b="1" spc="50"/>
          </a:p>
        </p:txBody>
      </p:sp>
      <p:sp>
        <p:nvSpPr>
          <p:cNvPr id="3" name="スライド番号プレースホルダー 2">
            <a:extLst>
              <a:ext uri="{FF2B5EF4-FFF2-40B4-BE49-F238E27FC236}">
                <a16:creationId xmlns:a16="http://schemas.microsoft.com/office/drawing/2014/main" id="{AE1521D3-A664-A5D0-66EE-70EB9DCE957B}"/>
              </a:ext>
            </a:extLst>
          </p:cNvPr>
          <p:cNvSpPr>
            <a:spLocks noGrp="1"/>
          </p:cNvSpPr>
          <p:nvPr>
            <p:ph type="sldNum" sz="quarter" idx="4"/>
          </p:nvPr>
        </p:nvSpPr>
        <p:spPr/>
        <p:txBody>
          <a:bodyPr/>
          <a:lstStyle/>
          <a:p>
            <a:fld id="{2336B528-F940-46AA-A4AB-D4751FB27E02}" type="slidenum">
              <a:rPr kumimoji="1" lang="ja-JP" altLang="en-US" smtClean="0"/>
              <a:t>60</a:t>
            </a:fld>
            <a:endParaRPr kumimoji="1" lang="ja-JP" altLang="en-US"/>
          </a:p>
        </p:txBody>
      </p:sp>
    </p:spTree>
    <p:extLst>
      <p:ext uri="{BB962C8B-B14F-4D97-AF65-F5344CB8AC3E}">
        <p14:creationId xmlns:p14="http://schemas.microsoft.com/office/powerpoint/2010/main" val="64752880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0E537C-12B7-6859-C717-D501A4BB0C76}"/>
            </a:ext>
          </a:extLst>
        </p:cNvPr>
        <p:cNvGrpSpPr/>
        <p:nvPr/>
      </p:nvGrpSpPr>
      <p:grpSpPr>
        <a:xfrm>
          <a:off x="0" y="0"/>
          <a:ext cx="0" cy="0"/>
          <a:chOff x="0" y="0"/>
          <a:chExt cx="0" cy="0"/>
        </a:xfrm>
      </p:grpSpPr>
      <p:sp>
        <p:nvSpPr>
          <p:cNvPr id="16" name="四角形: 角を丸くする 15">
            <a:extLst>
              <a:ext uri="{FF2B5EF4-FFF2-40B4-BE49-F238E27FC236}">
                <a16:creationId xmlns:a16="http://schemas.microsoft.com/office/drawing/2014/main" id="{F5152DFD-FE49-2288-5392-65E270D94618}"/>
              </a:ext>
            </a:extLst>
          </p:cNvPr>
          <p:cNvSpPr/>
          <p:nvPr/>
        </p:nvSpPr>
        <p:spPr>
          <a:xfrm>
            <a:off x="542131" y="1435876"/>
            <a:ext cx="11107737" cy="1515824"/>
          </a:xfrm>
          <a:prstGeom prst="roundRect">
            <a:avLst>
              <a:gd name="adj" fmla="val 3346"/>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600"/>
          </a:p>
        </p:txBody>
      </p:sp>
      <p:sp>
        <p:nvSpPr>
          <p:cNvPr id="23" name="四角形: 角を丸くする 22">
            <a:extLst>
              <a:ext uri="{FF2B5EF4-FFF2-40B4-BE49-F238E27FC236}">
                <a16:creationId xmlns:a16="http://schemas.microsoft.com/office/drawing/2014/main" id="{22B1469A-6DEB-0380-DD21-7C6E145A1C10}"/>
              </a:ext>
            </a:extLst>
          </p:cNvPr>
          <p:cNvSpPr/>
          <p:nvPr/>
        </p:nvSpPr>
        <p:spPr>
          <a:xfrm>
            <a:off x="531813" y="3158966"/>
            <a:ext cx="11107737" cy="3176065"/>
          </a:xfrm>
          <a:prstGeom prst="roundRect">
            <a:avLst>
              <a:gd name="adj" fmla="val 3346"/>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四角形: 角を丸くする 6">
            <a:extLst>
              <a:ext uri="{FF2B5EF4-FFF2-40B4-BE49-F238E27FC236}">
                <a16:creationId xmlns:a16="http://schemas.microsoft.com/office/drawing/2014/main" id="{42CF364B-13D1-9595-B78E-C6CF673801E2}"/>
              </a:ext>
            </a:extLst>
          </p:cNvPr>
          <p:cNvSpPr/>
          <p:nvPr/>
        </p:nvSpPr>
        <p:spPr>
          <a:xfrm>
            <a:off x="531813" y="383588"/>
            <a:ext cx="2376000" cy="444500"/>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2D647A87-9529-EDBC-26BF-2ED1B200C0F8}"/>
              </a:ext>
            </a:extLst>
          </p:cNvPr>
          <p:cNvSpPr>
            <a:spLocks noGrp="1"/>
          </p:cNvSpPr>
          <p:nvPr>
            <p:ph type="title"/>
          </p:nvPr>
        </p:nvSpPr>
        <p:spPr/>
        <p:txBody>
          <a:bodyPr/>
          <a:lstStyle/>
          <a:p>
            <a:r>
              <a:rPr lang="ja-JP" altLang="en-US">
                <a:latin typeface="BIZ UDPゴシック" panose="020B0400000000000000" pitchFamily="50" charset="-128"/>
                <a:ea typeface="BIZ UDPゴシック" panose="020B0400000000000000" pitchFamily="50" charset="-128"/>
              </a:rPr>
              <a:t>設問</a:t>
            </a:r>
            <a:r>
              <a:rPr lang="en-US" altLang="ja-JP">
                <a:latin typeface="BIZ UDPゴシック" panose="020B0400000000000000" pitchFamily="50" charset="-128"/>
                <a:ea typeface="BIZ UDPゴシック" panose="020B0400000000000000" pitchFamily="50" charset="-128"/>
              </a:rPr>
              <a:t>2</a:t>
            </a:r>
            <a:r>
              <a:rPr lang="ja-JP" altLang="en-US">
                <a:latin typeface="BIZ UDPゴシック" panose="020B0400000000000000" pitchFamily="50" charset="-128"/>
                <a:ea typeface="BIZ UDPゴシック" panose="020B0400000000000000" pitchFamily="50" charset="-128"/>
              </a:rPr>
              <a:t>　事例</a:t>
            </a:r>
            <a:r>
              <a:rPr lang="en-US" altLang="ja-JP">
                <a:latin typeface="BIZ UDPゴシック" panose="020B0400000000000000" pitchFamily="50" charset="-128"/>
                <a:ea typeface="BIZ UDPゴシック" panose="020B0400000000000000" pitchFamily="50" charset="-128"/>
              </a:rPr>
              <a:t>7</a:t>
            </a:r>
            <a:endParaRPr lang="ja-JP" altLang="en-US">
              <a:latin typeface="BIZ UDPゴシック" panose="020B0400000000000000" pitchFamily="50" charset="-128"/>
              <a:ea typeface="BIZ UDPゴシック" panose="020B0400000000000000" pitchFamily="50" charset="-128"/>
            </a:endParaRPr>
          </a:p>
        </p:txBody>
      </p:sp>
      <p:grpSp>
        <p:nvGrpSpPr>
          <p:cNvPr id="10" name="グループ化 9">
            <a:extLst>
              <a:ext uri="{FF2B5EF4-FFF2-40B4-BE49-F238E27FC236}">
                <a16:creationId xmlns:a16="http://schemas.microsoft.com/office/drawing/2014/main" id="{A5512B1A-6B73-2124-F83E-5B730488D033}"/>
              </a:ext>
            </a:extLst>
          </p:cNvPr>
          <p:cNvGrpSpPr/>
          <p:nvPr/>
        </p:nvGrpSpPr>
        <p:grpSpPr>
          <a:xfrm>
            <a:off x="832882" y="4065476"/>
            <a:ext cx="5263118" cy="423069"/>
            <a:chOff x="887571" y="1678781"/>
            <a:chExt cx="5263118" cy="423069"/>
          </a:xfrm>
        </p:grpSpPr>
        <p:sp>
          <p:nvSpPr>
            <p:cNvPr id="6" name="テキスト ボックス 5">
              <a:extLst>
                <a:ext uri="{FF2B5EF4-FFF2-40B4-BE49-F238E27FC236}">
                  <a16:creationId xmlns:a16="http://schemas.microsoft.com/office/drawing/2014/main" id="{8C263388-347A-7F88-ECA1-35D7090B2BB0}"/>
                </a:ext>
              </a:extLst>
            </p:cNvPr>
            <p:cNvSpPr txBox="1"/>
            <p:nvPr/>
          </p:nvSpPr>
          <p:spPr>
            <a:xfrm>
              <a:off x="1349375" y="1714500"/>
              <a:ext cx="4801314" cy="369332"/>
            </a:xfrm>
            <a:prstGeom prst="rect">
              <a:avLst/>
            </a:prstGeom>
            <a:noFill/>
          </p:spPr>
          <p:txBody>
            <a:bodyPr wrap="none" rtlCol="0">
              <a:spAutoFit/>
            </a:bodyPr>
            <a:lstStyle/>
            <a:p>
              <a:r>
                <a:rPr lang="ja-JP" altLang="en-US" b="1">
                  <a:solidFill>
                    <a:srgbClr val="FF6A29"/>
                  </a:solidFill>
                  <a:latin typeface="BIZ UDPゴシック" panose="020B0400000000000000" pitchFamily="50" charset="-128"/>
                  <a:ea typeface="BIZ UDPゴシック" panose="020B0400000000000000" pitchFamily="50" charset="-128"/>
                </a:rPr>
                <a:t>密室や一対一での対応を避けることは可能か</a:t>
              </a:r>
              <a:endParaRPr kumimoji="1" lang="ja-JP" altLang="en-US" sz="1900" b="1" spc="50">
                <a:solidFill>
                  <a:srgbClr val="FF6A29"/>
                </a:solidFill>
                <a:latin typeface="BIZ UDPゴシック" panose="020B0400000000000000" pitchFamily="50" charset="-128"/>
                <a:ea typeface="BIZ UDPゴシック" panose="020B0400000000000000" pitchFamily="50" charset="-128"/>
              </a:endParaRPr>
            </a:p>
          </p:txBody>
        </p:sp>
        <p:sp>
          <p:nvSpPr>
            <p:cNvPr id="9" name="楕円 8">
              <a:extLst>
                <a:ext uri="{FF2B5EF4-FFF2-40B4-BE49-F238E27FC236}">
                  <a16:creationId xmlns:a16="http://schemas.microsoft.com/office/drawing/2014/main" id="{0D0EE8F4-FD08-DC88-7031-297E00B0D901}"/>
                </a:ext>
              </a:extLst>
            </p:cNvPr>
            <p:cNvSpPr/>
            <p:nvPr/>
          </p:nvSpPr>
          <p:spPr>
            <a:xfrm>
              <a:off x="887571" y="1678781"/>
              <a:ext cx="423069" cy="423069"/>
            </a:xfrm>
            <a:prstGeom prst="ellipse">
              <a:avLst/>
            </a:prstGeom>
            <a:solidFill>
              <a:srgbClr val="FF6A29"/>
            </a:solidFill>
            <a:ln>
              <a:noFill/>
            </a:ln>
          </p:spPr>
          <p:style>
            <a:lnRef idx="2">
              <a:schemeClr val="accent1">
                <a:shade val="15000"/>
              </a:schemeClr>
            </a:lnRef>
            <a:fillRef idx="1">
              <a:schemeClr val="accent1"/>
            </a:fillRef>
            <a:effectRef idx="0">
              <a:schemeClr val="accent1"/>
            </a:effectRef>
            <a:fontRef idx="minor">
              <a:schemeClr val="lt1"/>
            </a:fontRef>
          </p:style>
          <p:txBody>
            <a:bodyPr bIns="0" rtlCol="0" anchor="ctr"/>
            <a:lstStyle/>
            <a:p>
              <a:pPr algn="ctr"/>
              <a:r>
                <a:rPr lang="en-US" altLang="ja-JP" sz="2100" b="1">
                  <a:latin typeface="BIZ UDPゴシック" panose="020B0400000000000000" pitchFamily="50" charset="-128"/>
                  <a:ea typeface="BIZ UDPゴシック" panose="020B0400000000000000" pitchFamily="50" charset="-128"/>
                </a:rPr>
                <a:t>1</a:t>
              </a:r>
              <a:endParaRPr kumimoji="1" lang="ja-JP" altLang="en-US" sz="2100" b="1">
                <a:latin typeface="BIZ UDPゴシック" panose="020B0400000000000000" pitchFamily="50" charset="-128"/>
                <a:ea typeface="BIZ UDPゴシック" panose="020B0400000000000000" pitchFamily="50" charset="-128"/>
              </a:endParaRPr>
            </a:p>
          </p:txBody>
        </p:sp>
      </p:grpSp>
      <p:grpSp>
        <p:nvGrpSpPr>
          <p:cNvPr id="11" name="グループ化 10">
            <a:extLst>
              <a:ext uri="{FF2B5EF4-FFF2-40B4-BE49-F238E27FC236}">
                <a16:creationId xmlns:a16="http://schemas.microsoft.com/office/drawing/2014/main" id="{6DD2B6EE-A58A-E5AF-E58B-4CD421C28FDB}"/>
              </a:ext>
            </a:extLst>
          </p:cNvPr>
          <p:cNvGrpSpPr/>
          <p:nvPr/>
        </p:nvGrpSpPr>
        <p:grpSpPr>
          <a:xfrm>
            <a:off x="832882" y="4812961"/>
            <a:ext cx="7571443" cy="682050"/>
            <a:chOff x="887571" y="1678781"/>
            <a:chExt cx="7571443" cy="682050"/>
          </a:xfrm>
        </p:grpSpPr>
        <p:sp>
          <p:nvSpPr>
            <p:cNvPr id="12" name="テキスト ボックス 11">
              <a:extLst>
                <a:ext uri="{FF2B5EF4-FFF2-40B4-BE49-F238E27FC236}">
                  <a16:creationId xmlns:a16="http://schemas.microsoft.com/office/drawing/2014/main" id="{32716623-478A-2414-079B-7A36922C4C5B}"/>
                </a:ext>
              </a:extLst>
            </p:cNvPr>
            <p:cNvSpPr txBox="1"/>
            <p:nvPr/>
          </p:nvSpPr>
          <p:spPr>
            <a:xfrm>
              <a:off x="1349375" y="1714500"/>
              <a:ext cx="7109639" cy="646331"/>
            </a:xfrm>
            <a:prstGeom prst="rect">
              <a:avLst/>
            </a:prstGeom>
            <a:noFill/>
          </p:spPr>
          <p:txBody>
            <a:bodyPr wrap="none" rtlCol="0">
              <a:spAutoFit/>
            </a:bodyPr>
            <a:lstStyle/>
            <a:p>
              <a:r>
                <a:rPr lang="ja-JP" altLang="en-US" b="1">
                  <a:solidFill>
                    <a:srgbClr val="FF6A29"/>
                  </a:solidFill>
                  <a:latin typeface="BIZ UDPゴシック" panose="020B0400000000000000" pitchFamily="50" charset="-128"/>
                  <a:ea typeface="BIZ UDPゴシック" panose="020B0400000000000000" pitchFamily="50" charset="-128"/>
                </a:rPr>
                <a:t>長時間であることを含めて、こどもや保護者の了解を得ているか。</a:t>
              </a:r>
              <a:br>
                <a:rPr lang="en-US" altLang="ja-JP" b="1">
                  <a:solidFill>
                    <a:srgbClr val="FF6A29"/>
                  </a:solidFill>
                  <a:latin typeface="BIZ UDPゴシック" panose="020B0400000000000000" pitchFamily="50" charset="-128"/>
                  <a:ea typeface="BIZ UDPゴシック" panose="020B0400000000000000" pitchFamily="50" charset="-128"/>
                </a:rPr>
              </a:br>
              <a:r>
                <a:rPr lang="ja-JP" altLang="en-US" b="1">
                  <a:solidFill>
                    <a:srgbClr val="FF6A29"/>
                  </a:solidFill>
                  <a:latin typeface="BIZ UDPゴシック" panose="020B0400000000000000" pitchFamily="50" charset="-128"/>
                  <a:ea typeface="BIZ UDPゴシック" panose="020B0400000000000000" pitchFamily="50" charset="-128"/>
                </a:rPr>
                <a:t>事後的にでも必要性を説明できるか</a:t>
              </a:r>
              <a:endParaRPr lang="ja-JP" altLang="en-US" sz="1800" b="1">
                <a:solidFill>
                  <a:srgbClr val="FF6A29"/>
                </a:solidFill>
                <a:latin typeface="BIZ UDPゴシック" panose="020B0400000000000000" pitchFamily="50" charset="-128"/>
                <a:ea typeface="BIZ UDPゴシック" panose="020B0400000000000000" pitchFamily="50" charset="-128"/>
              </a:endParaRPr>
            </a:p>
          </p:txBody>
        </p:sp>
        <p:sp>
          <p:nvSpPr>
            <p:cNvPr id="14" name="楕円 13">
              <a:extLst>
                <a:ext uri="{FF2B5EF4-FFF2-40B4-BE49-F238E27FC236}">
                  <a16:creationId xmlns:a16="http://schemas.microsoft.com/office/drawing/2014/main" id="{D0F29631-CFAE-4330-0E7D-4093E6183342}"/>
                </a:ext>
              </a:extLst>
            </p:cNvPr>
            <p:cNvSpPr/>
            <p:nvPr/>
          </p:nvSpPr>
          <p:spPr>
            <a:xfrm>
              <a:off x="887571" y="1678781"/>
              <a:ext cx="423069" cy="423069"/>
            </a:xfrm>
            <a:prstGeom prst="ellipse">
              <a:avLst/>
            </a:prstGeom>
            <a:solidFill>
              <a:srgbClr val="FF6A29"/>
            </a:solidFill>
            <a:ln>
              <a:noFill/>
            </a:ln>
          </p:spPr>
          <p:style>
            <a:lnRef idx="2">
              <a:schemeClr val="accent1">
                <a:shade val="15000"/>
              </a:schemeClr>
            </a:lnRef>
            <a:fillRef idx="1">
              <a:schemeClr val="accent1"/>
            </a:fillRef>
            <a:effectRef idx="0">
              <a:schemeClr val="accent1"/>
            </a:effectRef>
            <a:fontRef idx="minor">
              <a:schemeClr val="lt1"/>
            </a:fontRef>
          </p:style>
          <p:txBody>
            <a:bodyPr bIns="0" rtlCol="0" anchor="ctr"/>
            <a:lstStyle/>
            <a:p>
              <a:pPr algn="ctr"/>
              <a:r>
                <a:rPr kumimoji="1" lang="en-US" altLang="ja-JP" sz="2100" b="1">
                  <a:latin typeface="BIZ UDPゴシック" panose="020B0400000000000000" pitchFamily="50" charset="-128"/>
                  <a:ea typeface="BIZ UDPゴシック" panose="020B0400000000000000" pitchFamily="50" charset="-128"/>
                </a:rPr>
                <a:t>2</a:t>
              </a:r>
              <a:endParaRPr kumimoji="1" lang="ja-JP" altLang="en-US" sz="2100" b="1">
                <a:latin typeface="BIZ UDPゴシック" panose="020B0400000000000000" pitchFamily="50" charset="-128"/>
                <a:ea typeface="BIZ UDPゴシック" panose="020B0400000000000000" pitchFamily="50" charset="-128"/>
              </a:endParaRPr>
            </a:p>
          </p:txBody>
        </p:sp>
      </p:grpSp>
      <p:sp>
        <p:nvSpPr>
          <p:cNvPr id="13" name="テキスト ボックス 12">
            <a:extLst>
              <a:ext uri="{FF2B5EF4-FFF2-40B4-BE49-F238E27FC236}">
                <a16:creationId xmlns:a16="http://schemas.microsoft.com/office/drawing/2014/main" id="{A91CD3C9-77D3-6F84-BC2B-085196A1C767}"/>
              </a:ext>
            </a:extLst>
          </p:cNvPr>
          <p:cNvSpPr txBox="1"/>
          <p:nvPr/>
        </p:nvSpPr>
        <p:spPr>
          <a:xfrm>
            <a:off x="832882" y="2049091"/>
            <a:ext cx="10566956" cy="595869"/>
          </a:xfrm>
          <a:prstGeom prst="rect">
            <a:avLst/>
          </a:prstGeom>
          <a:noFill/>
        </p:spPr>
        <p:txBody>
          <a:bodyPr wrap="square" rtlCol="0">
            <a:spAutoFit/>
          </a:bodyPr>
          <a:lstStyle/>
          <a:p>
            <a:pPr>
              <a:lnSpc>
                <a:spcPct val="110000"/>
              </a:lnSpc>
            </a:pPr>
            <a:r>
              <a:rPr lang="ja-JP" altLang="en-US" sz="1600" spc="180">
                <a:latin typeface="BIZ UDPゴシック" panose="020B0400000000000000" pitchFamily="50" charset="-128"/>
                <a:ea typeface="BIZ UDPゴシック" panose="020B0400000000000000" pitchFamily="50" charset="-128"/>
              </a:rPr>
              <a:t>放課後等デイサービスの職員は、不安になっているこどもを落ち着かせるため、膝に座らせ、一対一で長時間関わっている。</a:t>
            </a:r>
          </a:p>
        </p:txBody>
      </p:sp>
      <p:sp>
        <p:nvSpPr>
          <p:cNvPr id="17" name="テキスト ボックス 16">
            <a:extLst>
              <a:ext uri="{FF2B5EF4-FFF2-40B4-BE49-F238E27FC236}">
                <a16:creationId xmlns:a16="http://schemas.microsoft.com/office/drawing/2014/main" id="{EA5F0273-7530-1B4D-5136-824ACCD5CAA5}"/>
              </a:ext>
            </a:extLst>
          </p:cNvPr>
          <p:cNvSpPr txBox="1"/>
          <p:nvPr/>
        </p:nvSpPr>
        <p:spPr>
          <a:xfrm>
            <a:off x="792162" y="1618204"/>
            <a:ext cx="607859" cy="338554"/>
          </a:xfrm>
          <a:prstGeom prst="rect">
            <a:avLst/>
          </a:prstGeom>
          <a:noFill/>
        </p:spPr>
        <p:txBody>
          <a:bodyPr wrap="none" rtlCol="0">
            <a:spAutoFit/>
          </a:bodyPr>
          <a:lstStyle/>
          <a:p>
            <a:r>
              <a:rPr lang="ja-JP" altLang="en-US" sz="1600" spc="50">
                <a:latin typeface="BIZ UDPゴシック" panose="020B0400000000000000" pitchFamily="50" charset="-128"/>
                <a:ea typeface="BIZ UDPゴシック" panose="020B0400000000000000" pitchFamily="50" charset="-128"/>
              </a:rPr>
              <a:t>事例</a:t>
            </a:r>
          </a:p>
        </p:txBody>
      </p:sp>
      <p:grpSp>
        <p:nvGrpSpPr>
          <p:cNvPr id="3" name="グループ化 2">
            <a:extLst>
              <a:ext uri="{FF2B5EF4-FFF2-40B4-BE49-F238E27FC236}">
                <a16:creationId xmlns:a16="http://schemas.microsoft.com/office/drawing/2014/main" id="{0686A0E4-EED8-7457-BC24-0EEF51AEEFDF}"/>
              </a:ext>
            </a:extLst>
          </p:cNvPr>
          <p:cNvGrpSpPr/>
          <p:nvPr/>
        </p:nvGrpSpPr>
        <p:grpSpPr>
          <a:xfrm>
            <a:off x="10308917" y="4953562"/>
            <a:ext cx="1041272" cy="1129438"/>
            <a:chOff x="1189767" y="2221447"/>
            <a:chExt cx="1041272" cy="1129438"/>
          </a:xfrm>
        </p:grpSpPr>
        <p:sp>
          <p:nvSpPr>
            <p:cNvPr id="15" name="フリーフォーム: 図形 14">
              <a:extLst>
                <a:ext uri="{FF2B5EF4-FFF2-40B4-BE49-F238E27FC236}">
                  <a16:creationId xmlns:a16="http://schemas.microsoft.com/office/drawing/2014/main" id="{D8784AA2-9B32-D253-1791-AE8437E8E385}"/>
                </a:ext>
              </a:extLst>
            </p:cNvPr>
            <p:cNvSpPr/>
            <p:nvPr/>
          </p:nvSpPr>
          <p:spPr>
            <a:xfrm>
              <a:off x="1421129" y="2296183"/>
              <a:ext cx="437864" cy="961834"/>
            </a:xfrm>
            <a:custGeom>
              <a:avLst/>
              <a:gdLst>
                <a:gd name="connsiteX0" fmla="*/ 356235 w 437864"/>
                <a:gd name="connsiteY0" fmla="*/ 324422 h 961834"/>
                <a:gd name="connsiteX1" fmla="*/ 361855 w 437864"/>
                <a:gd name="connsiteY1" fmla="*/ 351282 h 961834"/>
                <a:gd name="connsiteX2" fmla="*/ 289369 w 437864"/>
                <a:gd name="connsiteY2" fmla="*/ 430149 h 961834"/>
                <a:gd name="connsiteX3" fmla="*/ 227647 w 437864"/>
                <a:gd name="connsiteY3" fmla="*/ 401003 h 961834"/>
                <a:gd name="connsiteX4" fmla="*/ 227647 w 437864"/>
                <a:gd name="connsiteY4" fmla="*/ 377666 h 961834"/>
                <a:gd name="connsiteX5" fmla="*/ 203359 w 437864"/>
                <a:gd name="connsiteY5" fmla="*/ 329946 h 961834"/>
                <a:gd name="connsiteX6" fmla="*/ 166592 w 437864"/>
                <a:gd name="connsiteY6" fmla="*/ 303276 h 961834"/>
                <a:gd name="connsiteX7" fmla="*/ 129254 w 437864"/>
                <a:gd name="connsiteY7" fmla="*/ 227362 h 961834"/>
                <a:gd name="connsiteX8" fmla="*/ 102679 w 437864"/>
                <a:gd name="connsiteY8" fmla="*/ 128111 h 961834"/>
                <a:gd name="connsiteX9" fmla="*/ 309944 w 437864"/>
                <a:gd name="connsiteY9" fmla="*/ 0 h 961834"/>
                <a:gd name="connsiteX10" fmla="*/ 327755 w 437864"/>
                <a:gd name="connsiteY10" fmla="*/ 41910 h 961834"/>
                <a:gd name="connsiteX11" fmla="*/ 360807 w 437864"/>
                <a:gd name="connsiteY11" fmla="*/ 165259 h 961834"/>
                <a:gd name="connsiteX12" fmla="*/ 352616 w 437864"/>
                <a:gd name="connsiteY12" fmla="*/ 283369 h 961834"/>
                <a:gd name="connsiteX13" fmla="*/ 347663 w 437864"/>
                <a:gd name="connsiteY13" fmla="*/ 292037 h 961834"/>
                <a:gd name="connsiteX14" fmla="*/ 356330 w 437864"/>
                <a:gd name="connsiteY14" fmla="*/ 324326 h 961834"/>
                <a:gd name="connsiteX15" fmla="*/ 189833 w 437864"/>
                <a:gd name="connsiteY15" fmla="*/ 423291 h 961834"/>
                <a:gd name="connsiteX16" fmla="*/ 183261 w 437864"/>
                <a:gd name="connsiteY16" fmla="*/ 442627 h 961834"/>
                <a:gd name="connsiteX17" fmla="*/ 167164 w 437864"/>
                <a:gd name="connsiteY17" fmla="*/ 463582 h 961834"/>
                <a:gd name="connsiteX18" fmla="*/ 149733 w 437864"/>
                <a:gd name="connsiteY18" fmla="*/ 472154 h 961834"/>
                <a:gd name="connsiteX19" fmla="*/ 134398 w 437864"/>
                <a:gd name="connsiteY19" fmla="*/ 472154 h 961834"/>
                <a:gd name="connsiteX20" fmla="*/ 117157 w 437864"/>
                <a:gd name="connsiteY20" fmla="*/ 480822 h 961834"/>
                <a:gd name="connsiteX21" fmla="*/ 89440 w 437864"/>
                <a:gd name="connsiteY21" fmla="*/ 518255 h 961834"/>
                <a:gd name="connsiteX22" fmla="*/ 0 w 437864"/>
                <a:gd name="connsiteY22" fmla="*/ 483965 h 961834"/>
                <a:gd name="connsiteX23" fmla="*/ 34195 w 437864"/>
                <a:gd name="connsiteY23" fmla="*/ 356425 h 961834"/>
                <a:gd name="connsiteX24" fmla="*/ 46006 w 437864"/>
                <a:gd name="connsiteY24" fmla="*/ 340138 h 961834"/>
                <a:gd name="connsiteX25" fmla="*/ 93250 w 437864"/>
                <a:gd name="connsiteY25" fmla="*/ 309467 h 961834"/>
                <a:gd name="connsiteX26" fmla="*/ 101727 w 437864"/>
                <a:gd name="connsiteY26" fmla="*/ 307181 h 961834"/>
                <a:gd name="connsiteX27" fmla="*/ 111062 w 437864"/>
                <a:gd name="connsiteY27" fmla="*/ 309944 h 961834"/>
                <a:gd name="connsiteX28" fmla="*/ 180975 w 437864"/>
                <a:gd name="connsiteY28" fmla="*/ 360712 h 961834"/>
                <a:gd name="connsiteX29" fmla="*/ 189738 w 437864"/>
                <a:gd name="connsiteY29" fmla="*/ 377857 h 961834"/>
                <a:gd name="connsiteX30" fmla="*/ 189738 w 437864"/>
                <a:gd name="connsiteY30" fmla="*/ 423386 h 961834"/>
                <a:gd name="connsiteX31" fmla="*/ 292227 w 437864"/>
                <a:gd name="connsiteY31" fmla="*/ 775335 h 961834"/>
                <a:gd name="connsiteX32" fmla="*/ 286226 w 437864"/>
                <a:gd name="connsiteY32" fmla="*/ 775335 h 961834"/>
                <a:gd name="connsiteX33" fmla="*/ 180880 w 437864"/>
                <a:gd name="connsiteY33" fmla="*/ 500824 h 961834"/>
                <a:gd name="connsiteX34" fmla="*/ 197072 w 437864"/>
                <a:gd name="connsiteY34" fmla="*/ 486728 h 961834"/>
                <a:gd name="connsiteX35" fmla="*/ 213169 w 437864"/>
                <a:gd name="connsiteY35" fmla="*/ 465773 h 961834"/>
                <a:gd name="connsiteX36" fmla="*/ 222599 w 437864"/>
                <a:gd name="connsiteY36" fmla="*/ 448342 h 961834"/>
                <a:gd name="connsiteX37" fmla="*/ 289369 w 437864"/>
                <a:gd name="connsiteY37" fmla="*/ 468059 h 961834"/>
                <a:gd name="connsiteX38" fmla="*/ 394049 w 437864"/>
                <a:gd name="connsiteY38" fmla="*/ 391382 h 961834"/>
                <a:gd name="connsiteX39" fmla="*/ 437864 w 437864"/>
                <a:gd name="connsiteY39" fmla="*/ 395954 h 961834"/>
                <a:gd name="connsiteX40" fmla="*/ 292227 w 437864"/>
                <a:gd name="connsiteY40" fmla="*/ 775335 h 961834"/>
                <a:gd name="connsiteX41" fmla="*/ 164211 w 437864"/>
                <a:gd name="connsiteY41" fmla="*/ 850297 h 961834"/>
                <a:gd name="connsiteX42" fmla="*/ 145542 w 437864"/>
                <a:gd name="connsiteY42" fmla="*/ 849344 h 961834"/>
                <a:gd name="connsiteX43" fmla="*/ 80772 w 437864"/>
                <a:gd name="connsiteY43" fmla="*/ 808387 h 961834"/>
                <a:gd name="connsiteX44" fmla="*/ 59150 w 437864"/>
                <a:gd name="connsiteY44" fmla="*/ 759809 h 961834"/>
                <a:gd name="connsiteX45" fmla="*/ 24860 w 437864"/>
                <a:gd name="connsiteY45" fmla="*/ 921258 h 961834"/>
                <a:gd name="connsiteX46" fmla="*/ 108299 w 437864"/>
                <a:gd name="connsiteY46" fmla="*/ 960311 h 961834"/>
                <a:gd name="connsiteX47" fmla="*/ 158401 w 437864"/>
                <a:gd name="connsiteY47" fmla="*/ 961835 h 961834"/>
                <a:gd name="connsiteX48" fmla="*/ 164211 w 437864"/>
                <a:gd name="connsiteY48" fmla="*/ 850392 h 961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437864" h="961834">
                  <a:moveTo>
                    <a:pt x="356235" y="324422"/>
                  </a:moveTo>
                  <a:cubicBezTo>
                    <a:pt x="359664" y="337375"/>
                    <a:pt x="361855" y="345758"/>
                    <a:pt x="361855" y="351282"/>
                  </a:cubicBezTo>
                  <a:cubicBezTo>
                    <a:pt x="361855" y="399193"/>
                    <a:pt x="335756" y="430149"/>
                    <a:pt x="289369" y="430149"/>
                  </a:cubicBezTo>
                  <a:cubicBezTo>
                    <a:pt x="262223" y="430149"/>
                    <a:pt x="240792" y="419481"/>
                    <a:pt x="227647" y="401003"/>
                  </a:cubicBezTo>
                  <a:lnTo>
                    <a:pt x="227647" y="377666"/>
                  </a:lnTo>
                  <a:cubicBezTo>
                    <a:pt x="227647" y="359664"/>
                    <a:pt x="217837" y="340519"/>
                    <a:pt x="203359" y="329946"/>
                  </a:cubicBezTo>
                  <a:lnTo>
                    <a:pt x="166592" y="303276"/>
                  </a:lnTo>
                  <a:cubicBezTo>
                    <a:pt x="151543" y="287369"/>
                    <a:pt x="139255" y="264700"/>
                    <a:pt x="129254" y="227362"/>
                  </a:cubicBezTo>
                  <a:lnTo>
                    <a:pt x="102679" y="128111"/>
                  </a:lnTo>
                  <a:lnTo>
                    <a:pt x="309944" y="0"/>
                  </a:lnTo>
                  <a:cubicBezTo>
                    <a:pt x="317087" y="10477"/>
                    <a:pt x="322993" y="24289"/>
                    <a:pt x="327755" y="41910"/>
                  </a:cubicBezTo>
                  <a:lnTo>
                    <a:pt x="360807" y="165259"/>
                  </a:lnTo>
                  <a:cubicBezTo>
                    <a:pt x="376523" y="224028"/>
                    <a:pt x="369380" y="254032"/>
                    <a:pt x="352616" y="283369"/>
                  </a:cubicBezTo>
                  <a:lnTo>
                    <a:pt x="347663" y="292037"/>
                  </a:lnTo>
                  <a:lnTo>
                    <a:pt x="356330" y="324326"/>
                  </a:lnTo>
                  <a:close/>
                  <a:moveTo>
                    <a:pt x="189833" y="423291"/>
                  </a:moveTo>
                  <a:cubicBezTo>
                    <a:pt x="189833" y="429197"/>
                    <a:pt x="186880" y="437960"/>
                    <a:pt x="183261" y="442627"/>
                  </a:cubicBezTo>
                  <a:lnTo>
                    <a:pt x="167164" y="463582"/>
                  </a:lnTo>
                  <a:cubicBezTo>
                    <a:pt x="163544" y="468249"/>
                    <a:pt x="155734" y="472154"/>
                    <a:pt x="149733" y="472154"/>
                  </a:cubicBezTo>
                  <a:lnTo>
                    <a:pt x="134398" y="472154"/>
                  </a:lnTo>
                  <a:cubicBezTo>
                    <a:pt x="128492" y="472154"/>
                    <a:pt x="120682" y="476060"/>
                    <a:pt x="117157" y="480822"/>
                  </a:cubicBezTo>
                  <a:lnTo>
                    <a:pt x="89440" y="518255"/>
                  </a:lnTo>
                  <a:lnTo>
                    <a:pt x="0" y="483965"/>
                  </a:lnTo>
                  <a:lnTo>
                    <a:pt x="34195" y="356425"/>
                  </a:lnTo>
                  <a:cubicBezTo>
                    <a:pt x="35719" y="350711"/>
                    <a:pt x="41053" y="343376"/>
                    <a:pt x="46006" y="340138"/>
                  </a:cubicBezTo>
                  <a:lnTo>
                    <a:pt x="93250" y="309467"/>
                  </a:lnTo>
                  <a:cubicBezTo>
                    <a:pt x="95631" y="307943"/>
                    <a:pt x="98679" y="307181"/>
                    <a:pt x="101727" y="307181"/>
                  </a:cubicBezTo>
                  <a:cubicBezTo>
                    <a:pt x="105156" y="307181"/>
                    <a:pt x="108490" y="308134"/>
                    <a:pt x="111062" y="309944"/>
                  </a:cubicBezTo>
                  <a:lnTo>
                    <a:pt x="180975" y="360712"/>
                  </a:lnTo>
                  <a:cubicBezTo>
                    <a:pt x="185738" y="364236"/>
                    <a:pt x="189738" y="371951"/>
                    <a:pt x="189738" y="377857"/>
                  </a:cubicBezTo>
                  <a:lnTo>
                    <a:pt x="189738" y="423386"/>
                  </a:lnTo>
                  <a:close/>
                  <a:moveTo>
                    <a:pt x="292227" y="775335"/>
                  </a:moveTo>
                  <a:lnTo>
                    <a:pt x="286226" y="775335"/>
                  </a:lnTo>
                  <a:lnTo>
                    <a:pt x="180880" y="500824"/>
                  </a:lnTo>
                  <a:cubicBezTo>
                    <a:pt x="187166" y="497015"/>
                    <a:pt x="192786" y="492252"/>
                    <a:pt x="197072" y="486728"/>
                  </a:cubicBezTo>
                  <a:lnTo>
                    <a:pt x="213169" y="465773"/>
                  </a:lnTo>
                  <a:cubicBezTo>
                    <a:pt x="216979" y="460820"/>
                    <a:pt x="220123" y="454724"/>
                    <a:pt x="222599" y="448342"/>
                  </a:cubicBezTo>
                  <a:cubicBezTo>
                    <a:pt x="240887" y="460915"/>
                    <a:pt x="263557" y="468059"/>
                    <a:pt x="289369" y="468059"/>
                  </a:cubicBezTo>
                  <a:cubicBezTo>
                    <a:pt x="342519" y="468059"/>
                    <a:pt x="380429" y="437960"/>
                    <a:pt x="394049" y="391382"/>
                  </a:cubicBezTo>
                  <a:cubicBezTo>
                    <a:pt x="408337" y="392906"/>
                    <a:pt x="423100" y="394430"/>
                    <a:pt x="437864" y="395954"/>
                  </a:cubicBezTo>
                  <a:lnTo>
                    <a:pt x="292227" y="775335"/>
                  </a:lnTo>
                  <a:close/>
                  <a:moveTo>
                    <a:pt x="164211" y="850297"/>
                  </a:moveTo>
                  <a:cubicBezTo>
                    <a:pt x="156210" y="849916"/>
                    <a:pt x="149828" y="849535"/>
                    <a:pt x="145542" y="849344"/>
                  </a:cubicBezTo>
                  <a:cubicBezTo>
                    <a:pt x="108775" y="847439"/>
                    <a:pt x="93154" y="836295"/>
                    <a:pt x="80772" y="808387"/>
                  </a:cubicBezTo>
                  <a:cubicBezTo>
                    <a:pt x="77915" y="801910"/>
                    <a:pt x="69913" y="784098"/>
                    <a:pt x="59150" y="759809"/>
                  </a:cubicBezTo>
                  <a:lnTo>
                    <a:pt x="24860" y="921258"/>
                  </a:lnTo>
                  <a:cubicBezTo>
                    <a:pt x="44767" y="945356"/>
                    <a:pt x="74581" y="958501"/>
                    <a:pt x="108299" y="960311"/>
                  </a:cubicBezTo>
                  <a:cubicBezTo>
                    <a:pt x="118681" y="960882"/>
                    <a:pt x="144780" y="961454"/>
                    <a:pt x="158401" y="961835"/>
                  </a:cubicBezTo>
                  <a:lnTo>
                    <a:pt x="164211" y="850392"/>
                  </a:lnTo>
                  <a:close/>
                </a:path>
              </a:pathLst>
            </a:custGeom>
            <a:solidFill>
              <a:srgbClr val="FFFFFF"/>
            </a:solidFill>
            <a:ln w="9525" cap="flat">
              <a:noFill/>
              <a:prstDash val="solid"/>
              <a:miter/>
            </a:ln>
          </p:spPr>
          <p:txBody>
            <a:bodyPr rtlCol="0" anchor="ctr"/>
            <a:lstStyle/>
            <a:p>
              <a:endParaRPr lang="ja-JP" altLang="en-US"/>
            </a:p>
          </p:txBody>
        </p:sp>
        <p:sp>
          <p:nvSpPr>
            <p:cNvPr id="18" name="フリーフォーム: 図形 17">
              <a:extLst>
                <a:ext uri="{FF2B5EF4-FFF2-40B4-BE49-F238E27FC236}">
                  <a16:creationId xmlns:a16="http://schemas.microsoft.com/office/drawing/2014/main" id="{B6CC0159-3014-AD5B-B816-12D8E7F59CB0}"/>
                </a:ext>
              </a:extLst>
            </p:cNvPr>
            <p:cNvSpPr/>
            <p:nvPr/>
          </p:nvSpPr>
          <p:spPr>
            <a:xfrm>
              <a:off x="1189767" y="2221447"/>
              <a:ext cx="1041272" cy="1129438"/>
            </a:xfrm>
            <a:custGeom>
              <a:avLst/>
              <a:gdLst>
                <a:gd name="connsiteX0" fmla="*/ 238506 w 1041272"/>
                <a:gd name="connsiteY0" fmla="*/ 1067526 h 1129438"/>
                <a:gd name="connsiteX1" fmla="*/ 246888 w 1041272"/>
                <a:gd name="connsiteY1" fmla="*/ 1039427 h 1129438"/>
                <a:gd name="connsiteX2" fmla="*/ 337566 w 1041272"/>
                <a:gd name="connsiteY2" fmla="*/ 1072669 h 1129438"/>
                <a:gd name="connsiteX3" fmla="*/ 788099 w 1041272"/>
                <a:gd name="connsiteY3" fmla="*/ 1096291 h 1129438"/>
                <a:gd name="connsiteX4" fmla="*/ 788099 w 1041272"/>
                <a:gd name="connsiteY4" fmla="*/ 1096291 h 1129438"/>
                <a:gd name="connsiteX5" fmla="*/ 788956 w 1041272"/>
                <a:gd name="connsiteY5" fmla="*/ 1096291 h 1129438"/>
                <a:gd name="connsiteX6" fmla="*/ 829342 w 1041272"/>
                <a:gd name="connsiteY6" fmla="*/ 1097053 h 1129438"/>
                <a:gd name="connsiteX7" fmla="*/ 912400 w 1041272"/>
                <a:gd name="connsiteY7" fmla="*/ 1096291 h 1129438"/>
                <a:gd name="connsiteX8" fmla="*/ 1041273 w 1041272"/>
                <a:gd name="connsiteY8" fmla="*/ 978372 h 1129438"/>
                <a:gd name="connsiteX9" fmla="*/ 1041273 w 1041272"/>
                <a:gd name="connsiteY9" fmla="*/ 639949 h 1129438"/>
                <a:gd name="connsiteX10" fmla="*/ 869061 w 1041272"/>
                <a:gd name="connsiteY10" fmla="*/ 453544 h 1129438"/>
                <a:gd name="connsiteX11" fmla="*/ 646176 w 1041272"/>
                <a:gd name="connsiteY11" fmla="*/ 430113 h 1129438"/>
                <a:gd name="connsiteX12" fmla="*/ 631031 w 1041272"/>
                <a:gd name="connsiteY12" fmla="*/ 373153 h 1129438"/>
                <a:gd name="connsiteX13" fmla="*/ 639032 w 1041272"/>
                <a:gd name="connsiteY13" fmla="*/ 227421 h 1129438"/>
                <a:gd name="connsiteX14" fmla="*/ 605981 w 1041272"/>
                <a:gd name="connsiteY14" fmla="*/ 104072 h 1129438"/>
                <a:gd name="connsiteX15" fmla="*/ 549783 w 1041272"/>
                <a:gd name="connsiteY15" fmla="*/ 16156 h 1129438"/>
                <a:gd name="connsiteX16" fmla="*/ 436150 w 1041272"/>
                <a:gd name="connsiteY16" fmla="*/ 7870 h 1129438"/>
                <a:gd name="connsiteX17" fmla="*/ 379667 w 1041272"/>
                <a:gd name="connsiteY17" fmla="*/ 23014 h 1129438"/>
                <a:gd name="connsiteX18" fmla="*/ 280702 w 1041272"/>
                <a:gd name="connsiteY18" fmla="*/ 191321 h 1129438"/>
                <a:gd name="connsiteX19" fmla="*/ 313754 w 1041272"/>
                <a:gd name="connsiteY19" fmla="*/ 314670 h 1129438"/>
                <a:gd name="connsiteX20" fmla="*/ 323279 w 1041272"/>
                <a:gd name="connsiteY20" fmla="*/ 344959 h 1129438"/>
                <a:gd name="connsiteX21" fmla="*/ 304324 w 1041272"/>
                <a:gd name="connsiteY21" fmla="*/ 352294 h 1129438"/>
                <a:gd name="connsiteX22" fmla="*/ 257080 w 1041272"/>
                <a:gd name="connsiteY22" fmla="*/ 382964 h 1129438"/>
                <a:gd name="connsiteX23" fmla="*/ 229267 w 1041272"/>
                <a:gd name="connsiteY23" fmla="*/ 421159 h 1129438"/>
                <a:gd name="connsiteX24" fmla="*/ 222028 w 1041272"/>
                <a:gd name="connsiteY24" fmla="*/ 448306 h 1129438"/>
                <a:gd name="connsiteX25" fmla="*/ 172307 w 1041272"/>
                <a:gd name="connsiteY25" fmla="*/ 453544 h 1129438"/>
                <a:gd name="connsiteX26" fmla="*/ 0 w 1041272"/>
                <a:gd name="connsiteY26" fmla="*/ 639949 h 1129438"/>
                <a:gd name="connsiteX27" fmla="*/ 0 w 1041272"/>
                <a:gd name="connsiteY27" fmla="*/ 1000756 h 1129438"/>
                <a:gd name="connsiteX28" fmla="*/ 128683 w 1041272"/>
                <a:gd name="connsiteY28" fmla="*/ 1129438 h 1129438"/>
                <a:gd name="connsiteX29" fmla="*/ 238506 w 1041272"/>
                <a:gd name="connsiteY29" fmla="*/ 1067526 h 1129438"/>
                <a:gd name="connsiteX30" fmla="*/ 587597 w 1041272"/>
                <a:gd name="connsiteY30" fmla="*/ 399157 h 1129438"/>
                <a:gd name="connsiteX31" fmla="*/ 593217 w 1041272"/>
                <a:gd name="connsiteY31" fmla="*/ 426017 h 1129438"/>
                <a:gd name="connsiteX32" fmla="*/ 520732 w 1041272"/>
                <a:gd name="connsiteY32" fmla="*/ 504884 h 1129438"/>
                <a:gd name="connsiteX33" fmla="*/ 459010 w 1041272"/>
                <a:gd name="connsiteY33" fmla="*/ 475738 h 1129438"/>
                <a:gd name="connsiteX34" fmla="*/ 459010 w 1041272"/>
                <a:gd name="connsiteY34" fmla="*/ 452401 h 1129438"/>
                <a:gd name="connsiteX35" fmla="*/ 434721 w 1041272"/>
                <a:gd name="connsiteY35" fmla="*/ 404681 h 1129438"/>
                <a:gd name="connsiteX36" fmla="*/ 397955 w 1041272"/>
                <a:gd name="connsiteY36" fmla="*/ 378011 h 1129438"/>
                <a:gd name="connsiteX37" fmla="*/ 360617 w 1041272"/>
                <a:gd name="connsiteY37" fmla="*/ 302097 h 1129438"/>
                <a:gd name="connsiteX38" fmla="*/ 334042 w 1041272"/>
                <a:gd name="connsiteY38" fmla="*/ 202846 h 1129438"/>
                <a:gd name="connsiteX39" fmla="*/ 541306 w 1041272"/>
                <a:gd name="connsiteY39" fmla="*/ 74735 h 1129438"/>
                <a:gd name="connsiteX40" fmla="*/ 559118 w 1041272"/>
                <a:gd name="connsiteY40" fmla="*/ 116645 h 1129438"/>
                <a:gd name="connsiteX41" fmla="*/ 592169 w 1041272"/>
                <a:gd name="connsiteY41" fmla="*/ 239994 h 1129438"/>
                <a:gd name="connsiteX42" fmla="*/ 583978 w 1041272"/>
                <a:gd name="connsiteY42" fmla="*/ 358104 h 1129438"/>
                <a:gd name="connsiteX43" fmla="*/ 579025 w 1041272"/>
                <a:gd name="connsiteY43" fmla="*/ 366772 h 1129438"/>
                <a:gd name="connsiteX44" fmla="*/ 587693 w 1041272"/>
                <a:gd name="connsiteY44" fmla="*/ 399061 h 1129438"/>
                <a:gd name="connsiteX45" fmla="*/ 421196 w 1041272"/>
                <a:gd name="connsiteY45" fmla="*/ 498026 h 1129438"/>
                <a:gd name="connsiteX46" fmla="*/ 414623 w 1041272"/>
                <a:gd name="connsiteY46" fmla="*/ 517362 h 1129438"/>
                <a:gd name="connsiteX47" fmla="*/ 398526 w 1041272"/>
                <a:gd name="connsiteY47" fmla="*/ 538317 h 1129438"/>
                <a:gd name="connsiteX48" fmla="*/ 381095 w 1041272"/>
                <a:gd name="connsiteY48" fmla="*/ 546889 h 1129438"/>
                <a:gd name="connsiteX49" fmla="*/ 365760 w 1041272"/>
                <a:gd name="connsiteY49" fmla="*/ 546889 h 1129438"/>
                <a:gd name="connsiteX50" fmla="*/ 348520 w 1041272"/>
                <a:gd name="connsiteY50" fmla="*/ 555557 h 1129438"/>
                <a:gd name="connsiteX51" fmla="*/ 320802 w 1041272"/>
                <a:gd name="connsiteY51" fmla="*/ 592990 h 1129438"/>
                <a:gd name="connsiteX52" fmla="*/ 231362 w 1041272"/>
                <a:gd name="connsiteY52" fmla="*/ 558700 h 1129438"/>
                <a:gd name="connsiteX53" fmla="*/ 265557 w 1041272"/>
                <a:gd name="connsiteY53" fmla="*/ 431161 h 1129438"/>
                <a:gd name="connsiteX54" fmla="*/ 277368 w 1041272"/>
                <a:gd name="connsiteY54" fmla="*/ 414873 h 1129438"/>
                <a:gd name="connsiteX55" fmla="*/ 324612 w 1041272"/>
                <a:gd name="connsiteY55" fmla="*/ 384202 h 1129438"/>
                <a:gd name="connsiteX56" fmla="*/ 333089 w 1041272"/>
                <a:gd name="connsiteY56" fmla="*/ 381916 h 1129438"/>
                <a:gd name="connsiteX57" fmla="*/ 342424 w 1041272"/>
                <a:gd name="connsiteY57" fmla="*/ 384679 h 1129438"/>
                <a:gd name="connsiteX58" fmla="*/ 412337 w 1041272"/>
                <a:gd name="connsiteY58" fmla="*/ 435447 h 1129438"/>
                <a:gd name="connsiteX59" fmla="*/ 421100 w 1041272"/>
                <a:gd name="connsiteY59" fmla="*/ 452592 h 1129438"/>
                <a:gd name="connsiteX60" fmla="*/ 421100 w 1041272"/>
                <a:gd name="connsiteY60" fmla="*/ 498121 h 1129438"/>
                <a:gd name="connsiteX61" fmla="*/ 389668 w 1041272"/>
                <a:gd name="connsiteY61" fmla="*/ 1036474 h 1129438"/>
                <a:gd name="connsiteX62" fmla="*/ 339566 w 1041272"/>
                <a:gd name="connsiteY62" fmla="*/ 1034950 h 1129438"/>
                <a:gd name="connsiteX63" fmla="*/ 256127 w 1041272"/>
                <a:gd name="connsiteY63" fmla="*/ 995898 h 1129438"/>
                <a:gd name="connsiteX64" fmla="*/ 290417 w 1041272"/>
                <a:gd name="connsiteY64" fmla="*/ 834449 h 1129438"/>
                <a:gd name="connsiteX65" fmla="*/ 312039 w 1041272"/>
                <a:gd name="connsiteY65" fmla="*/ 883027 h 1129438"/>
                <a:gd name="connsiteX66" fmla="*/ 376809 w 1041272"/>
                <a:gd name="connsiteY66" fmla="*/ 923984 h 1129438"/>
                <a:gd name="connsiteX67" fmla="*/ 395478 w 1041272"/>
                <a:gd name="connsiteY67" fmla="*/ 924937 h 1129438"/>
                <a:gd name="connsiteX68" fmla="*/ 389668 w 1041272"/>
                <a:gd name="connsiteY68" fmla="*/ 1036379 h 1129438"/>
                <a:gd name="connsiteX69" fmla="*/ 523589 w 1041272"/>
                <a:gd name="connsiteY69" fmla="*/ 850070 h 1129438"/>
                <a:gd name="connsiteX70" fmla="*/ 517589 w 1041272"/>
                <a:gd name="connsiteY70" fmla="*/ 850070 h 1129438"/>
                <a:gd name="connsiteX71" fmla="*/ 412242 w 1041272"/>
                <a:gd name="connsiteY71" fmla="*/ 575560 h 1129438"/>
                <a:gd name="connsiteX72" fmla="*/ 428435 w 1041272"/>
                <a:gd name="connsiteY72" fmla="*/ 561463 h 1129438"/>
                <a:gd name="connsiteX73" fmla="*/ 444532 w 1041272"/>
                <a:gd name="connsiteY73" fmla="*/ 540508 h 1129438"/>
                <a:gd name="connsiteX74" fmla="*/ 453962 w 1041272"/>
                <a:gd name="connsiteY74" fmla="*/ 523077 h 1129438"/>
                <a:gd name="connsiteX75" fmla="*/ 520732 w 1041272"/>
                <a:gd name="connsiteY75" fmla="*/ 542794 h 1129438"/>
                <a:gd name="connsiteX76" fmla="*/ 625412 w 1041272"/>
                <a:gd name="connsiteY76" fmla="*/ 466117 h 1129438"/>
                <a:gd name="connsiteX77" fmla="*/ 669227 w 1041272"/>
                <a:gd name="connsiteY77" fmla="*/ 470689 h 1129438"/>
                <a:gd name="connsiteX78" fmla="*/ 523589 w 1041272"/>
                <a:gd name="connsiteY78" fmla="*/ 850070 h 1129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1041272" h="1129438">
                  <a:moveTo>
                    <a:pt x="238506" y="1067526"/>
                  </a:moveTo>
                  <a:cubicBezTo>
                    <a:pt x="241649" y="1062478"/>
                    <a:pt x="244031" y="1052953"/>
                    <a:pt x="246888" y="1039427"/>
                  </a:cubicBezTo>
                  <a:cubicBezTo>
                    <a:pt x="271272" y="1059049"/>
                    <a:pt x="302514" y="1070860"/>
                    <a:pt x="337566" y="1072669"/>
                  </a:cubicBezTo>
                  <a:cubicBezTo>
                    <a:pt x="521494" y="1082290"/>
                    <a:pt x="768572" y="1095244"/>
                    <a:pt x="788099" y="1096291"/>
                  </a:cubicBezTo>
                  <a:lnTo>
                    <a:pt x="788099" y="1096291"/>
                  </a:lnTo>
                  <a:cubicBezTo>
                    <a:pt x="788099" y="1096291"/>
                    <a:pt x="788670" y="1096291"/>
                    <a:pt x="788956" y="1096291"/>
                  </a:cubicBezTo>
                  <a:cubicBezTo>
                    <a:pt x="800195" y="1096863"/>
                    <a:pt x="814292" y="1097053"/>
                    <a:pt x="829342" y="1097053"/>
                  </a:cubicBezTo>
                  <a:cubicBezTo>
                    <a:pt x="859346" y="1097053"/>
                    <a:pt x="892778" y="1096291"/>
                    <a:pt x="912400" y="1096291"/>
                  </a:cubicBezTo>
                  <a:cubicBezTo>
                    <a:pt x="995267" y="1096291"/>
                    <a:pt x="1041273" y="1051810"/>
                    <a:pt x="1041273" y="978372"/>
                  </a:cubicBezTo>
                  <a:lnTo>
                    <a:pt x="1041273" y="639949"/>
                  </a:lnTo>
                  <a:cubicBezTo>
                    <a:pt x="1041273" y="533459"/>
                    <a:pt x="986790" y="465927"/>
                    <a:pt x="869061" y="453544"/>
                  </a:cubicBezTo>
                  <a:cubicBezTo>
                    <a:pt x="850106" y="451544"/>
                    <a:pt x="741998" y="440209"/>
                    <a:pt x="646176" y="430113"/>
                  </a:cubicBezTo>
                  <a:lnTo>
                    <a:pt x="631031" y="373153"/>
                  </a:lnTo>
                  <a:cubicBezTo>
                    <a:pt x="652844" y="330196"/>
                    <a:pt x="655034" y="287143"/>
                    <a:pt x="639032" y="227421"/>
                  </a:cubicBezTo>
                  <a:lnTo>
                    <a:pt x="605981" y="104072"/>
                  </a:lnTo>
                  <a:cubicBezTo>
                    <a:pt x="594551" y="61495"/>
                    <a:pt x="576167" y="32730"/>
                    <a:pt x="549783" y="16156"/>
                  </a:cubicBezTo>
                  <a:cubicBezTo>
                    <a:pt x="520637" y="-2132"/>
                    <a:pt x="483489" y="-4894"/>
                    <a:pt x="436150" y="7870"/>
                  </a:cubicBezTo>
                  <a:lnTo>
                    <a:pt x="379667" y="23014"/>
                  </a:lnTo>
                  <a:cubicBezTo>
                    <a:pt x="290513" y="46922"/>
                    <a:pt x="257175" y="103501"/>
                    <a:pt x="280702" y="191321"/>
                  </a:cubicBezTo>
                  <a:lnTo>
                    <a:pt x="313754" y="314670"/>
                  </a:lnTo>
                  <a:cubicBezTo>
                    <a:pt x="316706" y="325528"/>
                    <a:pt x="319850" y="335625"/>
                    <a:pt x="323279" y="344959"/>
                  </a:cubicBezTo>
                  <a:cubicBezTo>
                    <a:pt x="316421" y="346198"/>
                    <a:pt x="309944" y="348674"/>
                    <a:pt x="304324" y="352294"/>
                  </a:cubicBezTo>
                  <a:lnTo>
                    <a:pt x="257080" y="382964"/>
                  </a:lnTo>
                  <a:cubicBezTo>
                    <a:pt x="244221" y="391346"/>
                    <a:pt x="233267" y="406300"/>
                    <a:pt x="229267" y="421159"/>
                  </a:cubicBezTo>
                  <a:lnTo>
                    <a:pt x="222028" y="448306"/>
                  </a:lnTo>
                  <a:cubicBezTo>
                    <a:pt x="197168" y="450877"/>
                    <a:pt x="179070" y="452782"/>
                    <a:pt x="172307" y="453544"/>
                  </a:cubicBezTo>
                  <a:cubicBezTo>
                    <a:pt x="54483" y="465927"/>
                    <a:pt x="0" y="533554"/>
                    <a:pt x="0" y="639949"/>
                  </a:cubicBezTo>
                  <a:lnTo>
                    <a:pt x="0" y="1000756"/>
                  </a:lnTo>
                  <a:cubicBezTo>
                    <a:pt x="0" y="1071812"/>
                    <a:pt x="57626" y="1129438"/>
                    <a:pt x="128683" y="1129438"/>
                  </a:cubicBezTo>
                  <a:cubicBezTo>
                    <a:pt x="175260" y="1129438"/>
                    <a:pt x="215932" y="1104578"/>
                    <a:pt x="238506" y="1067526"/>
                  </a:cubicBezTo>
                  <a:close/>
                  <a:moveTo>
                    <a:pt x="587597" y="399157"/>
                  </a:moveTo>
                  <a:cubicBezTo>
                    <a:pt x="591026" y="412111"/>
                    <a:pt x="593217" y="420493"/>
                    <a:pt x="593217" y="426017"/>
                  </a:cubicBezTo>
                  <a:cubicBezTo>
                    <a:pt x="593217" y="473928"/>
                    <a:pt x="567119" y="504884"/>
                    <a:pt x="520732" y="504884"/>
                  </a:cubicBezTo>
                  <a:cubicBezTo>
                    <a:pt x="493586" y="504884"/>
                    <a:pt x="472154" y="494216"/>
                    <a:pt x="459010" y="475738"/>
                  </a:cubicBezTo>
                  <a:lnTo>
                    <a:pt x="459010" y="452401"/>
                  </a:lnTo>
                  <a:cubicBezTo>
                    <a:pt x="459010" y="434399"/>
                    <a:pt x="449199" y="415254"/>
                    <a:pt x="434721" y="404681"/>
                  </a:cubicBezTo>
                  <a:lnTo>
                    <a:pt x="397955" y="378011"/>
                  </a:lnTo>
                  <a:cubicBezTo>
                    <a:pt x="382905" y="362104"/>
                    <a:pt x="370618" y="339435"/>
                    <a:pt x="360617" y="302097"/>
                  </a:cubicBezTo>
                  <a:lnTo>
                    <a:pt x="334042" y="202846"/>
                  </a:lnTo>
                  <a:lnTo>
                    <a:pt x="541306" y="74735"/>
                  </a:lnTo>
                  <a:cubicBezTo>
                    <a:pt x="548450" y="85213"/>
                    <a:pt x="554355" y="99024"/>
                    <a:pt x="559118" y="116645"/>
                  </a:cubicBezTo>
                  <a:lnTo>
                    <a:pt x="592169" y="239994"/>
                  </a:lnTo>
                  <a:cubicBezTo>
                    <a:pt x="607886" y="298763"/>
                    <a:pt x="600742" y="328767"/>
                    <a:pt x="583978" y="358104"/>
                  </a:cubicBezTo>
                  <a:lnTo>
                    <a:pt x="579025" y="366772"/>
                  </a:lnTo>
                  <a:lnTo>
                    <a:pt x="587693" y="399061"/>
                  </a:lnTo>
                  <a:close/>
                  <a:moveTo>
                    <a:pt x="421196" y="498026"/>
                  </a:moveTo>
                  <a:cubicBezTo>
                    <a:pt x="421196" y="503932"/>
                    <a:pt x="418243" y="512695"/>
                    <a:pt x="414623" y="517362"/>
                  </a:cubicBezTo>
                  <a:lnTo>
                    <a:pt x="398526" y="538317"/>
                  </a:lnTo>
                  <a:cubicBezTo>
                    <a:pt x="394907" y="542984"/>
                    <a:pt x="387096" y="546889"/>
                    <a:pt x="381095" y="546889"/>
                  </a:cubicBezTo>
                  <a:lnTo>
                    <a:pt x="365760" y="546889"/>
                  </a:lnTo>
                  <a:cubicBezTo>
                    <a:pt x="359855" y="546889"/>
                    <a:pt x="352044" y="550795"/>
                    <a:pt x="348520" y="555557"/>
                  </a:cubicBezTo>
                  <a:lnTo>
                    <a:pt x="320802" y="592990"/>
                  </a:lnTo>
                  <a:lnTo>
                    <a:pt x="231362" y="558700"/>
                  </a:lnTo>
                  <a:lnTo>
                    <a:pt x="265557" y="431161"/>
                  </a:lnTo>
                  <a:cubicBezTo>
                    <a:pt x="267081" y="425446"/>
                    <a:pt x="272415" y="418111"/>
                    <a:pt x="277368" y="414873"/>
                  </a:cubicBezTo>
                  <a:lnTo>
                    <a:pt x="324612" y="384202"/>
                  </a:lnTo>
                  <a:cubicBezTo>
                    <a:pt x="326993" y="382678"/>
                    <a:pt x="330041" y="381916"/>
                    <a:pt x="333089" y="381916"/>
                  </a:cubicBezTo>
                  <a:cubicBezTo>
                    <a:pt x="336518" y="381916"/>
                    <a:pt x="339852" y="382869"/>
                    <a:pt x="342424" y="384679"/>
                  </a:cubicBezTo>
                  <a:lnTo>
                    <a:pt x="412337" y="435447"/>
                  </a:lnTo>
                  <a:cubicBezTo>
                    <a:pt x="417100" y="438971"/>
                    <a:pt x="421100" y="446686"/>
                    <a:pt x="421100" y="452592"/>
                  </a:cubicBezTo>
                  <a:lnTo>
                    <a:pt x="421100" y="498121"/>
                  </a:lnTo>
                  <a:close/>
                  <a:moveTo>
                    <a:pt x="389668" y="1036474"/>
                  </a:moveTo>
                  <a:cubicBezTo>
                    <a:pt x="375952" y="1036189"/>
                    <a:pt x="349853" y="1035522"/>
                    <a:pt x="339566" y="1034950"/>
                  </a:cubicBezTo>
                  <a:cubicBezTo>
                    <a:pt x="305848" y="1033141"/>
                    <a:pt x="276035" y="1019996"/>
                    <a:pt x="256127" y="995898"/>
                  </a:cubicBezTo>
                  <a:lnTo>
                    <a:pt x="290417" y="834449"/>
                  </a:lnTo>
                  <a:cubicBezTo>
                    <a:pt x="301276" y="858833"/>
                    <a:pt x="309182" y="876550"/>
                    <a:pt x="312039" y="883027"/>
                  </a:cubicBezTo>
                  <a:cubicBezTo>
                    <a:pt x="324422" y="910935"/>
                    <a:pt x="340043" y="922079"/>
                    <a:pt x="376809" y="923984"/>
                  </a:cubicBezTo>
                  <a:cubicBezTo>
                    <a:pt x="381095" y="924175"/>
                    <a:pt x="387477" y="924556"/>
                    <a:pt x="395478" y="924937"/>
                  </a:cubicBezTo>
                  <a:lnTo>
                    <a:pt x="389668" y="1036379"/>
                  </a:lnTo>
                  <a:close/>
                  <a:moveTo>
                    <a:pt x="523589" y="850070"/>
                  </a:moveTo>
                  <a:lnTo>
                    <a:pt x="517589" y="850070"/>
                  </a:lnTo>
                  <a:lnTo>
                    <a:pt x="412242" y="575560"/>
                  </a:lnTo>
                  <a:cubicBezTo>
                    <a:pt x="418529" y="571750"/>
                    <a:pt x="424148" y="566987"/>
                    <a:pt x="428435" y="561463"/>
                  </a:cubicBezTo>
                  <a:lnTo>
                    <a:pt x="444532" y="540508"/>
                  </a:lnTo>
                  <a:cubicBezTo>
                    <a:pt x="448342" y="535555"/>
                    <a:pt x="451485" y="529459"/>
                    <a:pt x="453962" y="523077"/>
                  </a:cubicBezTo>
                  <a:cubicBezTo>
                    <a:pt x="472250" y="535650"/>
                    <a:pt x="494919" y="542794"/>
                    <a:pt x="520732" y="542794"/>
                  </a:cubicBezTo>
                  <a:cubicBezTo>
                    <a:pt x="573881" y="542794"/>
                    <a:pt x="611791" y="512695"/>
                    <a:pt x="625412" y="466117"/>
                  </a:cubicBezTo>
                  <a:cubicBezTo>
                    <a:pt x="639699" y="467641"/>
                    <a:pt x="654463" y="469165"/>
                    <a:pt x="669227" y="470689"/>
                  </a:cubicBezTo>
                  <a:lnTo>
                    <a:pt x="523589" y="850070"/>
                  </a:lnTo>
                  <a:close/>
                </a:path>
              </a:pathLst>
            </a:custGeom>
            <a:solidFill>
              <a:schemeClr val="accent2"/>
            </a:solidFill>
            <a:ln w="9525" cap="flat">
              <a:noFill/>
              <a:prstDash val="solid"/>
              <a:miter/>
            </a:ln>
          </p:spPr>
          <p:txBody>
            <a:bodyPr rtlCol="0" anchor="ctr"/>
            <a:lstStyle/>
            <a:p>
              <a:endParaRPr lang="ja-JP" altLang="en-US"/>
            </a:p>
          </p:txBody>
        </p:sp>
      </p:grpSp>
      <p:sp>
        <p:nvSpPr>
          <p:cNvPr id="4" name="テキスト ボックス 3">
            <a:extLst>
              <a:ext uri="{FF2B5EF4-FFF2-40B4-BE49-F238E27FC236}">
                <a16:creationId xmlns:a16="http://schemas.microsoft.com/office/drawing/2014/main" id="{279C7948-EFED-3619-1528-4FC163B65D0D}"/>
              </a:ext>
            </a:extLst>
          </p:cNvPr>
          <p:cNvSpPr txBox="1"/>
          <p:nvPr/>
        </p:nvSpPr>
        <p:spPr>
          <a:xfrm>
            <a:off x="744035" y="3242361"/>
            <a:ext cx="1641796" cy="400110"/>
          </a:xfrm>
          <a:prstGeom prst="rect">
            <a:avLst/>
          </a:prstGeom>
          <a:noFill/>
        </p:spPr>
        <p:txBody>
          <a:bodyPr wrap="none" rtlCol="0">
            <a:spAutoFit/>
          </a:bodyPr>
          <a:lstStyle/>
          <a:p>
            <a:r>
              <a:rPr lang="ja-JP" altLang="en-US" sz="2000" b="1" spc="50">
                <a:latin typeface="BIZ UDPゴシック" panose="020B0400000000000000" pitchFamily="50" charset="-128"/>
                <a:ea typeface="BIZ UDPゴシック" panose="020B0400000000000000" pitchFamily="50" charset="-128"/>
              </a:rPr>
              <a:t>考えるヒント</a:t>
            </a:r>
          </a:p>
        </p:txBody>
      </p:sp>
      <p:sp>
        <p:nvSpPr>
          <p:cNvPr id="5" name="スライド番号プレースホルダー 4">
            <a:extLst>
              <a:ext uri="{FF2B5EF4-FFF2-40B4-BE49-F238E27FC236}">
                <a16:creationId xmlns:a16="http://schemas.microsoft.com/office/drawing/2014/main" id="{D2355BF4-91E3-E150-9ED1-43E03B80EBCC}"/>
              </a:ext>
            </a:extLst>
          </p:cNvPr>
          <p:cNvSpPr>
            <a:spLocks noGrp="1"/>
          </p:cNvSpPr>
          <p:nvPr>
            <p:ph type="sldNum" sz="quarter" idx="4"/>
          </p:nvPr>
        </p:nvSpPr>
        <p:spPr/>
        <p:txBody>
          <a:bodyPr/>
          <a:lstStyle/>
          <a:p>
            <a:fld id="{2336B528-F940-46AA-A4AB-D4751FB27E02}" type="slidenum">
              <a:rPr kumimoji="1" lang="ja-JP" altLang="en-US" smtClean="0"/>
              <a:t>61</a:t>
            </a:fld>
            <a:endParaRPr kumimoji="1" lang="ja-JP" altLang="en-US"/>
          </a:p>
        </p:txBody>
      </p:sp>
    </p:spTree>
    <p:extLst>
      <p:ext uri="{BB962C8B-B14F-4D97-AF65-F5344CB8AC3E}">
        <p14:creationId xmlns:p14="http://schemas.microsoft.com/office/powerpoint/2010/main" val="362393794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E5DDF3-C591-45D3-05A3-E53E3B6FA668}"/>
            </a:ext>
          </a:extLst>
        </p:cNvPr>
        <p:cNvGrpSpPr/>
        <p:nvPr/>
      </p:nvGrpSpPr>
      <p:grpSpPr>
        <a:xfrm>
          <a:off x="0" y="0"/>
          <a:ext cx="0" cy="0"/>
          <a:chOff x="0" y="0"/>
          <a:chExt cx="0" cy="0"/>
        </a:xfrm>
      </p:grpSpPr>
      <p:sp>
        <p:nvSpPr>
          <p:cNvPr id="23" name="四角形: 角を丸くする 22">
            <a:extLst>
              <a:ext uri="{FF2B5EF4-FFF2-40B4-BE49-F238E27FC236}">
                <a16:creationId xmlns:a16="http://schemas.microsoft.com/office/drawing/2014/main" id="{3BD46FC7-E592-5854-D3C1-41B3B4657F9E}"/>
              </a:ext>
            </a:extLst>
          </p:cNvPr>
          <p:cNvSpPr/>
          <p:nvPr/>
        </p:nvSpPr>
        <p:spPr>
          <a:xfrm>
            <a:off x="542131" y="2312988"/>
            <a:ext cx="11107737" cy="3989387"/>
          </a:xfrm>
          <a:prstGeom prst="roundRect">
            <a:avLst>
              <a:gd name="adj" fmla="val 3346"/>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四角形: 角を丸くする 6">
            <a:extLst>
              <a:ext uri="{FF2B5EF4-FFF2-40B4-BE49-F238E27FC236}">
                <a16:creationId xmlns:a16="http://schemas.microsoft.com/office/drawing/2014/main" id="{B1B6282A-6AE3-505D-3FAF-18F8A616427B}"/>
              </a:ext>
            </a:extLst>
          </p:cNvPr>
          <p:cNvSpPr/>
          <p:nvPr/>
        </p:nvSpPr>
        <p:spPr>
          <a:xfrm>
            <a:off x="531811" y="383588"/>
            <a:ext cx="2376000" cy="444500"/>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0300D3D0-378E-EA67-D0DF-4E898946EE07}"/>
              </a:ext>
            </a:extLst>
          </p:cNvPr>
          <p:cNvSpPr>
            <a:spLocks noGrp="1"/>
          </p:cNvSpPr>
          <p:nvPr>
            <p:ph type="title"/>
          </p:nvPr>
        </p:nvSpPr>
        <p:spPr>
          <a:xfrm>
            <a:off x="616122" y="451487"/>
            <a:ext cx="7156278" cy="391261"/>
          </a:xfrm>
        </p:spPr>
        <p:txBody>
          <a:bodyPr/>
          <a:lstStyle/>
          <a:p>
            <a:r>
              <a:rPr lang="ja-JP" altLang="en-US">
                <a:latin typeface="BIZ UDPゴシック" panose="020B0400000000000000" pitchFamily="50" charset="-128"/>
                <a:ea typeface="BIZ UDPゴシック" panose="020B0400000000000000" pitchFamily="50" charset="-128"/>
              </a:rPr>
              <a:t>設問</a:t>
            </a:r>
            <a:r>
              <a:rPr lang="en-US" altLang="ja-JP">
                <a:latin typeface="BIZ UDPゴシック" panose="020B0400000000000000" pitchFamily="50" charset="-128"/>
                <a:ea typeface="BIZ UDPゴシック" panose="020B0400000000000000" pitchFamily="50" charset="-128"/>
              </a:rPr>
              <a:t>2</a:t>
            </a:r>
            <a:r>
              <a:rPr lang="ja-JP" altLang="en-US">
                <a:latin typeface="BIZ UDPゴシック" panose="020B0400000000000000" pitchFamily="50" charset="-128"/>
                <a:ea typeface="BIZ UDPゴシック" panose="020B0400000000000000" pitchFamily="50" charset="-128"/>
              </a:rPr>
              <a:t>　事例</a:t>
            </a:r>
            <a:r>
              <a:rPr lang="en-US" altLang="ja-JP">
                <a:latin typeface="BIZ UDPゴシック" panose="020B0400000000000000" pitchFamily="50" charset="-128"/>
                <a:ea typeface="BIZ UDPゴシック" panose="020B0400000000000000" pitchFamily="50" charset="-128"/>
              </a:rPr>
              <a:t>7</a:t>
            </a:r>
            <a:endParaRPr lang="ja-JP" altLang="en-US">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061B2DF6-3016-1DE3-DA38-0736A10CECE0}"/>
              </a:ext>
            </a:extLst>
          </p:cNvPr>
          <p:cNvSpPr txBox="1"/>
          <p:nvPr/>
        </p:nvSpPr>
        <p:spPr>
          <a:xfrm>
            <a:off x="798153" y="2999511"/>
            <a:ext cx="10394079" cy="1954509"/>
          </a:xfrm>
          <a:prstGeom prst="rect">
            <a:avLst/>
          </a:prstGeom>
          <a:noFill/>
        </p:spPr>
        <p:txBody>
          <a:bodyPr wrap="square">
            <a:spAutoFit/>
          </a:bodyPr>
          <a:lstStyle/>
          <a:p>
            <a:pPr marL="285750" indent="-285750">
              <a:lnSpc>
                <a:spcPct val="110000"/>
              </a:lnSpc>
              <a:spcAft>
                <a:spcPts val="600"/>
              </a:spcAft>
              <a:buClr>
                <a:schemeClr val="accent2"/>
              </a:buClr>
              <a:buFont typeface="Wingdings" pitchFamily="2" charset="2"/>
              <a:buChar char="l"/>
            </a:pPr>
            <a:r>
              <a:rPr lang="ja-JP" altLang="en-US" kern="100">
                <a:latin typeface="BIZ UDPゴシック" panose="020B0400000000000000" pitchFamily="50" charset="-128"/>
                <a:ea typeface="BIZ UDPゴシック" panose="020B0400000000000000" pitchFamily="50" charset="-128"/>
                <a:cs typeface="Arial" panose="020B0604020202020204" pitchFamily="34" charset="0"/>
              </a:rPr>
              <a:t>本事例のように、長時間こどもと接触する行為は、業務上必要でない場合には、「不適切な行為」に該当する可能性がある。</a:t>
            </a:r>
            <a:endParaRPr lang="en-US" altLang="ja-JP" kern="100">
              <a:latin typeface="BIZ UDPゴシック" panose="020B0400000000000000" pitchFamily="50" charset="-128"/>
              <a:ea typeface="BIZ UDPゴシック" panose="020B0400000000000000" pitchFamily="50" charset="-128"/>
              <a:cs typeface="Arial" panose="020B0604020202020204" pitchFamily="34" charset="0"/>
            </a:endParaRPr>
          </a:p>
          <a:p>
            <a:pPr marL="285750" indent="-285750">
              <a:lnSpc>
                <a:spcPct val="110000"/>
              </a:lnSpc>
              <a:spcAft>
                <a:spcPts val="600"/>
              </a:spcAft>
              <a:buClr>
                <a:schemeClr val="accent2"/>
              </a:buClr>
              <a:buFont typeface="Wingdings" pitchFamily="2" charset="2"/>
              <a:buChar char="l"/>
            </a:pPr>
            <a:r>
              <a:rPr lang="ja-JP" altLang="en-US" kern="100">
                <a:latin typeface="BIZ UDPゴシック" panose="020B0400000000000000" pitchFamily="50" charset="-128"/>
                <a:ea typeface="BIZ UDPゴシック" panose="020B0400000000000000" pitchFamily="50" charset="-128"/>
                <a:cs typeface="Arial" panose="020B0604020202020204" pitchFamily="34" charset="0"/>
              </a:rPr>
              <a:t>業務上の必要がある場合には、可能な限り閉鎖環境ではない場所（従事者とこどもが一対一になることがないような場所）で行うといった対応が考えられる。また、例えば、こどもから膝に乗ってきた場合には、隣に座らせて、必要に応じて手をつなぐなどして安心感を提供することを試みたり、他のこどもや職員等から見えるようにしたりするといった工夫が考えられる。</a:t>
            </a:r>
            <a:endParaRPr lang="ja-JP" altLang="en-US" strike="dblStrike" kern="100">
              <a:latin typeface="BIZ UDPゴシック" panose="020B0400000000000000" pitchFamily="50" charset="-128"/>
              <a:ea typeface="BIZ UDPゴシック" panose="020B0400000000000000" pitchFamily="50" charset="-128"/>
              <a:cs typeface="Arial" panose="020B0604020202020204" pitchFamily="34" charset="0"/>
            </a:endParaRPr>
          </a:p>
        </p:txBody>
      </p:sp>
      <p:grpSp>
        <p:nvGrpSpPr>
          <p:cNvPr id="17" name="ひらめき｜男">
            <a:extLst>
              <a:ext uri="{FF2B5EF4-FFF2-40B4-BE49-F238E27FC236}">
                <a16:creationId xmlns:a16="http://schemas.microsoft.com/office/drawing/2014/main" id="{678FE8AC-9D12-871B-04C7-0231924EA18C}"/>
              </a:ext>
            </a:extLst>
          </p:cNvPr>
          <p:cNvGrpSpPr>
            <a:grpSpLocks noChangeAspect="1"/>
          </p:cNvGrpSpPr>
          <p:nvPr/>
        </p:nvGrpSpPr>
        <p:grpSpPr bwMode="auto">
          <a:xfrm>
            <a:off x="10166707" y="4752900"/>
            <a:ext cx="1116013" cy="1279525"/>
            <a:chOff x="1799" y="3116"/>
            <a:chExt cx="703" cy="806"/>
          </a:xfrm>
        </p:grpSpPr>
        <p:sp>
          <p:nvSpPr>
            <p:cNvPr id="18" name="Freeform 25">
              <a:extLst>
                <a:ext uri="{FF2B5EF4-FFF2-40B4-BE49-F238E27FC236}">
                  <a16:creationId xmlns:a16="http://schemas.microsoft.com/office/drawing/2014/main" id="{F2393EE4-6987-40AE-B3AC-1AFE5A6CF5FA}"/>
                </a:ext>
              </a:extLst>
            </p:cNvPr>
            <p:cNvSpPr>
              <a:spLocks noEditPoints="1"/>
            </p:cNvSpPr>
            <p:nvPr/>
          </p:nvSpPr>
          <p:spPr bwMode="auto">
            <a:xfrm>
              <a:off x="1849" y="3238"/>
              <a:ext cx="596" cy="519"/>
            </a:xfrm>
            <a:custGeom>
              <a:avLst/>
              <a:gdLst>
                <a:gd name="T0" fmla="*/ 388 w 392"/>
                <a:gd name="T1" fmla="*/ 55 h 342"/>
                <a:gd name="T2" fmla="*/ 321 w 392"/>
                <a:gd name="T3" fmla="*/ 55 h 342"/>
                <a:gd name="T4" fmla="*/ 317 w 392"/>
                <a:gd name="T5" fmla="*/ 37 h 342"/>
                <a:gd name="T6" fmla="*/ 354 w 392"/>
                <a:gd name="T7" fmla="*/ 0 h 342"/>
                <a:gd name="T8" fmla="*/ 392 w 392"/>
                <a:gd name="T9" fmla="*/ 37 h 342"/>
                <a:gd name="T10" fmla="*/ 388 w 392"/>
                <a:gd name="T11" fmla="*/ 55 h 342"/>
                <a:gd name="T12" fmla="*/ 70 w 392"/>
                <a:gd name="T13" fmla="*/ 319 h 342"/>
                <a:gd name="T14" fmla="*/ 64 w 392"/>
                <a:gd name="T15" fmla="*/ 342 h 342"/>
                <a:gd name="T16" fmla="*/ 0 w 392"/>
                <a:gd name="T17" fmla="*/ 325 h 342"/>
                <a:gd name="T18" fmla="*/ 6 w 392"/>
                <a:gd name="T19" fmla="*/ 302 h 342"/>
                <a:gd name="T20" fmla="*/ 70 w 392"/>
                <a:gd name="T21" fmla="*/ 319 h 342"/>
                <a:gd name="T22" fmla="*/ 97 w 392"/>
                <a:gd name="T23" fmla="*/ 249 h 342"/>
                <a:gd name="T24" fmla="*/ 87 w 392"/>
                <a:gd name="T25" fmla="*/ 220 h 342"/>
                <a:gd name="T26" fmla="*/ 78 w 392"/>
                <a:gd name="T27" fmla="*/ 214 h 342"/>
                <a:gd name="T28" fmla="*/ 37 w 392"/>
                <a:gd name="T29" fmla="*/ 214 h 342"/>
                <a:gd name="T30" fmla="*/ 28 w 392"/>
                <a:gd name="T31" fmla="*/ 223 h 342"/>
                <a:gd name="T32" fmla="*/ 14 w 392"/>
                <a:gd name="T33" fmla="*/ 288 h 342"/>
                <a:gd name="T34" fmla="*/ 53 w 392"/>
                <a:gd name="T35" fmla="*/ 298 h 342"/>
                <a:gd name="T36" fmla="*/ 59 w 392"/>
                <a:gd name="T37" fmla="*/ 287 h 342"/>
                <a:gd name="T38" fmla="*/ 65 w 392"/>
                <a:gd name="T39" fmla="*/ 286 h 342"/>
                <a:gd name="T40" fmla="*/ 74 w 392"/>
                <a:gd name="T41" fmla="*/ 281 h 342"/>
                <a:gd name="T42" fmla="*/ 94 w 392"/>
                <a:gd name="T43" fmla="*/ 261 h 342"/>
                <a:gd name="T44" fmla="*/ 97 w 392"/>
                <a:gd name="T45" fmla="*/ 249 h 342"/>
                <a:gd name="T46" fmla="*/ 262 w 392"/>
                <a:gd name="T47" fmla="*/ 180 h 342"/>
                <a:gd name="T48" fmla="*/ 215 w 392"/>
                <a:gd name="T49" fmla="*/ 327 h 342"/>
                <a:gd name="T50" fmla="*/ 212 w 392"/>
                <a:gd name="T51" fmla="*/ 327 h 342"/>
                <a:gd name="T52" fmla="*/ 201 w 392"/>
                <a:gd name="T53" fmla="*/ 225 h 342"/>
                <a:gd name="T54" fmla="*/ 186 w 392"/>
                <a:gd name="T55" fmla="*/ 213 h 342"/>
                <a:gd name="T56" fmla="*/ 171 w 392"/>
                <a:gd name="T57" fmla="*/ 225 h 342"/>
                <a:gd name="T58" fmla="*/ 160 w 392"/>
                <a:gd name="T59" fmla="*/ 327 h 342"/>
                <a:gd name="T60" fmla="*/ 158 w 392"/>
                <a:gd name="T61" fmla="*/ 327 h 342"/>
                <a:gd name="T62" fmla="*/ 110 w 392"/>
                <a:gd name="T63" fmla="*/ 180 h 342"/>
                <a:gd name="T64" fmla="*/ 134 w 392"/>
                <a:gd name="T65" fmla="*/ 168 h 342"/>
                <a:gd name="T66" fmla="*/ 186 w 392"/>
                <a:gd name="T67" fmla="*/ 209 h 342"/>
                <a:gd name="T68" fmla="*/ 238 w 392"/>
                <a:gd name="T69" fmla="*/ 168 h 342"/>
                <a:gd name="T70" fmla="*/ 262 w 392"/>
                <a:gd name="T71" fmla="*/ 180 h 342"/>
                <a:gd name="T72" fmla="*/ 136 w 392"/>
                <a:gd name="T73" fmla="*/ 54 h 342"/>
                <a:gd name="T74" fmla="*/ 136 w 392"/>
                <a:gd name="T75" fmla="*/ 95 h 342"/>
                <a:gd name="T76" fmla="*/ 152 w 392"/>
                <a:gd name="T77" fmla="*/ 142 h 342"/>
                <a:gd name="T78" fmla="*/ 155 w 392"/>
                <a:gd name="T79" fmla="*/ 145 h 342"/>
                <a:gd name="T80" fmla="*/ 155 w 392"/>
                <a:gd name="T81" fmla="*/ 164 h 342"/>
                <a:gd name="T82" fmla="*/ 186 w 392"/>
                <a:gd name="T83" fmla="*/ 189 h 342"/>
                <a:gd name="T84" fmla="*/ 217 w 392"/>
                <a:gd name="T85" fmla="*/ 164 h 342"/>
                <a:gd name="T86" fmla="*/ 217 w 392"/>
                <a:gd name="T87" fmla="*/ 145 h 342"/>
                <a:gd name="T88" fmla="*/ 220 w 392"/>
                <a:gd name="T89" fmla="*/ 142 h 342"/>
                <a:gd name="T90" fmla="*/ 236 w 392"/>
                <a:gd name="T91" fmla="*/ 95 h 342"/>
                <a:gd name="T92" fmla="*/ 236 w 392"/>
                <a:gd name="T93" fmla="*/ 22 h 342"/>
                <a:gd name="T94" fmla="*/ 136 w 392"/>
                <a:gd name="T95" fmla="*/ 54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92" h="342">
                  <a:moveTo>
                    <a:pt x="388" y="55"/>
                  </a:moveTo>
                  <a:cubicBezTo>
                    <a:pt x="321" y="55"/>
                    <a:pt x="321" y="55"/>
                    <a:pt x="321" y="55"/>
                  </a:cubicBezTo>
                  <a:cubicBezTo>
                    <a:pt x="318" y="49"/>
                    <a:pt x="317" y="44"/>
                    <a:pt x="317" y="37"/>
                  </a:cubicBezTo>
                  <a:cubicBezTo>
                    <a:pt x="317" y="17"/>
                    <a:pt x="333" y="0"/>
                    <a:pt x="354" y="0"/>
                  </a:cubicBezTo>
                  <a:cubicBezTo>
                    <a:pt x="375" y="0"/>
                    <a:pt x="392" y="17"/>
                    <a:pt x="392" y="37"/>
                  </a:cubicBezTo>
                  <a:cubicBezTo>
                    <a:pt x="392" y="44"/>
                    <a:pt x="390" y="49"/>
                    <a:pt x="388" y="55"/>
                  </a:cubicBezTo>
                  <a:close/>
                  <a:moveTo>
                    <a:pt x="70" y="319"/>
                  </a:moveTo>
                  <a:cubicBezTo>
                    <a:pt x="64" y="342"/>
                    <a:pt x="64" y="342"/>
                    <a:pt x="64" y="342"/>
                  </a:cubicBezTo>
                  <a:cubicBezTo>
                    <a:pt x="0" y="325"/>
                    <a:pt x="0" y="325"/>
                    <a:pt x="0" y="325"/>
                  </a:cubicBezTo>
                  <a:cubicBezTo>
                    <a:pt x="6" y="302"/>
                    <a:pt x="6" y="302"/>
                    <a:pt x="6" y="302"/>
                  </a:cubicBezTo>
                  <a:lnTo>
                    <a:pt x="70" y="319"/>
                  </a:lnTo>
                  <a:close/>
                  <a:moveTo>
                    <a:pt x="97" y="249"/>
                  </a:moveTo>
                  <a:cubicBezTo>
                    <a:pt x="96" y="246"/>
                    <a:pt x="89" y="223"/>
                    <a:pt x="87" y="220"/>
                  </a:cubicBezTo>
                  <a:cubicBezTo>
                    <a:pt x="86" y="216"/>
                    <a:pt x="83" y="214"/>
                    <a:pt x="78" y="214"/>
                  </a:cubicBezTo>
                  <a:cubicBezTo>
                    <a:pt x="72" y="214"/>
                    <a:pt x="43" y="214"/>
                    <a:pt x="37" y="214"/>
                  </a:cubicBezTo>
                  <a:cubicBezTo>
                    <a:pt x="32" y="214"/>
                    <a:pt x="29" y="217"/>
                    <a:pt x="28" y="223"/>
                  </a:cubicBezTo>
                  <a:cubicBezTo>
                    <a:pt x="27" y="227"/>
                    <a:pt x="17" y="274"/>
                    <a:pt x="14" y="288"/>
                  </a:cubicBezTo>
                  <a:cubicBezTo>
                    <a:pt x="53" y="298"/>
                    <a:pt x="53" y="298"/>
                    <a:pt x="53" y="298"/>
                  </a:cubicBezTo>
                  <a:cubicBezTo>
                    <a:pt x="59" y="287"/>
                    <a:pt x="59" y="287"/>
                    <a:pt x="59" y="287"/>
                  </a:cubicBezTo>
                  <a:cubicBezTo>
                    <a:pt x="59" y="287"/>
                    <a:pt x="62" y="286"/>
                    <a:pt x="65" y="286"/>
                  </a:cubicBezTo>
                  <a:cubicBezTo>
                    <a:pt x="69" y="285"/>
                    <a:pt x="71" y="284"/>
                    <a:pt x="74" y="281"/>
                  </a:cubicBezTo>
                  <a:cubicBezTo>
                    <a:pt x="80" y="275"/>
                    <a:pt x="92" y="263"/>
                    <a:pt x="94" y="261"/>
                  </a:cubicBezTo>
                  <a:cubicBezTo>
                    <a:pt x="99" y="256"/>
                    <a:pt x="98" y="252"/>
                    <a:pt x="97" y="249"/>
                  </a:cubicBezTo>
                  <a:close/>
                  <a:moveTo>
                    <a:pt x="262" y="180"/>
                  </a:moveTo>
                  <a:cubicBezTo>
                    <a:pt x="215" y="327"/>
                    <a:pt x="215" y="327"/>
                    <a:pt x="215" y="327"/>
                  </a:cubicBezTo>
                  <a:cubicBezTo>
                    <a:pt x="212" y="327"/>
                    <a:pt x="212" y="327"/>
                    <a:pt x="212" y="327"/>
                  </a:cubicBezTo>
                  <a:cubicBezTo>
                    <a:pt x="201" y="225"/>
                    <a:pt x="201" y="225"/>
                    <a:pt x="201" y="225"/>
                  </a:cubicBezTo>
                  <a:cubicBezTo>
                    <a:pt x="186" y="213"/>
                    <a:pt x="186" y="213"/>
                    <a:pt x="186" y="213"/>
                  </a:cubicBezTo>
                  <a:cubicBezTo>
                    <a:pt x="171" y="225"/>
                    <a:pt x="171" y="225"/>
                    <a:pt x="171" y="225"/>
                  </a:cubicBezTo>
                  <a:cubicBezTo>
                    <a:pt x="160" y="327"/>
                    <a:pt x="160" y="327"/>
                    <a:pt x="160" y="327"/>
                  </a:cubicBezTo>
                  <a:cubicBezTo>
                    <a:pt x="158" y="327"/>
                    <a:pt x="158" y="327"/>
                    <a:pt x="158" y="327"/>
                  </a:cubicBezTo>
                  <a:cubicBezTo>
                    <a:pt x="110" y="180"/>
                    <a:pt x="110" y="180"/>
                    <a:pt x="110" y="180"/>
                  </a:cubicBezTo>
                  <a:cubicBezTo>
                    <a:pt x="134" y="168"/>
                    <a:pt x="134" y="168"/>
                    <a:pt x="134" y="168"/>
                  </a:cubicBezTo>
                  <a:cubicBezTo>
                    <a:pt x="186" y="209"/>
                    <a:pt x="186" y="209"/>
                    <a:pt x="186" y="209"/>
                  </a:cubicBezTo>
                  <a:cubicBezTo>
                    <a:pt x="238" y="168"/>
                    <a:pt x="238" y="168"/>
                    <a:pt x="238" y="168"/>
                  </a:cubicBezTo>
                  <a:lnTo>
                    <a:pt x="262" y="180"/>
                  </a:lnTo>
                  <a:close/>
                  <a:moveTo>
                    <a:pt x="136" y="54"/>
                  </a:moveTo>
                  <a:cubicBezTo>
                    <a:pt x="136" y="95"/>
                    <a:pt x="136" y="95"/>
                    <a:pt x="136" y="95"/>
                  </a:cubicBezTo>
                  <a:cubicBezTo>
                    <a:pt x="136" y="121"/>
                    <a:pt x="142" y="132"/>
                    <a:pt x="152" y="142"/>
                  </a:cubicBezTo>
                  <a:cubicBezTo>
                    <a:pt x="155" y="145"/>
                    <a:pt x="155" y="145"/>
                    <a:pt x="155" y="145"/>
                  </a:cubicBezTo>
                  <a:cubicBezTo>
                    <a:pt x="155" y="164"/>
                    <a:pt x="155" y="164"/>
                    <a:pt x="155" y="164"/>
                  </a:cubicBezTo>
                  <a:cubicBezTo>
                    <a:pt x="186" y="189"/>
                    <a:pt x="186" y="189"/>
                    <a:pt x="186" y="189"/>
                  </a:cubicBezTo>
                  <a:cubicBezTo>
                    <a:pt x="217" y="164"/>
                    <a:pt x="217" y="164"/>
                    <a:pt x="217" y="164"/>
                  </a:cubicBezTo>
                  <a:cubicBezTo>
                    <a:pt x="217" y="145"/>
                    <a:pt x="217" y="145"/>
                    <a:pt x="217" y="145"/>
                  </a:cubicBezTo>
                  <a:cubicBezTo>
                    <a:pt x="220" y="142"/>
                    <a:pt x="220" y="142"/>
                    <a:pt x="220" y="142"/>
                  </a:cubicBezTo>
                  <a:cubicBezTo>
                    <a:pt x="230" y="132"/>
                    <a:pt x="236" y="121"/>
                    <a:pt x="236" y="95"/>
                  </a:cubicBezTo>
                  <a:cubicBezTo>
                    <a:pt x="236" y="22"/>
                    <a:pt x="236" y="22"/>
                    <a:pt x="236" y="22"/>
                  </a:cubicBezTo>
                  <a:lnTo>
                    <a:pt x="136" y="5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0" name="Freeform 26">
              <a:extLst>
                <a:ext uri="{FF2B5EF4-FFF2-40B4-BE49-F238E27FC236}">
                  <a16:creationId xmlns:a16="http://schemas.microsoft.com/office/drawing/2014/main" id="{290D8966-1327-6FC5-2473-A29B238823D8}"/>
                </a:ext>
              </a:extLst>
            </p:cNvPr>
            <p:cNvSpPr>
              <a:spLocks noEditPoints="1"/>
            </p:cNvSpPr>
            <p:nvPr/>
          </p:nvSpPr>
          <p:spPr bwMode="auto">
            <a:xfrm>
              <a:off x="1799" y="3116"/>
              <a:ext cx="703" cy="806"/>
            </a:xfrm>
            <a:custGeom>
              <a:avLst/>
              <a:gdLst>
                <a:gd name="T0" fmla="*/ 410 w 462"/>
                <a:gd name="T1" fmla="*/ 210 h 530"/>
                <a:gd name="T2" fmla="*/ 365 w 462"/>
                <a:gd name="T3" fmla="*/ 210 h 530"/>
                <a:gd name="T4" fmla="*/ 427 w 462"/>
                <a:gd name="T5" fmla="*/ 153 h 530"/>
                <a:gd name="T6" fmla="*/ 410 w 462"/>
                <a:gd name="T7" fmla="*/ 194 h 530"/>
                <a:gd name="T8" fmla="*/ 365 w 462"/>
                <a:gd name="T9" fmla="*/ 194 h 530"/>
                <a:gd name="T10" fmla="*/ 347 w 462"/>
                <a:gd name="T11" fmla="*/ 153 h 530"/>
                <a:gd name="T12" fmla="*/ 387 w 462"/>
                <a:gd name="T13" fmla="*/ 64 h 530"/>
                <a:gd name="T14" fmla="*/ 425 w 462"/>
                <a:gd name="T15" fmla="*/ 117 h 530"/>
                <a:gd name="T16" fmla="*/ 350 w 462"/>
                <a:gd name="T17" fmla="*/ 117 h 530"/>
                <a:gd name="T18" fmla="*/ 421 w 462"/>
                <a:gd name="T19" fmla="*/ 135 h 530"/>
                <a:gd name="T20" fmla="*/ 395 w 462"/>
                <a:gd name="T21" fmla="*/ 0 h 530"/>
                <a:gd name="T22" fmla="*/ 379 w 462"/>
                <a:gd name="T23" fmla="*/ 48 h 530"/>
                <a:gd name="T24" fmla="*/ 395 w 462"/>
                <a:gd name="T25" fmla="*/ 0 h 530"/>
                <a:gd name="T26" fmla="*/ 325 w 462"/>
                <a:gd name="T27" fmla="*/ 18 h 530"/>
                <a:gd name="T28" fmla="*/ 340 w 462"/>
                <a:gd name="T29" fmla="*/ 66 h 530"/>
                <a:gd name="T30" fmla="*/ 462 w 462"/>
                <a:gd name="T31" fmla="*/ 27 h 530"/>
                <a:gd name="T32" fmla="*/ 422 w 462"/>
                <a:gd name="T33" fmla="*/ 57 h 530"/>
                <a:gd name="T34" fmla="*/ 462 w 462"/>
                <a:gd name="T35" fmla="*/ 27 h 530"/>
                <a:gd name="T36" fmla="*/ 148 w 462"/>
                <a:gd name="T37" fmla="*/ 175 h 530"/>
                <a:gd name="T38" fmla="*/ 207 w 462"/>
                <a:gd name="T39" fmla="*/ 64 h 530"/>
                <a:gd name="T40" fmla="*/ 290 w 462"/>
                <a:gd name="T41" fmla="*/ 121 h 530"/>
                <a:gd name="T42" fmla="*/ 271 w 462"/>
                <a:gd name="T43" fmla="*/ 233 h 530"/>
                <a:gd name="T44" fmla="*/ 219 w 462"/>
                <a:gd name="T45" fmla="*/ 289 h 530"/>
                <a:gd name="T46" fmla="*/ 167 w 462"/>
                <a:gd name="T47" fmla="*/ 233 h 530"/>
                <a:gd name="T48" fmla="*/ 185 w 462"/>
                <a:gd name="T49" fmla="*/ 222 h 530"/>
                <a:gd name="T50" fmla="*/ 188 w 462"/>
                <a:gd name="T51" fmla="*/ 244 h 530"/>
                <a:gd name="T52" fmla="*/ 250 w 462"/>
                <a:gd name="T53" fmla="*/ 244 h 530"/>
                <a:gd name="T54" fmla="*/ 253 w 462"/>
                <a:gd name="T55" fmla="*/ 222 h 530"/>
                <a:gd name="T56" fmla="*/ 269 w 462"/>
                <a:gd name="T57" fmla="*/ 102 h 530"/>
                <a:gd name="T58" fmla="*/ 169 w 462"/>
                <a:gd name="T59" fmla="*/ 175 h 530"/>
                <a:gd name="T60" fmla="*/ 438 w 462"/>
                <a:gd name="T61" fmla="*/ 502 h 530"/>
                <a:gd name="T62" fmla="*/ 90 w 462"/>
                <a:gd name="T63" fmla="*/ 517 h 530"/>
                <a:gd name="T64" fmla="*/ 0 w 462"/>
                <a:gd name="T65" fmla="*/ 476 h 530"/>
                <a:gd name="T66" fmla="*/ 64 w 462"/>
                <a:gd name="T67" fmla="*/ 273 h 530"/>
                <a:gd name="T68" fmla="*/ 191 w 462"/>
                <a:gd name="T69" fmla="*/ 407 h 530"/>
                <a:gd name="T70" fmla="*/ 204 w 462"/>
                <a:gd name="T71" fmla="*/ 305 h 530"/>
                <a:gd name="T72" fmla="*/ 234 w 462"/>
                <a:gd name="T73" fmla="*/ 305 h 530"/>
                <a:gd name="T74" fmla="*/ 248 w 462"/>
                <a:gd name="T75" fmla="*/ 407 h 530"/>
                <a:gd name="T76" fmla="*/ 374 w 462"/>
                <a:gd name="T77" fmla="*/ 273 h 530"/>
                <a:gd name="T78" fmla="*/ 103 w 462"/>
                <a:gd name="T79" fmla="*/ 399 h 530"/>
                <a:gd name="T80" fmla="*/ 33 w 462"/>
                <a:gd name="T81" fmla="*/ 405 h 530"/>
                <a:gd name="T82" fmla="*/ 103 w 462"/>
                <a:gd name="T83" fmla="*/ 399 h 530"/>
                <a:gd name="T84" fmla="*/ 120 w 462"/>
                <a:gd name="T85" fmla="*/ 300 h 530"/>
                <a:gd name="T86" fmla="*/ 70 w 462"/>
                <a:gd name="T87" fmla="*/ 294 h 530"/>
                <a:gd name="T88" fmla="*/ 47 w 462"/>
                <a:gd name="T89" fmla="*/ 368 h 530"/>
                <a:gd name="T90" fmla="*/ 92 w 462"/>
                <a:gd name="T91" fmla="*/ 367 h 530"/>
                <a:gd name="T92" fmla="*/ 107 w 462"/>
                <a:gd name="T93" fmla="*/ 361 h 530"/>
                <a:gd name="T94" fmla="*/ 130 w 462"/>
                <a:gd name="T95" fmla="*/ 329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62" h="530">
                  <a:moveTo>
                    <a:pt x="365" y="210"/>
                  </a:moveTo>
                  <a:cubicBezTo>
                    <a:pt x="410" y="210"/>
                    <a:pt x="410" y="210"/>
                    <a:pt x="410" y="210"/>
                  </a:cubicBezTo>
                  <a:cubicBezTo>
                    <a:pt x="410" y="223"/>
                    <a:pt x="400" y="233"/>
                    <a:pt x="387" y="233"/>
                  </a:cubicBezTo>
                  <a:cubicBezTo>
                    <a:pt x="375" y="233"/>
                    <a:pt x="365" y="223"/>
                    <a:pt x="365" y="210"/>
                  </a:cubicBezTo>
                  <a:close/>
                  <a:moveTo>
                    <a:pt x="441" y="117"/>
                  </a:moveTo>
                  <a:cubicBezTo>
                    <a:pt x="441" y="130"/>
                    <a:pt x="436" y="143"/>
                    <a:pt x="427" y="153"/>
                  </a:cubicBezTo>
                  <a:cubicBezTo>
                    <a:pt x="412" y="170"/>
                    <a:pt x="410" y="176"/>
                    <a:pt x="410" y="190"/>
                  </a:cubicBezTo>
                  <a:cubicBezTo>
                    <a:pt x="410" y="192"/>
                    <a:pt x="410" y="194"/>
                    <a:pt x="410" y="194"/>
                  </a:cubicBezTo>
                  <a:cubicBezTo>
                    <a:pt x="387" y="194"/>
                    <a:pt x="387" y="194"/>
                    <a:pt x="387" y="194"/>
                  </a:cubicBezTo>
                  <a:cubicBezTo>
                    <a:pt x="365" y="194"/>
                    <a:pt x="365" y="194"/>
                    <a:pt x="365" y="194"/>
                  </a:cubicBezTo>
                  <a:cubicBezTo>
                    <a:pt x="365" y="194"/>
                    <a:pt x="365" y="192"/>
                    <a:pt x="365" y="190"/>
                  </a:cubicBezTo>
                  <a:cubicBezTo>
                    <a:pt x="365" y="176"/>
                    <a:pt x="363" y="170"/>
                    <a:pt x="347" y="153"/>
                  </a:cubicBezTo>
                  <a:cubicBezTo>
                    <a:pt x="338" y="143"/>
                    <a:pt x="334" y="130"/>
                    <a:pt x="334" y="117"/>
                  </a:cubicBezTo>
                  <a:cubicBezTo>
                    <a:pt x="334" y="88"/>
                    <a:pt x="358" y="64"/>
                    <a:pt x="387" y="64"/>
                  </a:cubicBezTo>
                  <a:cubicBezTo>
                    <a:pt x="417" y="64"/>
                    <a:pt x="441" y="88"/>
                    <a:pt x="441" y="117"/>
                  </a:cubicBezTo>
                  <a:close/>
                  <a:moveTo>
                    <a:pt x="425" y="117"/>
                  </a:moveTo>
                  <a:cubicBezTo>
                    <a:pt x="425" y="97"/>
                    <a:pt x="408" y="80"/>
                    <a:pt x="387" y="80"/>
                  </a:cubicBezTo>
                  <a:cubicBezTo>
                    <a:pt x="366" y="80"/>
                    <a:pt x="350" y="97"/>
                    <a:pt x="350" y="117"/>
                  </a:cubicBezTo>
                  <a:cubicBezTo>
                    <a:pt x="350" y="124"/>
                    <a:pt x="351" y="129"/>
                    <a:pt x="354" y="135"/>
                  </a:cubicBezTo>
                  <a:cubicBezTo>
                    <a:pt x="421" y="135"/>
                    <a:pt x="421" y="135"/>
                    <a:pt x="421" y="135"/>
                  </a:cubicBezTo>
                  <a:cubicBezTo>
                    <a:pt x="423" y="129"/>
                    <a:pt x="425" y="124"/>
                    <a:pt x="425" y="117"/>
                  </a:cubicBezTo>
                  <a:close/>
                  <a:moveTo>
                    <a:pt x="395" y="0"/>
                  </a:moveTo>
                  <a:cubicBezTo>
                    <a:pt x="379" y="0"/>
                    <a:pt x="379" y="0"/>
                    <a:pt x="379" y="0"/>
                  </a:cubicBezTo>
                  <a:cubicBezTo>
                    <a:pt x="379" y="48"/>
                    <a:pt x="379" y="48"/>
                    <a:pt x="379" y="48"/>
                  </a:cubicBezTo>
                  <a:cubicBezTo>
                    <a:pt x="395" y="48"/>
                    <a:pt x="395" y="48"/>
                    <a:pt x="395" y="48"/>
                  </a:cubicBezTo>
                  <a:lnTo>
                    <a:pt x="395" y="0"/>
                  </a:lnTo>
                  <a:close/>
                  <a:moveTo>
                    <a:pt x="353" y="57"/>
                  </a:moveTo>
                  <a:cubicBezTo>
                    <a:pt x="325" y="18"/>
                    <a:pt x="325" y="18"/>
                    <a:pt x="325" y="18"/>
                  </a:cubicBezTo>
                  <a:cubicBezTo>
                    <a:pt x="312" y="27"/>
                    <a:pt x="312" y="27"/>
                    <a:pt x="312" y="27"/>
                  </a:cubicBezTo>
                  <a:cubicBezTo>
                    <a:pt x="340" y="66"/>
                    <a:pt x="340" y="66"/>
                    <a:pt x="340" y="66"/>
                  </a:cubicBezTo>
                  <a:lnTo>
                    <a:pt x="353" y="57"/>
                  </a:lnTo>
                  <a:close/>
                  <a:moveTo>
                    <a:pt x="462" y="27"/>
                  </a:moveTo>
                  <a:cubicBezTo>
                    <a:pt x="450" y="18"/>
                    <a:pt x="450" y="18"/>
                    <a:pt x="450" y="18"/>
                  </a:cubicBezTo>
                  <a:cubicBezTo>
                    <a:pt x="422" y="57"/>
                    <a:pt x="422" y="57"/>
                    <a:pt x="422" y="57"/>
                  </a:cubicBezTo>
                  <a:cubicBezTo>
                    <a:pt x="434" y="66"/>
                    <a:pt x="434" y="66"/>
                    <a:pt x="434" y="66"/>
                  </a:cubicBezTo>
                  <a:lnTo>
                    <a:pt x="462" y="27"/>
                  </a:lnTo>
                  <a:close/>
                  <a:moveTo>
                    <a:pt x="167" y="233"/>
                  </a:moveTo>
                  <a:cubicBezTo>
                    <a:pt x="154" y="218"/>
                    <a:pt x="148" y="201"/>
                    <a:pt x="148" y="175"/>
                  </a:cubicBezTo>
                  <a:cubicBezTo>
                    <a:pt x="148" y="121"/>
                    <a:pt x="148" y="121"/>
                    <a:pt x="148" y="121"/>
                  </a:cubicBezTo>
                  <a:cubicBezTo>
                    <a:pt x="148" y="83"/>
                    <a:pt x="168" y="64"/>
                    <a:pt x="207" y="64"/>
                  </a:cubicBezTo>
                  <a:cubicBezTo>
                    <a:pt x="231" y="64"/>
                    <a:pt x="231" y="64"/>
                    <a:pt x="231" y="64"/>
                  </a:cubicBezTo>
                  <a:cubicBezTo>
                    <a:pt x="270" y="64"/>
                    <a:pt x="290" y="83"/>
                    <a:pt x="290" y="121"/>
                  </a:cubicBezTo>
                  <a:cubicBezTo>
                    <a:pt x="290" y="175"/>
                    <a:pt x="290" y="175"/>
                    <a:pt x="290" y="175"/>
                  </a:cubicBezTo>
                  <a:cubicBezTo>
                    <a:pt x="290" y="201"/>
                    <a:pt x="284" y="218"/>
                    <a:pt x="271" y="233"/>
                  </a:cubicBezTo>
                  <a:cubicBezTo>
                    <a:pt x="271" y="248"/>
                    <a:pt x="271" y="248"/>
                    <a:pt x="271" y="248"/>
                  </a:cubicBezTo>
                  <a:cubicBezTo>
                    <a:pt x="219" y="289"/>
                    <a:pt x="219" y="289"/>
                    <a:pt x="219" y="289"/>
                  </a:cubicBezTo>
                  <a:cubicBezTo>
                    <a:pt x="167" y="248"/>
                    <a:pt x="167" y="248"/>
                    <a:pt x="167" y="248"/>
                  </a:cubicBezTo>
                  <a:lnTo>
                    <a:pt x="167" y="233"/>
                  </a:lnTo>
                  <a:close/>
                  <a:moveTo>
                    <a:pt x="169" y="175"/>
                  </a:moveTo>
                  <a:cubicBezTo>
                    <a:pt x="169" y="201"/>
                    <a:pt x="175" y="212"/>
                    <a:pt x="185" y="222"/>
                  </a:cubicBezTo>
                  <a:cubicBezTo>
                    <a:pt x="188" y="225"/>
                    <a:pt x="188" y="225"/>
                    <a:pt x="188" y="225"/>
                  </a:cubicBezTo>
                  <a:cubicBezTo>
                    <a:pt x="188" y="244"/>
                    <a:pt x="188" y="244"/>
                    <a:pt x="188" y="244"/>
                  </a:cubicBezTo>
                  <a:cubicBezTo>
                    <a:pt x="219" y="269"/>
                    <a:pt x="219" y="269"/>
                    <a:pt x="219" y="269"/>
                  </a:cubicBezTo>
                  <a:cubicBezTo>
                    <a:pt x="250" y="244"/>
                    <a:pt x="250" y="244"/>
                    <a:pt x="250" y="244"/>
                  </a:cubicBezTo>
                  <a:cubicBezTo>
                    <a:pt x="250" y="225"/>
                    <a:pt x="250" y="225"/>
                    <a:pt x="250" y="225"/>
                  </a:cubicBezTo>
                  <a:cubicBezTo>
                    <a:pt x="253" y="222"/>
                    <a:pt x="253" y="222"/>
                    <a:pt x="253" y="222"/>
                  </a:cubicBezTo>
                  <a:cubicBezTo>
                    <a:pt x="263" y="212"/>
                    <a:pt x="269" y="201"/>
                    <a:pt x="269" y="175"/>
                  </a:cubicBezTo>
                  <a:cubicBezTo>
                    <a:pt x="269" y="102"/>
                    <a:pt x="269" y="102"/>
                    <a:pt x="269" y="102"/>
                  </a:cubicBezTo>
                  <a:cubicBezTo>
                    <a:pt x="169" y="134"/>
                    <a:pt x="169" y="134"/>
                    <a:pt x="169" y="134"/>
                  </a:cubicBezTo>
                  <a:lnTo>
                    <a:pt x="169" y="175"/>
                  </a:lnTo>
                  <a:close/>
                  <a:moveTo>
                    <a:pt x="438" y="347"/>
                  </a:moveTo>
                  <a:cubicBezTo>
                    <a:pt x="438" y="502"/>
                    <a:pt x="438" y="502"/>
                    <a:pt x="438" y="502"/>
                  </a:cubicBezTo>
                  <a:cubicBezTo>
                    <a:pt x="438" y="512"/>
                    <a:pt x="432" y="517"/>
                    <a:pt x="422" y="517"/>
                  </a:cubicBezTo>
                  <a:cubicBezTo>
                    <a:pt x="90" y="517"/>
                    <a:pt x="90" y="517"/>
                    <a:pt x="90" y="517"/>
                  </a:cubicBezTo>
                  <a:cubicBezTo>
                    <a:pt x="80" y="526"/>
                    <a:pt x="68" y="530"/>
                    <a:pt x="55" y="530"/>
                  </a:cubicBezTo>
                  <a:cubicBezTo>
                    <a:pt x="25" y="530"/>
                    <a:pt x="0" y="506"/>
                    <a:pt x="0" y="476"/>
                  </a:cubicBezTo>
                  <a:cubicBezTo>
                    <a:pt x="0" y="347"/>
                    <a:pt x="0" y="347"/>
                    <a:pt x="0" y="347"/>
                  </a:cubicBezTo>
                  <a:cubicBezTo>
                    <a:pt x="0" y="305"/>
                    <a:pt x="22" y="280"/>
                    <a:pt x="64" y="273"/>
                  </a:cubicBezTo>
                  <a:cubicBezTo>
                    <a:pt x="88" y="269"/>
                    <a:pt x="121" y="264"/>
                    <a:pt x="143" y="260"/>
                  </a:cubicBezTo>
                  <a:cubicBezTo>
                    <a:pt x="191" y="407"/>
                    <a:pt x="191" y="407"/>
                    <a:pt x="191" y="407"/>
                  </a:cubicBezTo>
                  <a:cubicBezTo>
                    <a:pt x="193" y="407"/>
                    <a:pt x="193" y="407"/>
                    <a:pt x="193" y="407"/>
                  </a:cubicBezTo>
                  <a:cubicBezTo>
                    <a:pt x="204" y="305"/>
                    <a:pt x="204" y="305"/>
                    <a:pt x="204" y="305"/>
                  </a:cubicBezTo>
                  <a:cubicBezTo>
                    <a:pt x="219" y="293"/>
                    <a:pt x="219" y="293"/>
                    <a:pt x="219" y="293"/>
                  </a:cubicBezTo>
                  <a:cubicBezTo>
                    <a:pt x="234" y="305"/>
                    <a:pt x="234" y="305"/>
                    <a:pt x="234" y="305"/>
                  </a:cubicBezTo>
                  <a:cubicBezTo>
                    <a:pt x="245" y="407"/>
                    <a:pt x="245" y="407"/>
                    <a:pt x="245" y="407"/>
                  </a:cubicBezTo>
                  <a:cubicBezTo>
                    <a:pt x="248" y="407"/>
                    <a:pt x="248" y="407"/>
                    <a:pt x="248" y="407"/>
                  </a:cubicBezTo>
                  <a:cubicBezTo>
                    <a:pt x="295" y="260"/>
                    <a:pt x="295" y="260"/>
                    <a:pt x="295" y="260"/>
                  </a:cubicBezTo>
                  <a:cubicBezTo>
                    <a:pt x="317" y="264"/>
                    <a:pt x="350" y="269"/>
                    <a:pt x="374" y="273"/>
                  </a:cubicBezTo>
                  <a:cubicBezTo>
                    <a:pt x="416" y="280"/>
                    <a:pt x="438" y="305"/>
                    <a:pt x="438" y="347"/>
                  </a:cubicBezTo>
                  <a:close/>
                  <a:moveTo>
                    <a:pt x="103" y="399"/>
                  </a:moveTo>
                  <a:cubicBezTo>
                    <a:pt x="39" y="382"/>
                    <a:pt x="39" y="382"/>
                    <a:pt x="39" y="382"/>
                  </a:cubicBezTo>
                  <a:cubicBezTo>
                    <a:pt x="33" y="405"/>
                    <a:pt x="33" y="405"/>
                    <a:pt x="33" y="405"/>
                  </a:cubicBezTo>
                  <a:cubicBezTo>
                    <a:pt x="97" y="422"/>
                    <a:pt x="97" y="422"/>
                    <a:pt x="97" y="422"/>
                  </a:cubicBezTo>
                  <a:lnTo>
                    <a:pt x="103" y="399"/>
                  </a:lnTo>
                  <a:close/>
                  <a:moveTo>
                    <a:pt x="130" y="329"/>
                  </a:moveTo>
                  <a:cubicBezTo>
                    <a:pt x="129" y="326"/>
                    <a:pt x="122" y="303"/>
                    <a:pt x="120" y="300"/>
                  </a:cubicBezTo>
                  <a:cubicBezTo>
                    <a:pt x="119" y="296"/>
                    <a:pt x="116" y="294"/>
                    <a:pt x="111" y="294"/>
                  </a:cubicBezTo>
                  <a:cubicBezTo>
                    <a:pt x="105" y="294"/>
                    <a:pt x="76" y="294"/>
                    <a:pt x="70" y="294"/>
                  </a:cubicBezTo>
                  <a:cubicBezTo>
                    <a:pt x="65" y="294"/>
                    <a:pt x="62" y="297"/>
                    <a:pt x="61" y="303"/>
                  </a:cubicBezTo>
                  <a:cubicBezTo>
                    <a:pt x="60" y="307"/>
                    <a:pt x="50" y="354"/>
                    <a:pt x="47" y="368"/>
                  </a:cubicBezTo>
                  <a:cubicBezTo>
                    <a:pt x="86" y="378"/>
                    <a:pt x="86" y="378"/>
                    <a:pt x="86" y="378"/>
                  </a:cubicBezTo>
                  <a:cubicBezTo>
                    <a:pt x="92" y="367"/>
                    <a:pt x="92" y="367"/>
                    <a:pt x="92" y="367"/>
                  </a:cubicBezTo>
                  <a:cubicBezTo>
                    <a:pt x="92" y="367"/>
                    <a:pt x="95" y="366"/>
                    <a:pt x="98" y="366"/>
                  </a:cubicBezTo>
                  <a:cubicBezTo>
                    <a:pt x="102" y="365"/>
                    <a:pt x="104" y="364"/>
                    <a:pt x="107" y="361"/>
                  </a:cubicBezTo>
                  <a:cubicBezTo>
                    <a:pt x="113" y="355"/>
                    <a:pt x="125" y="343"/>
                    <a:pt x="127" y="341"/>
                  </a:cubicBezTo>
                  <a:cubicBezTo>
                    <a:pt x="132" y="336"/>
                    <a:pt x="131" y="332"/>
                    <a:pt x="130" y="329"/>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solidFill>
                  <a:schemeClr val="bg1"/>
                </a:solidFill>
              </a:endParaRPr>
            </a:p>
          </p:txBody>
        </p:sp>
      </p:grpSp>
      <p:sp>
        <p:nvSpPr>
          <p:cNvPr id="4" name="四角形: 角を丸くする 3">
            <a:extLst>
              <a:ext uri="{FF2B5EF4-FFF2-40B4-BE49-F238E27FC236}">
                <a16:creationId xmlns:a16="http://schemas.microsoft.com/office/drawing/2014/main" id="{98C9FBF3-CD9B-5FAB-6A9B-6F4F05B75C58}"/>
              </a:ext>
            </a:extLst>
          </p:cNvPr>
          <p:cNvSpPr/>
          <p:nvPr/>
        </p:nvSpPr>
        <p:spPr>
          <a:xfrm>
            <a:off x="540000" y="1296988"/>
            <a:ext cx="11107737" cy="900000"/>
          </a:xfrm>
          <a:prstGeom prst="roundRect">
            <a:avLst>
              <a:gd name="adj" fmla="val 11813"/>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600">
              <a:latin typeface="+mj-lt"/>
            </a:endParaRPr>
          </a:p>
        </p:txBody>
      </p:sp>
      <p:sp>
        <p:nvSpPr>
          <p:cNvPr id="5" name="テキスト ボックス 4">
            <a:extLst>
              <a:ext uri="{FF2B5EF4-FFF2-40B4-BE49-F238E27FC236}">
                <a16:creationId xmlns:a16="http://schemas.microsoft.com/office/drawing/2014/main" id="{A52EF1DD-991E-DD6B-5A58-1283CFBAFD60}"/>
              </a:ext>
            </a:extLst>
          </p:cNvPr>
          <p:cNvSpPr txBox="1"/>
          <p:nvPr/>
        </p:nvSpPr>
        <p:spPr>
          <a:xfrm>
            <a:off x="777668" y="1318254"/>
            <a:ext cx="10670495" cy="869469"/>
          </a:xfrm>
          <a:prstGeom prst="rect">
            <a:avLst/>
          </a:prstGeom>
          <a:noFill/>
        </p:spPr>
        <p:txBody>
          <a:bodyPr wrap="square" rtlCol="0">
            <a:spAutoFit/>
          </a:bodyPr>
          <a:lstStyle/>
          <a:p>
            <a:pPr>
              <a:spcAft>
                <a:spcPts val="300"/>
              </a:spcAft>
            </a:pPr>
            <a:r>
              <a:rPr lang="ja-JP" altLang="en-US" sz="1600" spc="50">
                <a:latin typeface="BIZ UDPゴシック" panose="020B0400000000000000" pitchFamily="50" charset="-128"/>
                <a:ea typeface="BIZ UDPゴシック" panose="020B0400000000000000" pitchFamily="50" charset="-128"/>
              </a:rPr>
              <a:t>事例</a:t>
            </a:r>
            <a:endParaRPr lang="en-US" altLang="ja-JP" sz="1600" spc="50">
              <a:latin typeface="BIZ UDPゴシック" panose="020B0400000000000000" pitchFamily="50" charset="-128"/>
              <a:ea typeface="BIZ UDPゴシック" panose="020B0400000000000000" pitchFamily="50" charset="-128"/>
            </a:endParaRPr>
          </a:p>
          <a:p>
            <a:pPr>
              <a:spcAft>
                <a:spcPts val="600"/>
              </a:spcAft>
            </a:pPr>
            <a:r>
              <a:rPr lang="ja-JP" altLang="en-US" sz="1600" spc="180">
                <a:latin typeface="BIZ UDPゴシック" panose="020B0400000000000000" pitchFamily="50" charset="-128"/>
                <a:ea typeface="BIZ UDPゴシック" panose="020B0400000000000000" pitchFamily="50" charset="-128"/>
              </a:rPr>
              <a:t>放課後等デイサービスの職員は、不安になっているこどもを落ち着かせるため、膝に座らせ、一対一で長時間関わっている。</a:t>
            </a:r>
          </a:p>
        </p:txBody>
      </p:sp>
      <p:sp>
        <p:nvSpPr>
          <p:cNvPr id="6" name="テキスト ボックス 5">
            <a:extLst>
              <a:ext uri="{FF2B5EF4-FFF2-40B4-BE49-F238E27FC236}">
                <a16:creationId xmlns:a16="http://schemas.microsoft.com/office/drawing/2014/main" id="{D799B70A-BEF0-73DE-6A14-5C826C36EF72}"/>
              </a:ext>
            </a:extLst>
          </p:cNvPr>
          <p:cNvSpPr txBox="1"/>
          <p:nvPr/>
        </p:nvSpPr>
        <p:spPr>
          <a:xfrm>
            <a:off x="777668" y="2422368"/>
            <a:ext cx="973343" cy="400110"/>
          </a:xfrm>
          <a:prstGeom prst="rect">
            <a:avLst/>
          </a:prstGeom>
          <a:noFill/>
        </p:spPr>
        <p:txBody>
          <a:bodyPr wrap="none" rtlCol="0">
            <a:spAutoFit/>
          </a:bodyPr>
          <a:lstStyle/>
          <a:p>
            <a:r>
              <a:rPr lang="ja-JP" altLang="en-US" sz="2000" b="1" spc="50">
                <a:latin typeface="BIZ UDPゴシック" panose="020B0400000000000000" pitchFamily="50" charset="-128"/>
                <a:ea typeface="BIZ UDPゴシック" panose="020B0400000000000000" pitchFamily="50" charset="-128"/>
              </a:rPr>
              <a:t>回答例</a:t>
            </a:r>
          </a:p>
        </p:txBody>
      </p:sp>
      <p:sp>
        <p:nvSpPr>
          <p:cNvPr id="8" name="スライド番号プレースホルダー 7">
            <a:extLst>
              <a:ext uri="{FF2B5EF4-FFF2-40B4-BE49-F238E27FC236}">
                <a16:creationId xmlns:a16="http://schemas.microsoft.com/office/drawing/2014/main" id="{6F235C6E-314E-C019-E76C-2F82AC77743F}"/>
              </a:ext>
            </a:extLst>
          </p:cNvPr>
          <p:cNvSpPr>
            <a:spLocks noGrp="1"/>
          </p:cNvSpPr>
          <p:nvPr>
            <p:ph type="sldNum" sz="quarter" idx="4"/>
          </p:nvPr>
        </p:nvSpPr>
        <p:spPr/>
        <p:txBody>
          <a:bodyPr/>
          <a:lstStyle/>
          <a:p>
            <a:fld id="{2336B528-F940-46AA-A4AB-D4751FB27E02}" type="slidenum">
              <a:rPr kumimoji="1" lang="ja-JP" altLang="en-US" smtClean="0"/>
              <a:t>62</a:t>
            </a:fld>
            <a:endParaRPr kumimoji="1" lang="ja-JP" altLang="en-US"/>
          </a:p>
        </p:txBody>
      </p:sp>
    </p:spTree>
    <p:extLst>
      <p:ext uri="{BB962C8B-B14F-4D97-AF65-F5344CB8AC3E}">
        <p14:creationId xmlns:p14="http://schemas.microsoft.com/office/powerpoint/2010/main" val="113560232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4BBDAB-49A4-14F0-0008-19AE76073B80}"/>
            </a:ext>
          </a:extLst>
        </p:cNvPr>
        <p:cNvGrpSpPr/>
        <p:nvPr/>
      </p:nvGrpSpPr>
      <p:grpSpPr>
        <a:xfrm>
          <a:off x="0" y="0"/>
          <a:ext cx="0" cy="0"/>
          <a:chOff x="0" y="0"/>
          <a:chExt cx="0" cy="0"/>
        </a:xfrm>
      </p:grpSpPr>
      <p:sp>
        <p:nvSpPr>
          <p:cNvPr id="28" name="四角形: 角を丸くする 27">
            <a:extLst>
              <a:ext uri="{FF2B5EF4-FFF2-40B4-BE49-F238E27FC236}">
                <a16:creationId xmlns:a16="http://schemas.microsoft.com/office/drawing/2014/main" id="{AE939A66-5EB1-2F94-FCE3-9FA3B09EC0BA}"/>
              </a:ext>
            </a:extLst>
          </p:cNvPr>
          <p:cNvSpPr/>
          <p:nvPr/>
        </p:nvSpPr>
        <p:spPr>
          <a:xfrm>
            <a:off x="531813" y="3533866"/>
            <a:ext cx="11107737" cy="2768507"/>
          </a:xfrm>
          <a:prstGeom prst="roundRect">
            <a:avLst>
              <a:gd name="adj" fmla="val 5326"/>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四角形: 角を丸くする 22">
            <a:extLst>
              <a:ext uri="{FF2B5EF4-FFF2-40B4-BE49-F238E27FC236}">
                <a16:creationId xmlns:a16="http://schemas.microsoft.com/office/drawing/2014/main" id="{8302B6E9-2D7F-A660-ED7E-16F07571E06D}"/>
              </a:ext>
            </a:extLst>
          </p:cNvPr>
          <p:cNvSpPr/>
          <p:nvPr/>
        </p:nvSpPr>
        <p:spPr>
          <a:xfrm>
            <a:off x="531813" y="1448764"/>
            <a:ext cx="11107737" cy="1799722"/>
          </a:xfrm>
          <a:prstGeom prst="roundRect">
            <a:avLst>
              <a:gd name="adj" fmla="val 6290"/>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四角形: 角を丸くする 6">
            <a:extLst>
              <a:ext uri="{FF2B5EF4-FFF2-40B4-BE49-F238E27FC236}">
                <a16:creationId xmlns:a16="http://schemas.microsoft.com/office/drawing/2014/main" id="{CADC6D84-EAEF-7595-C76F-660B67884C67}"/>
              </a:ext>
            </a:extLst>
          </p:cNvPr>
          <p:cNvSpPr/>
          <p:nvPr/>
        </p:nvSpPr>
        <p:spPr>
          <a:xfrm>
            <a:off x="531812" y="383588"/>
            <a:ext cx="2376000" cy="444500"/>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E23C46E8-19CE-5A63-DCD4-A542B4194CAF}"/>
              </a:ext>
            </a:extLst>
          </p:cNvPr>
          <p:cNvSpPr>
            <a:spLocks noGrp="1"/>
          </p:cNvSpPr>
          <p:nvPr>
            <p:ph type="title"/>
          </p:nvPr>
        </p:nvSpPr>
        <p:spPr/>
        <p:txBody>
          <a:bodyPr/>
          <a:lstStyle/>
          <a:p>
            <a:r>
              <a:rPr lang="ja-JP" altLang="en-US">
                <a:latin typeface="BIZ UDPゴシック" panose="020B0400000000000000" pitchFamily="50" charset="-128"/>
                <a:ea typeface="BIZ UDPゴシック" panose="020B0400000000000000" pitchFamily="50" charset="-128"/>
              </a:rPr>
              <a:t>設問</a:t>
            </a:r>
            <a:r>
              <a:rPr lang="en-US" altLang="ja-JP">
                <a:latin typeface="BIZ UDPゴシック" panose="020B0400000000000000" pitchFamily="50" charset="-128"/>
                <a:ea typeface="BIZ UDPゴシック" panose="020B0400000000000000" pitchFamily="50" charset="-128"/>
              </a:rPr>
              <a:t>2</a:t>
            </a:r>
            <a:r>
              <a:rPr lang="ja-JP" altLang="en-US">
                <a:latin typeface="BIZ UDPゴシック" panose="020B0400000000000000" pitchFamily="50" charset="-128"/>
                <a:ea typeface="BIZ UDPゴシック" panose="020B0400000000000000" pitchFamily="50" charset="-128"/>
              </a:rPr>
              <a:t>　事例</a:t>
            </a:r>
            <a:r>
              <a:rPr lang="en-US" altLang="ja-JP">
                <a:latin typeface="BIZ UDPゴシック" panose="020B0400000000000000" pitchFamily="50" charset="-128"/>
                <a:ea typeface="BIZ UDPゴシック" panose="020B0400000000000000" pitchFamily="50" charset="-128"/>
              </a:rPr>
              <a:t>8</a:t>
            </a:r>
            <a:endParaRPr lang="ja-JP" altLang="en-US">
              <a:latin typeface="BIZ UDPゴシック" panose="020B0400000000000000" pitchFamily="50" charset="-128"/>
              <a:ea typeface="BIZ UDPゴシック" panose="020B0400000000000000" pitchFamily="50" charset="-128"/>
            </a:endParaRPr>
          </a:p>
        </p:txBody>
      </p:sp>
      <p:sp>
        <p:nvSpPr>
          <p:cNvPr id="20" name="テキスト ボックス 19">
            <a:extLst>
              <a:ext uri="{FF2B5EF4-FFF2-40B4-BE49-F238E27FC236}">
                <a16:creationId xmlns:a16="http://schemas.microsoft.com/office/drawing/2014/main" id="{4DEEC1DB-2DCD-68B7-84A9-BB81F44CAC0F}"/>
              </a:ext>
            </a:extLst>
          </p:cNvPr>
          <p:cNvSpPr txBox="1"/>
          <p:nvPr/>
        </p:nvSpPr>
        <p:spPr>
          <a:xfrm>
            <a:off x="1349375" y="4515731"/>
            <a:ext cx="10018600" cy="1177245"/>
          </a:xfrm>
          <a:prstGeom prst="rect">
            <a:avLst/>
          </a:prstGeom>
          <a:noFill/>
        </p:spPr>
        <p:txBody>
          <a:bodyPr wrap="square" rtlCol="0">
            <a:spAutoFit/>
          </a:bodyPr>
          <a:lstStyle/>
          <a:p>
            <a:pPr>
              <a:lnSpc>
                <a:spcPct val="110000"/>
              </a:lnSpc>
              <a:spcAft>
                <a:spcPts val="600"/>
              </a:spcAft>
            </a:pPr>
            <a:r>
              <a:rPr lang="ja-JP" altLang="en-US" sz="2000" spc="80">
                <a:ea typeface="BIZ UDPゴシック" panose="020B0400000000000000" pitchFamily="50" charset="-128"/>
              </a:rPr>
              <a:t>この事例はどのような場合に不適切な行為となるでしょうか。</a:t>
            </a:r>
            <a:endParaRPr lang="en-US" altLang="ja-JP" sz="2000" spc="80">
              <a:ea typeface="BIZ UDPゴシック" panose="020B0400000000000000" pitchFamily="50" charset="-128"/>
            </a:endParaRPr>
          </a:p>
          <a:p>
            <a:pPr>
              <a:lnSpc>
                <a:spcPct val="110000"/>
              </a:lnSpc>
              <a:spcAft>
                <a:spcPts val="600"/>
              </a:spcAft>
            </a:pPr>
            <a:r>
              <a:rPr lang="ja-JP" altLang="en-US" sz="2000" spc="80">
                <a:ea typeface="BIZ UDPゴシック" panose="020B0400000000000000" pitchFamily="50" charset="-128"/>
              </a:rPr>
              <a:t>また、このようなケースの場合、どのような点に気を付け、どのように対応すべきでしょうか。</a:t>
            </a:r>
            <a:endParaRPr kumimoji="1" lang="ja-JP" altLang="en-US" sz="2000" spc="80">
              <a:ea typeface="BIZ UDPゴシック" panose="020B0400000000000000" pitchFamily="50" charset="-128"/>
            </a:endParaRPr>
          </a:p>
        </p:txBody>
      </p:sp>
      <p:sp>
        <p:nvSpPr>
          <p:cNvPr id="22" name="楕円 21">
            <a:extLst>
              <a:ext uri="{FF2B5EF4-FFF2-40B4-BE49-F238E27FC236}">
                <a16:creationId xmlns:a16="http://schemas.microsoft.com/office/drawing/2014/main" id="{3F1E875C-D81F-0363-C0A8-95AFC95A7D3D}"/>
              </a:ext>
            </a:extLst>
          </p:cNvPr>
          <p:cNvSpPr/>
          <p:nvPr/>
        </p:nvSpPr>
        <p:spPr>
          <a:xfrm>
            <a:off x="887571" y="4508587"/>
            <a:ext cx="423069" cy="423069"/>
          </a:xfrm>
          <a:prstGeom prst="ellipse">
            <a:avLst/>
          </a:prstGeom>
          <a:solidFill>
            <a:srgbClr val="FF6A29"/>
          </a:solidFill>
          <a:ln>
            <a:noFill/>
          </a:ln>
        </p:spPr>
        <p:style>
          <a:lnRef idx="2">
            <a:schemeClr val="accent1">
              <a:shade val="15000"/>
            </a:schemeClr>
          </a:lnRef>
          <a:fillRef idx="1">
            <a:schemeClr val="accent1"/>
          </a:fillRef>
          <a:effectRef idx="0">
            <a:schemeClr val="accent1"/>
          </a:effectRef>
          <a:fontRef idx="minor">
            <a:schemeClr val="lt1"/>
          </a:fontRef>
        </p:style>
        <p:txBody>
          <a:bodyPr bIns="0" rtlCol="0" anchor="ctr"/>
          <a:lstStyle/>
          <a:p>
            <a:pPr algn="ctr"/>
            <a:r>
              <a:rPr kumimoji="1" lang="en-US" altLang="ja-JP" sz="2100" b="1"/>
              <a:t>1</a:t>
            </a:r>
            <a:endParaRPr kumimoji="1" lang="ja-JP" altLang="en-US" sz="2100" b="1"/>
          </a:p>
        </p:txBody>
      </p:sp>
      <p:sp>
        <p:nvSpPr>
          <p:cNvPr id="4" name="テキスト ボックス 3">
            <a:extLst>
              <a:ext uri="{FF2B5EF4-FFF2-40B4-BE49-F238E27FC236}">
                <a16:creationId xmlns:a16="http://schemas.microsoft.com/office/drawing/2014/main" id="{2396CAB4-E7A6-14B5-A4AD-925E430FEE69}"/>
              </a:ext>
            </a:extLst>
          </p:cNvPr>
          <p:cNvSpPr txBox="1"/>
          <p:nvPr/>
        </p:nvSpPr>
        <p:spPr>
          <a:xfrm>
            <a:off x="792162" y="1726230"/>
            <a:ext cx="761747" cy="430887"/>
          </a:xfrm>
          <a:prstGeom prst="rect">
            <a:avLst/>
          </a:prstGeom>
          <a:noFill/>
        </p:spPr>
        <p:txBody>
          <a:bodyPr wrap="none" rtlCol="0">
            <a:spAutoFit/>
          </a:bodyPr>
          <a:lstStyle/>
          <a:p>
            <a:r>
              <a:rPr lang="ja-JP" altLang="en-US" sz="2200" b="1" spc="50">
                <a:latin typeface="BIZ UDPゴシック" panose="020B0400000000000000" pitchFamily="50" charset="-128"/>
                <a:ea typeface="BIZ UDPゴシック" panose="020B0400000000000000" pitchFamily="50" charset="-128"/>
              </a:rPr>
              <a:t>事例</a:t>
            </a:r>
            <a:endParaRPr kumimoji="1" lang="ja-JP" altLang="en-US" sz="2200" b="1" spc="50">
              <a:latin typeface="BIZ UDPゴシック" panose="020B0400000000000000" pitchFamily="50" charset="-128"/>
              <a:ea typeface="BIZ UDPゴシック" panose="020B0400000000000000" pitchFamily="50" charset="-128"/>
            </a:endParaRPr>
          </a:p>
        </p:txBody>
      </p:sp>
      <p:sp>
        <p:nvSpPr>
          <p:cNvPr id="17" name="テキスト ボックス 16">
            <a:extLst>
              <a:ext uri="{FF2B5EF4-FFF2-40B4-BE49-F238E27FC236}">
                <a16:creationId xmlns:a16="http://schemas.microsoft.com/office/drawing/2014/main" id="{8E5F1AEF-EFA9-D07E-85CB-D76155465CF6}"/>
              </a:ext>
            </a:extLst>
          </p:cNvPr>
          <p:cNvSpPr txBox="1"/>
          <p:nvPr/>
        </p:nvSpPr>
        <p:spPr>
          <a:xfrm>
            <a:off x="792162" y="2235673"/>
            <a:ext cx="10447338" cy="658770"/>
          </a:xfrm>
          <a:prstGeom prst="rect">
            <a:avLst/>
          </a:prstGeom>
          <a:noFill/>
        </p:spPr>
        <p:txBody>
          <a:bodyPr wrap="square" rtlCol="0">
            <a:spAutoFit/>
          </a:bodyPr>
          <a:lstStyle/>
          <a:p>
            <a:pPr>
              <a:lnSpc>
                <a:spcPct val="110000"/>
              </a:lnSpc>
            </a:pPr>
            <a:r>
              <a:rPr lang="ja-JP" altLang="en-US" spc="180">
                <a:latin typeface="BIZ UDPゴシック" panose="020B0400000000000000" pitchFamily="50" charset="-128"/>
                <a:ea typeface="BIZ UDPゴシック" panose="020B0400000000000000" pitchFamily="50" charset="-128"/>
              </a:rPr>
              <a:t>小学校の担任は、トラブル防止のため、更衣中のこどもたちがいる部屋に入室し、こどもの更衣を見守っていた。</a:t>
            </a:r>
          </a:p>
        </p:txBody>
      </p:sp>
      <p:sp>
        <p:nvSpPr>
          <p:cNvPr id="18" name="テキスト ボックス 17">
            <a:extLst>
              <a:ext uri="{FF2B5EF4-FFF2-40B4-BE49-F238E27FC236}">
                <a16:creationId xmlns:a16="http://schemas.microsoft.com/office/drawing/2014/main" id="{E1D31B49-211C-E79F-BCA0-BF6CF6238B57}"/>
              </a:ext>
            </a:extLst>
          </p:cNvPr>
          <p:cNvSpPr txBox="1"/>
          <p:nvPr/>
        </p:nvSpPr>
        <p:spPr>
          <a:xfrm>
            <a:off x="792162" y="3888769"/>
            <a:ext cx="761747" cy="430887"/>
          </a:xfrm>
          <a:prstGeom prst="rect">
            <a:avLst/>
          </a:prstGeom>
          <a:noFill/>
        </p:spPr>
        <p:txBody>
          <a:bodyPr wrap="none" rtlCol="0">
            <a:spAutoFit/>
          </a:bodyPr>
          <a:lstStyle/>
          <a:p>
            <a:r>
              <a:rPr lang="ja-JP" altLang="en-US" sz="2200" b="1" spc="50"/>
              <a:t>設問</a:t>
            </a:r>
            <a:endParaRPr kumimoji="1" lang="ja-JP" altLang="en-US" sz="2200" b="1" spc="50"/>
          </a:p>
        </p:txBody>
      </p:sp>
      <p:sp>
        <p:nvSpPr>
          <p:cNvPr id="3" name="スライド番号プレースホルダー 2">
            <a:extLst>
              <a:ext uri="{FF2B5EF4-FFF2-40B4-BE49-F238E27FC236}">
                <a16:creationId xmlns:a16="http://schemas.microsoft.com/office/drawing/2014/main" id="{7568436E-B4C4-070F-B151-B33BD21DF453}"/>
              </a:ext>
            </a:extLst>
          </p:cNvPr>
          <p:cNvSpPr>
            <a:spLocks noGrp="1"/>
          </p:cNvSpPr>
          <p:nvPr>
            <p:ph type="sldNum" sz="quarter" idx="4"/>
          </p:nvPr>
        </p:nvSpPr>
        <p:spPr/>
        <p:txBody>
          <a:bodyPr/>
          <a:lstStyle/>
          <a:p>
            <a:fld id="{2336B528-F940-46AA-A4AB-D4751FB27E02}" type="slidenum">
              <a:rPr kumimoji="1" lang="ja-JP" altLang="en-US" smtClean="0"/>
              <a:t>63</a:t>
            </a:fld>
            <a:endParaRPr kumimoji="1" lang="ja-JP" altLang="en-US"/>
          </a:p>
        </p:txBody>
      </p:sp>
    </p:spTree>
    <p:extLst>
      <p:ext uri="{BB962C8B-B14F-4D97-AF65-F5344CB8AC3E}">
        <p14:creationId xmlns:p14="http://schemas.microsoft.com/office/powerpoint/2010/main" val="188119197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26E3A8-1631-3537-4967-D1916DD459EF}"/>
            </a:ext>
          </a:extLst>
        </p:cNvPr>
        <p:cNvGrpSpPr/>
        <p:nvPr/>
      </p:nvGrpSpPr>
      <p:grpSpPr>
        <a:xfrm>
          <a:off x="0" y="0"/>
          <a:ext cx="0" cy="0"/>
          <a:chOff x="0" y="0"/>
          <a:chExt cx="0" cy="0"/>
        </a:xfrm>
      </p:grpSpPr>
      <p:sp>
        <p:nvSpPr>
          <p:cNvPr id="16" name="四角形: 角を丸くする 15">
            <a:extLst>
              <a:ext uri="{FF2B5EF4-FFF2-40B4-BE49-F238E27FC236}">
                <a16:creationId xmlns:a16="http://schemas.microsoft.com/office/drawing/2014/main" id="{A60452FF-83FF-491C-26F8-D59D3AF67C39}"/>
              </a:ext>
            </a:extLst>
          </p:cNvPr>
          <p:cNvSpPr/>
          <p:nvPr/>
        </p:nvSpPr>
        <p:spPr>
          <a:xfrm>
            <a:off x="542131" y="1435876"/>
            <a:ext cx="11107737" cy="1515824"/>
          </a:xfrm>
          <a:prstGeom prst="roundRect">
            <a:avLst>
              <a:gd name="adj" fmla="val 3346"/>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四角形: 角を丸くする 22">
            <a:extLst>
              <a:ext uri="{FF2B5EF4-FFF2-40B4-BE49-F238E27FC236}">
                <a16:creationId xmlns:a16="http://schemas.microsoft.com/office/drawing/2014/main" id="{FB0B8736-9EB7-A71C-F53C-C4D21B0C1A18}"/>
              </a:ext>
            </a:extLst>
          </p:cNvPr>
          <p:cNvSpPr/>
          <p:nvPr/>
        </p:nvSpPr>
        <p:spPr>
          <a:xfrm>
            <a:off x="531813" y="3126309"/>
            <a:ext cx="11107737" cy="3176065"/>
          </a:xfrm>
          <a:prstGeom prst="roundRect">
            <a:avLst>
              <a:gd name="adj" fmla="val 3346"/>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Pゴシック" panose="020B0400000000000000" pitchFamily="50" charset="-128"/>
              <a:ea typeface="BIZ UDPゴシック" panose="020B0400000000000000" pitchFamily="50" charset="-128"/>
            </a:endParaRPr>
          </a:p>
        </p:txBody>
      </p:sp>
      <p:sp>
        <p:nvSpPr>
          <p:cNvPr id="7" name="四角形: 角を丸くする 6">
            <a:extLst>
              <a:ext uri="{FF2B5EF4-FFF2-40B4-BE49-F238E27FC236}">
                <a16:creationId xmlns:a16="http://schemas.microsoft.com/office/drawing/2014/main" id="{C26677F8-F998-8902-5CEC-3B05E5C603B8}"/>
              </a:ext>
            </a:extLst>
          </p:cNvPr>
          <p:cNvSpPr/>
          <p:nvPr/>
        </p:nvSpPr>
        <p:spPr>
          <a:xfrm>
            <a:off x="531813" y="383588"/>
            <a:ext cx="2340000" cy="444500"/>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8DFCD189-DF71-A808-F168-81ED397DBB38}"/>
              </a:ext>
            </a:extLst>
          </p:cNvPr>
          <p:cNvSpPr>
            <a:spLocks noGrp="1"/>
          </p:cNvSpPr>
          <p:nvPr>
            <p:ph type="title"/>
          </p:nvPr>
        </p:nvSpPr>
        <p:spPr/>
        <p:txBody>
          <a:bodyPr/>
          <a:lstStyle/>
          <a:p>
            <a:r>
              <a:rPr lang="ja-JP" altLang="en-US">
                <a:latin typeface="BIZ UDPゴシック" panose="020B0400000000000000" pitchFamily="50" charset="-128"/>
                <a:ea typeface="BIZ UDPゴシック" panose="020B0400000000000000" pitchFamily="50" charset="-128"/>
              </a:rPr>
              <a:t>設問</a:t>
            </a:r>
            <a:r>
              <a:rPr lang="en-US" altLang="ja-JP">
                <a:latin typeface="BIZ UDPゴシック" panose="020B0400000000000000" pitchFamily="50" charset="-128"/>
                <a:ea typeface="BIZ UDPゴシック" panose="020B0400000000000000" pitchFamily="50" charset="-128"/>
              </a:rPr>
              <a:t>2</a:t>
            </a:r>
            <a:r>
              <a:rPr lang="ja-JP" altLang="en-US">
                <a:latin typeface="BIZ UDPゴシック" panose="020B0400000000000000" pitchFamily="50" charset="-128"/>
                <a:ea typeface="BIZ UDPゴシック" panose="020B0400000000000000" pitchFamily="50" charset="-128"/>
              </a:rPr>
              <a:t>　事例</a:t>
            </a:r>
            <a:r>
              <a:rPr lang="en-US" altLang="ja-JP">
                <a:latin typeface="BIZ UDPゴシック" panose="020B0400000000000000" pitchFamily="50" charset="-128"/>
                <a:ea typeface="BIZ UDPゴシック" panose="020B0400000000000000" pitchFamily="50" charset="-128"/>
              </a:rPr>
              <a:t>8</a:t>
            </a:r>
            <a:endParaRPr lang="ja-JP" altLang="en-US">
              <a:latin typeface="BIZ UDPゴシック" panose="020B0400000000000000" pitchFamily="50" charset="-128"/>
              <a:ea typeface="BIZ UDPゴシック" panose="020B0400000000000000" pitchFamily="50" charset="-128"/>
            </a:endParaRPr>
          </a:p>
        </p:txBody>
      </p:sp>
      <p:grpSp>
        <p:nvGrpSpPr>
          <p:cNvPr id="10" name="グループ化 9">
            <a:extLst>
              <a:ext uri="{FF2B5EF4-FFF2-40B4-BE49-F238E27FC236}">
                <a16:creationId xmlns:a16="http://schemas.microsoft.com/office/drawing/2014/main" id="{66EE020A-BE61-3797-3107-1CCEDEE7ABAF}"/>
              </a:ext>
            </a:extLst>
          </p:cNvPr>
          <p:cNvGrpSpPr/>
          <p:nvPr/>
        </p:nvGrpSpPr>
        <p:grpSpPr>
          <a:xfrm>
            <a:off x="832882" y="3923953"/>
            <a:ext cx="4339789" cy="423069"/>
            <a:chOff x="887571" y="1678781"/>
            <a:chExt cx="4339789" cy="423069"/>
          </a:xfrm>
        </p:grpSpPr>
        <p:sp>
          <p:nvSpPr>
            <p:cNvPr id="6" name="テキスト ボックス 5">
              <a:extLst>
                <a:ext uri="{FF2B5EF4-FFF2-40B4-BE49-F238E27FC236}">
                  <a16:creationId xmlns:a16="http://schemas.microsoft.com/office/drawing/2014/main" id="{3426856A-D134-A696-D88F-F1EF3374F673}"/>
                </a:ext>
              </a:extLst>
            </p:cNvPr>
            <p:cNvSpPr txBox="1"/>
            <p:nvPr/>
          </p:nvSpPr>
          <p:spPr>
            <a:xfrm>
              <a:off x="1349375" y="1714500"/>
              <a:ext cx="3877985" cy="369332"/>
            </a:xfrm>
            <a:prstGeom prst="rect">
              <a:avLst/>
            </a:prstGeom>
            <a:noFill/>
          </p:spPr>
          <p:txBody>
            <a:bodyPr wrap="none" rtlCol="0">
              <a:spAutoFit/>
            </a:bodyPr>
            <a:lstStyle/>
            <a:p>
              <a:r>
                <a:rPr lang="ja-JP" altLang="en-US" b="1">
                  <a:solidFill>
                    <a:srgbClr val="FF6A29"/>
                  </a:solidFill>
                  <a:latin typeface="BIZ UDPゴシック" panose="020B0400000000000000" pitchFamily="50" charset="-128"/>
                  <a:ea typeface="BIZ UDPゴシック" panose="020B0400000000000000" pitchFamily="50" charset="-128"/>
                </a:rPr>
                <a:t>更衣中の入室が業務上必要であるか</a:t>
              </a:r>
              <a:endParaRPr kumimoji="1" lang="ja-JP" altLang="en-US" sz="1900" b="1" spc="50">
                <a:solidFill>
                  <a:srgbClr val="FF6A29"/>
                </a:solidFill>
                <a:latin typeface="BIZ UDPゴシック" panose="020B0400000000000000" pitchFamily="50" charset="-128"/>
                <a:ea typeface="BIZ UDPゴシック" panose="020B0400000000000000" pitchFamily="50" charset="-128"/>
              </a:endParaRPr>
            </a:p>
          </p:txBody>
        </p:sp>
        <p:sp>
          <p:nvSpPr>
            <p:cNvPr id="9" name="楕円 8">
              <a:extLst>
                <a:ext uri="{FF2B5EF4-FFF2-40B4-BE49-F238E27FC236}">
                  <a16:creationId xmlns:a16="http://schemas.microsoft.com/office/drawing/2014/main" id="{CF8C8911-FDD8-A7EA-704F-009D1D7EF438}"/>
                </a:ext>
              </a:extLst>
            </p:cNvPr>
            <p:cNvSpPr/>
            <p:nvPr/>
          </p:nvSpPr>
          <p:spPr>
            <a:xfrm>
              <a:off x="887571" y="1678781"/>
              <a:ext cx="423069" cy="423069"/>
            </a:xfrm>
            <a:prstGeom prst="ellipse">
              <a:avLst/>
            </a:prstGeom>
            <a:solidFill>
              <a:srgbClr val="FF6A29"/>
            </a:solidFill>
            <a:ln>
              <a:noFill/>
            </a:ln>
          </p:spPr>
          <p:style>
            <a:lnRef idx="2">
              <a:schemeClr val="accent1">
                <a:shade val="15000"/>
              </a:schemeClr>
            </a:lnRef>
            <a:fillRef idx="1">
              <a:schemeClr val="accent1"/>
            </a:fillRef>
            <a:effectRef idx="0">
              <a:schemeClr val="accent1"/>
            </a:effectRef>
            <a:fontRef idx="minor">
              <a:schemeClr val="lt1"/>
            </a:fontRef>
          </p:style>
          <p:txBody>
            <a:bodyPr bIns="0" rtlCol="0" anchor="ctr"/>
            <a:lstStyle/>
            <a:p>
              <a:pPr algn="ctr"/>
              <a:r>
                <a:rPr lang="en-US" altLang="ja-JP" sz="2100" b="1">
                  <a:latin typeface="BIZ UDPゴシック" panose="020B0400000000000000" pitchFamily="50" charset="-128"/>
                  <a:ea typeface="BIZ UDPゴシック" panose="020B0400000000000000" pitchFamily="50" charset="-128"/>
                </a:rPr>
                <a:t>1</a:t>
              </a:r>
              <a:endParaRPr kumimoji="1" lang="ja-JP" altLang="en-US" sz="2100" b="1">
                <a:latin typeface="BIZ UDPゴシック" panose="020B0400000000000000" pitchFamily="50" charset="-128"/>
                <a:ea typeface="BIZ UDPゴシック" panose="020B0400000000000000" pitchFamily="50" charset="-128"/>
              </a:endParaRPr>
            </a:p>
          </p:txBody>
        </p:sp>
      </p:grpSp>
      <p:grpSp>
        <p:nvGrpSpPr>
          <p:cNvPr id="11" name="グループ化 10">
            <a:extLst>
              <a:ext uri="{FF2B5EF4-FFF2-40B4-BE49-F238E27FC236}">
                <a16:creationId xmlns:a16="http://schemas.microsoft.com/office/drawing/2014/main" id="{27E35B90-38D5-8E56-D79D-6B57B2B92D06}"/>
              </a:ext>
            </a:extLst>
          </p:cNvPr>
          <p:cNvGrpSpPr/>
          <p:nvPr/>
        </p:nvGrpSpPr>
        <p:grpSpPr>
          <a:xfrm>
            <a:off x="832882" y="4671438"/>
            <a:ext cx="5224646" cy="423069"/>
            <a:chOff x="887571" y="1678781"/>
            <a:chExt cx="5224646" cy="423069"/>
          </a:xfrm>
        </p:grpSpPr>
        <p:sp>
          <p:nvSpPr>
            <p:cNvPr id="12" name="テキスト ボックス 11">
              <a:extLst>
                <a:ext uri="{FF2B5EF4-FFF2-40B4-BE49-F238E27FC236}">
                  <a16:creationId xmlns:a16="http://schemas.microsoft.com/office/drawing/2014/main" id="{5AAF34B2-B770-FEE6-23E8-DEF751A844BC}"/>
                </a:ext>
              </a:extLst>
            </p:cNvPr>
            <p:cNvSpPr txBox="1"/>
            <p:nvPr/>
          </p:nvSpPr>
          <p:spPr>
            <a:xfrm>
              <a:off x="1349375" y="1714500"/>
              <a:ext cx="4762842" cy="369332"/>
            </a:xfrm>
            <a:prstGeom prst="rect">
              <a:avLst/>
            </a:prstGeom>
            <a:noFill/>
          </p:spPr>
          <p:txBody>
            <a:bodyPr wrap="none" rtlCol="0">
              <a:spAutoFit/>
            </a:bodyPr>
            <a:lstStyle/>
            <a:p>
              <a:r>
                <a:rPr lang="ja-JP" altLang="en-US" b="1">
                  <a:solidFill>
                    <a:srgbClr val="FF6A29"/>
                  </a:solidFill>
                  <a:latin typeface="BIZ UDPゴシック" panose="020B0400000000000000" pitchFamily="50" charset="-128"/>
                  <a:ea typeface="BIZ UDPゴシック" panose="020B0400000000000000" pitchFamily="50" charset="-128"/>
                </a:rPr>
                <a:t>組織のルールはどのように設定されているか</a:t>
              </a:r>
              <a:endParaRPr lang="ja-JP" altLang="en-US" sz="1800" b="1">
                <a:solidFill>
                  <a:srgbClr val="FF6A29"/>
                </a:solidFill>
                <a:latin typeface="BIZ UDPゴシック" panose="020B0400000000000000" pitchFamily="50" charset="-128"/>
                <a:ea typeface="BIZ UDPゴシック" panose="020B0400000000000000" pitchFamily="50" charset="-128"/>
              </a:endParaRPr>
            </a:p>
          </p:txBody>
        </p:sp>
        <p:sp>
          <p:nvSpPr>
            <p:cNvPr id="14" name="楕円 13">
              <a:extLst>
                <a:ext uri="{FF2B5EF4-FFF2-40B4-BE49-F238E27FC236}">
                  <a16:creationId xmlns:a16="http://schemas.microsoft.com/office/drawing/2014/main" id="{BDC99390-BB90-9859-EA37-51078B70571A}"/>
                </a:ext>
              </a:extLst>
            </p:cNvPr>
            <p:cNvSpPr/>
            <p:nvPr/>
          </p:nvSpPr>
          <p:spPr>
            <a:xfrm>
              <a:off x="887571" y="1678781"/>
              <a:ext cx="423069" cy="423069"/>
            </a:xfrm>
            <a:prstGeom prst="ellipse">
              <a:avLst/>
            </a:prstGeom>
            <a:solidFill>
              <a:srgbClr val="FF6A29"/>
            </a:solidFill>
            <a:ln>
              <a:noFill/>
            </a:ln>
          </p:spPr>
          <p:style>
            <a:lnRef idx="2">
              <a:schemeClr val="accent1">
                <a:shade val="15000"/>
              </a:schemeClr>
            </a:lnRef>
            <a:fillRef idx="1">
              <a:schemeClr val="accent1"/>
            </a:fillRef>
            <a:effectRef idx="0">
              <a:schemeClr val="accent1"/>
            </a:effectRef>
            <a:fontRef idx="minor">
              <a:schemeClr val="lt1"/>
            </a:fontRef>
          </p:style>
          <p:txBody>
            <a:bodyPr bIns="0" rtlCol="0" anchor="ctr"/>
            <a:lstStyle/>
            <a:p>
              <a:pPr algn="ctr"/>
              <a:r>
                <a:rPr kumimoji="1" lang="en-US" altLang="ja-JP" sz="2100" b="1">
                  <a:latin typeface="BIZ UDPゴシック" panose="020B0400000000000000" pitchFamily="50" charset="-128"/>
                  <a:ea typeface="BIZ UDPゴシック" panose="020B0400000000000000" pitchFamily="50" charset="-128"/>
                </a:rPr>
                <a:t>2</a:t>
              </a:r>
              <a:endParaRPr kumimoji="1" lang="ja-JP" altLang="en-US" sz="2100" b="1">
                <a:latin typeface="BIZ UDPゴシック" panose="020B0400000000000000" pitchFamily="50" charset="-128"/>
                <a:ea typeface="BIZ UDPゴシック" panose="020B0400000000000000" pitchFamily="50" charset="-128"/>
              </a:endParaRPr>
            </a:p>
          </p:txBody>
        </p:sp>
      </p:grpSp>
      <p:grpSp>
        <p:nvGrpSpPr>
          <p:cNvPr id="4" name="グループ化 3">
            <a:extLst>
              <a:ext uri="{FF2B5EF4-FFF2-40B4-BE49-F238E27FC236}">
                <a16:creationId xmlns:a16="http://schemas.microsoft.com/office/drawing/2014/main" id="{EB9EA4C3-874A-A7ED-FCCD-67D579AE8588}"/>
              </a:ext>
            </a:extLst>
          </p:cNvPr>
          <p:cNvGrpSpPr/>
          <p:nvPr/>
        </p:nvGrpSpPr>
        <p:grpSpPr>
          <a:xfrm>
            <a:off x="832882" y="5411440"/>
            <a:ext cx="4753363" cy="423069"/>
            <a:chOff x="887571" y="1678781"/>
            <a:chExt cx="4753363" cy="423069"/>
          </a:xfrm>
        </p:grpSpPr>
        <p:sp>
          <p:nvSpPr>
            <p:cNvPr id="5" name="テキスト ボックス 4">
              <a:extLst>
                <a:ext uri="{FF2B5EF4-FFF2-40B4-BE49-F238E27FC236}">
                  <a16:creationId xmlns:a16="http://schemas.microsoft.com/office/drawing/2014/main" id="{C6F1FF53-210F-B05C-B8EE-BF2E087A3922}"/>
                </a:ext>
              </a:extLst>
            </p:cNvPr>
            <p:cNvSpPr txBox="1"/>
            <p:nvPr/>
          </p:nvSpPr>
          <p:spPr>
            <a:xfrm>
              <a:off x="1349375" y="1732518"/>
              <a:ext cx="4291559" cy="369332"/>
            </a:xfrm>
            <a:prstGeom prst="rect">
              <a:avLst/>
            </a:prstGeom>
            <a:noFill/>
          </p:spPr>
          <p:txBody>
            <a:bodyPr wrap="none" rtlCol="0">
              <a:spAutoFit/>
            </a:bodyPr>
            <a:lstStyle/>
            <a:p>
              <a:r>
                <a:rPr lang="ja-JP" altLang="en-US" b="1">
                  <a:solidFill>
                    <a:srgbClr val="FF6A29"/>
                  </a:solidFill>
                  <a:latin typeface="BIZ UDPゴシック" panose="020B0400000000000000" pitchFamily="50" charset="-128"/>
                  <a:ea typeface="BIZ UDPゴシック" panose="020B0400000000000000" pitchFamily="50" charset="-128"/>
                </a:rPr>
                <a:t>本人・保護者に適切に説明されているか </a:t>
              </a:r>
              <a:endParaRPr kumimoji="1" lang="ja-JP" altLang="en-US" sz="1900" b="1" spc="50">
                <a:solidFill>
                  <a:srgbClr val="FF6A29"/>
                </a:solidFill>
                <a:latin typeface="BIZ UDPゴシック" panose="020B0400000000000000" pitchFamily="50" charset="-128"/>
                <a:ea typeface="BIZ UDPゴシック" panose="020B0400000000000000" pitchFamily="50" charset="-128"/>
              </a:endParaRPr>
            </a:p>
          </p:txBody>
        </p:sp>
        <p:sp>
          <p:nvSpPr>
            <p:cNvPr id="8" name="楕円 13">
              <a:extLst>
                <a:ext uri="{FF2B5EF4-FFF2-40B4-BE49-F238E27FC236}">
                  <a16:creationId xmlns:a16="http://schemas.microsoft.com/office/drawing/2014/main" id="{9FC85C18-0E6F-CF49-5582-35BE45E1A8DC}"/>
                </a:ext>
              </a:extLst>
            </p:cNvPr>
            <p:cNvSpPr/>
            <p:nvPr/>
          </p:nvSpPr>
          <p:spPr>
            <a:xfrm>
              <a:off x="887571" y="1678781"/>
              <a:ext cx="423069" cy="423069"/>
            </a:xfrm>
            <a:prstGeom prst="ellipse">
              <a:avLst/>
            </a:prstGeom>
            <a:solidFill>
              <a:srgbClr val="FF6A29"/>
            </a:solidFill>
            <a:ln>
              <a:noFill/>
            </a:ln>
          </p:spPr>
          <p:style>
            <a:lnRef idx="2">
              <a:schemeClr val="accent1">
                <a:shade val="15000"/>
              </a:schemeClr>
            </a:lnRef>
            <a:fillRef idx="1">
              <a:schemeClr val="accent1"/>
            </a:fillRef>
            <a:effectRef idx="0">
              <a:schemeClr val="accent1"/>
            </a:effectRef>
            <a:fontRef idx="minor">
              <a:schemeClr val="lt1"/>
            </a:fontRef>
          </p:style>
          <p:txBody>
            <a:bodyPr bIns="0" rtlCol="0" anchor="ctr"/>
            <a:lstStyle/>
            <a:p>
              <a:pPr algn="ctr"/>
              <a:r>
                <a:rPr kumimoji="1" lang="en-US" altLang="ja-JP" sz="2100" b="1">
                  <a:latin typeface="BIZ UDPゴシック" panose="020B0400000000000000" pitchFamily="50" charset="-128"/>
                  <a:ea typeface="BIZ UDPゴシック" panose="020B0400000000000000" pitchFamily="50" charset="-128"/>
                </a:rPr>
                <a:t>3</a:t>
              </a:r>
              <a:endParaRPr kumimoji="1" lang="ja-JP" altLang="en-US" sz="2100" b="1">
                <a:latin typeface="BIZ UDPゴシック" panose="020B0400000000000000" pitchFamily="50" charset="-128"/>
                <a:ea typeface="BIZ UDPゴシック" panose="020B0400000000000000" pitchFamily="50" charset="-128"/>
              </a:endParaRPr>
            </a:p>
          </p:txBody>
        </p:sp>
      </p:grpSp>
      <p:sp>
        <p:nvSpPr>
          <p:cNvPr id="13" name="テキスト ボックス 12">
            <a:extLst>
              <a:ext uri="{FF2B5EF4-FFF2-40B4-BE49-F238E27FC236}">
                <a16:creationId xmlns:a16="http://schemas.microsoft.com/office/drawing/2014/main" id="{87D1A468-CDEA-9C70-9A43-A34EC996FBAD}"/>
              </a:ext>
            </a:extLst>
          </p:cNvPr>
          <p:cNvSpPr txBox="1"/>
          <p:nvPr/>
        </p:nvSpPr>
        <p:spPr>
          <a:xfrm>
            <a:off x="832882" y="2049091"/>
            <a:ext cx="10566956" cy="595869"/>
          </a:xfrm>
          <a:prstGeom prst="rect">
            <a:avLst/>
          </a:prstGeom>
          <a:noFill/>
        </p:spPr>
        <p:txBody>
          <a:bodyPr wrap="square" rtlCol="0">
            <a:spAutoFit/>
          </a:bodyPr>
          <a:lstStyle/>
          <a:p>
            <a:pPr>
              <a:lnSpc>
                <a:spcPct val="110000"/>
              </a:lnSpc>
            </a:pPr>
            <a:r>
              <a:rPr lang="ja-JP" altLang="en-US" sz="1600" spc="180">
                <a:latin typeface="BIZ UDPゴシック" panose="020B0400000000000000" pitchFamily="50" charset="-128"/>
                <a:ea typeface="BIZ UDPゴシック" panose="020B0400000000000000" pitchFamily="50" charset="-128"/>
              </a:rPr>
              <a:t>小学校の担任は、トラブル防止のため、更衣中のこどもたちがいる部屋に入室し、こどもの更衣を見守っていた。</a:t>
            </a:r>
          </a:p>
        </p:txBody>
      </p:sp>
      <p:sp>
        <p:nvSpPr>
          <p:cNvPr id="17" name="テキスト ボックス 16">
            <a:extLst>
              <a:ext uri="{FF2B5EF4-FFF2-40B4-BE49-F238E27FC236}">
                <a16:creationId xmlns:a16="http://schemas.microsoft.com/office/drawing/2014/main" id="{70ECA546-77AB-C603-13DF-E493AF75A567}"/>
              </a:ext>
            </a:extLst>
          </p:cNvPr>
          <p:cNvSpPr txBox="1"/>
          <p:nvPr/>
        </p:nvSpPr>
        <p:spPr>
          <a:xfrm>
            <a:off x="792162" y="1618204"/>
            <a:ext cx="607859" cy="338554"/>
          </a:xfrm>
          <a:prstGeom prst="rect">
            <a:avLst/>
          </a:prstGeom>
          <a:noFill/>
        </p:spPr>
        <p:txBody>
          <a:bodyPr wrap="none" rtlCol="0">
            <a:spAutoFit/>
          </a:bodyPr>
          <a:lstStyle/>
          <a:p>
            <a:r>
              <a:rPr lang="ja-JP" altLang="en-US" sz="1600" spc="50">
                <a:latin typeface="BIZ UDPゴシック" panose="020B0400000000000000" pitchFamily="50" charset="-128"/>
                <a:ea typeface="BIZ UDPゴシック" panose="020B0400000000000000" pitchFamily="50" charset="-128"/>
              </a:rPr>
              <a:t>事例</a:t>
            </a:r>
          </a:p>
        </p:txBody>
      </p:sp>
      <p:grpSp>
        <p:nvGrpSpPr>
          <p:cNvPr id="3" name="グループ化 2">
            <a:extLst>
              <a:ext uri="{FF2B5EF4-FFF2-40B4-BE49-F238E27FC236}">
                <a16:creationId xmlns:a16="http://schemas.microsoft.com/office/drawing/2014/main" id="{B0FFB0DF-527F-8119-40F2-76615BD9C560}"/>
              </a:ext>
            </a:extLst>
          </p:cNvPr>
          <p:cNvGrpSpPr/>
          <p:nvPr/>
        </p:nvGrpSpPr>
        <p:grpSpPr>
          <a:xfrm>
            <a:off x="10308917" y="4953562"/>
            <a:ext cx="1041272" cy="1129438"/>
            <a:chOff x="1189767" y="2221447"/>
            <a:chExt cx="1041272" cy="1129438"/>
          </a:xfrm>
        </p:grpSpPr>
        <p:sp>
          <p:nvSpPr>
            <p:cNvPr id="15" name="フリーフォーム: 図形 14">
              <a:extLst>
                <a:ext uri="{FF2B5EF4-FFF2-40B4-BE49-F238E27FC236}">
                  <a16:creationId xmlns:a16="http://schemas.microsoft.com/office/drawing/2014/main" id="{CB70D49E-1C35-57F5-A2C3-5088694FB2C8}"/>
                </a:ext>
              </a:extLst>
            </p:cNvPr>
            <p:cNvSpPr/>
            <p:nvPr/>
          </p:nvSpPr>
          <p:spPr>
            <a:xfrm>
              <a:off x="1421129" y="2296183"/>
              <a:ext cx="437864" cy="961834"/>
            </a:xfrm>
            <a:custGeom>
              <a:avLst/>
              <a:gdLst>
                <a:gd name="connsiteX0" fmla="*/ 356235 w 437864"/>
                <a:gd name="connsiteY0" fmla="*/ 324422 h 961834"/>
                <a:gd name="connsiteX1" fmla="*/ 361855 w 437864"/>
                <a:gd name="connsiteY1" fmla="*/ 351282 h 961834"/>
                <a:gd name="connsiteX2" fmla="*/ 289369 w 437864"/>
                <a:gd name="connsiteY2" fmla="*/ 430149 h 961834"/>
                <a:gd name="connsiteX3" fmla="*/ 227647 w 437864"/>
                <a:gd name="connsiteY3" fmla="*/ 401003 h 961834"/>
                <a:gd name="connsiteX4" fmla="*/ 227647 w 437864"/>
                <a:gd name="connsiteY4" fmla="*/ 377666 h 961834"/>
                <a:gd name="connsiteX5" fmla="*/ 203359 w 437864"/>
                <a:gd name="connsiteY5" fmla="*/ 329946 h 961834"/>
                <a:gd name="connsiteX6" fmla="*/ 166592 w 437864"/>
                <a:gd name="connsiteY6" fmla="*/ 303276 h 961834"/>
                <a:gd name="connsiteX7" fmla="*/ 129254 w 437864"/>
                <a:gd name="connsiteY7" fmla="*/ 227362 h 961834"/>
                <a:gd name="connsiteX8" fmla="*/ 102679 w 437864"/>
                <a:gd name="connsiteY8" fmla="*/ 128111 h 961834"/>
                <a:gd name="connsiteX9" fmla="*/ 309944 w 437864"/>
                <a:gd name="connsiteY9" fmla="*/ 0 h 961834"/>
                <a:gd name="connsiteX10" fmla="*/ 327755 w 437864"/>
                <a:gd name="connsiteY10" fmla="*/ 41910 h 961834"/>
                <a:gd name="connsiteX11" fmla="*/ 360807 w 437864"/>
                <a:gd name="connsiteY11" fmla="*/ 165259 h 961834"/>
                <a:gd name="connsiteX12" fmla="*/ 352616 w 437864"/>
                <a:gd name="connsiteY12" fmla="*/ 283369 h 961834"/>
                <a:gd name="connsiteX13" fmla="*/ 347663 w 437864"/>
                <a:gd name="connsiteY13" fmla="*/ 292037 h 961834"/>
                <a:gd name="connsiteX14" fmla="*/ 356330 w 437864"/>
                <a:gd name="connsiteY14" fmla="*/ 324326 h 961834"/>
                <a:gd name="connsiteX15" fmla="*/ 189833 w 437864"/>
                <a:gd name="connsiteY15" fmla="*/ 423291 h 961834"/>
                <a:gd name="connsiteX16" fmla="*/ 183261 w 437864"/>
                <a:gd name="connsiteY16" fmla="*/ 442627 h 961834"/>
                <a:gd name="connsiteX17" fmla="*/ 167164 w 437864"/>
                <a:gd name="connsiteY17" fmla="*/ 463582 h 961834"/>
                <a:gd name="connsiteX18" fmla="*/ 149733 w 437864"/>
                <a:gd name="connsiteY18" fmla="*/ 472154 h 961834"/>
                <a:gd name="connsiteX19" fmla="*/ 134398 w 437864"/>
                <a:gd name="connsiteY19" fmla="*/ 472154 h 961834"/>
                <a:gd name="connsiteX20" fmla="*/ 117157 w 437864"/>
                <a:gd name="connsiteY20" fmla="*/ 480822 h 961834"/>
                <a:gd name="connsiteX21" fmla="*/ 89440 w 437864"/>
                <a:gd name="connsiteY21" fmla="*/ 518255 h 961834"/>
                <a:gd name="connsiteX22" fmla="*/ 0 w 437864"/>
                <a:gd name="connsiteY22" fmla="*/ 483965 h 961834"/>
                <a:gd name="connsiteX23" fmla="*/ 34195 w 437864"/>
                <a:gd name="connsiteY23" fmla="*/ 356425 h 961834"/>
                <a:gd name="connsiteX24" fmla="*/ 46006 w 437864"/>
                <a:gd name="connsiteY24" fmla="*/ 340138 h 961834"/>
                <a:gd name="connsiteX25" fmla="*/ 93250 w 437864"/>
                <a:gd name="connsiteY25" fmla="*/ 309467 h 961834"/>
                <a:gd name="connsiteX26" fmla="*/ 101727 w 437864"/>
                <a:gd name="connsiteY26" fmla="*/ 307181 h 961834"/>
                <a:gd name="connsiteX27" fmla="*/ 111062 w 437864"/>
                <a:gd name="connsiteY27" fmla="*/ 309944 h 961834"/>
                <a:gd name="connsiteX28" fmla="*/ 180975 w 437864"/>
                <a:gd name="connsiteY28" fmla="*/ 360712 h 961834"/>
                <a:gd name="connsiteX29" fmla="*/ 189738 w 437864"/>
                <a:gd name="connsiteY29" fmla="*/ 377857 h 961834"/>
                <a:gd name="connsiteX30" fmla="*/ 189738 w 437864"/>
                <a:gd name="connsiteY30" fmla="*/ 423386 h 961834"/>
                <a:gd name="connsiteX31" fmla="*/ 292227 w 437864"/>
                <a:gd name="connsiteY31" fmla="*/ 775335 h 961834"/>
                <a:gd name="connsiteX32" fmla="*/ 286226 w 437864"/>
                <a:gd name="connsiteY32" fmla="*/ 775335 h 961834"/>
                <a:gd name="connsiteX33" fmla="*/ 180880 w 437864"/>
                <a:gd name="connsiteY33" fmla="*/ 500824 h 961834"/>
                <a:gd name="connsiteX34" fmla="*/ 197072 w 437864"/>
                <a:gd name="connsiteY34" fmla="*/ 486728 h 961834"/>
                <a:gd name="connsiteX35" fmla="*/ 213169 w 437864"/>
                <a:gd name="connsiteY35" fmla="*/ 465773 h 961834"/>
                <a:gd name="connsiteX36" fmla="*/ 222599 w 437864"/>
                <a:gd name="connsiteY36" fmla="*/ 448342 h 961834"/>
                <a:gd name="connsiteX37" fmla="*/ 289369 w 437864"/>
                <a:gd name="connsiteY37" fmla="*/ 468059 h 961834"/>
                <a:gd name="connsiteX38" fmla="*/ 394049 w 437864"/>
                <a:gd name="connsiteY38" fmla="*/ 391382 h 961834"/>
                <a:gd name="connsiteX39" fmla="*/ 437864 w 437864"/>
                <a:gd name="connsiteY39" fmla="*/ 395954 h 961834"/>
                <a:gd name="connsiteX40" fmla="*/ 292227 w 437864"/>
                <a:gd name="connsiteY40" fmla="*/ 775335 h 961834"/>
                <a:gd name="connsiteX41" fmla="*/ 164211 w 437864"/>
                <a:gd name="connsiteY41" fmla="*/ 850297 h 961834"/>
                <a:gd name="connsiteX42" fmla="*/ 145542 w 437864"/>
                <a:gd name="connsiteY42" fmla="*/ 849344 h 961834"/>
                <a:gd name="connsiteX43" fmla="*/ 80772 w 437864"/>
                <a:gd name="connsiteY43" fmla="*/ 808387 h 961834"/>
                <a:gd name="connsiteX44" fmla="*/ 59150 w 437864"/>
                <a:gd name="connsiteY44" fmla="*/ 759809 h 961834"/>
                <a:gd name="connsiteX45" fmla="*/ 24860 w 437864"/>
                <a:gd name="connsiteY45" fmla="*/ 921258 h 961834"/>
                <a:gd name="connsiteX46" fmla="*/ 108299 w 437864"/>
                <a:gd name="connsiteY46" fmla="*/ 960311 h 961834"/>
                <a:gd name="connsiteX47" fmla="*/ 158401 w 437864"/>
                <a:gd name="connsiteY47" fmla="*/ 961835 h 961834"/>
                <a:gd name="connsiteX48" fmla="*/ 164211 w 437864"/>
                <a:gd name="connsiteY48" fmla="*/ 850392 h 961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437864" h="961834">
                  <a:moveTo>
                    <a:pt x="356235" y="324422"/>
                  </a:moveTo>
                  <a:cubicBezTo>
                    <a:pt x="359664" y="337375"/>
                    <a:pt x="361855" y="345758"/>
                    <a:pt x="361855" y="351282"/>
                  </a:cubicBezTo>
                  <a:cubicBezTo>
                    <a:pt x="361855" y="399193"/>
                    <a:pt x="335756" y="430149"/>
                    <a:pt x="289369" y="430149"/>
                  </a:cubicBezTo>
                  <a:cubicBezTo>
                    <a:pt x="262223" y="430149"/>
                    <a:pt x="240792" y="419481"/>
                    <a:pt x="227647" y="401003"/>
                  </a:cubicBezTo>
                  <a:lnTo>
                    <a:pt x="227647" y="377666"/>
                  </a:lnTo>
                  <a:cubicBezTo>
                    <a:pt x="227647" y="359664"/>
                    <a:pt x="217837" y="340519"/>
                    <a:pt x="203359" y="329946"/>
                  </a:cubicBezTo>
                  <a:lnTo>
                    <a:pt x="166592" y="303276"/>
                  </a:lnTo>
                  <a:cubicBezTo>
                    <a:pt x="151543" y="287369"/>
                    <a:pt x="139255" y="264700"/>
                    <a:pt x="129254" y="227362"/>
                  </a:cubicBezTo>
                  <a:lnTo>
                    <a:pt x="102679" y="128111"/>
                  </a:lnTo>
                  <a:lnTo>
                    <a:pt x="309944" y="0"/>
                  </a:lnTo>
                  <a:cubicBezTo>
                    <a:pt x="317087" y="10477"/>
                    <a:pt x="322993" y="24289"/>
                    <a:pt x="327755" y="41910"/>
                  </a:cubicBezTo>
                  <a:lnTo>
                    <a:pt x="360807" y="165259"/>
                  </a:lnTo>
                  <a:cubicBezTo>
                    <a:pt x="376523" y="224028"/>
                    <a:pt x="369380" y="254032"/>
                    <a:pt x="352616" y="283369"/>
                  </a:cubicBezTo>
                  <a:lnTo>
                    <a:pt x="347663" y="292037"/>
                  </a:lnTo>
                  <a:lnTo>
                    <a:pt x="356330" y="324326"/>
                  </a:lnTo>
                  <a:close/>
                  <a:moveTo>
                    <a:pt x="189833" y="423291"/>
                  </a:moveTo>
                  <a:cubicBezTo>
                    <a:pt x="189833" y="429197"/>
                    <a:pt x="186880" y="437960"/>
                    <a:pt x="183261" y="442627"/>
                  </a:cubicBezTo>
                  <a:lnTo>
                    <a:pt x="167164" y="463582"/>
                  </a:lnTo>
                  <a:cubicBezTo>
                    <a:pt x="163544" y="468249"/>
                    <a:pt x="155734" y="472154"/>
                    <a:pt x="149733" y="472154"/>
                  </a:cubicBezTo>
                  <a:lnTo>
                    <a:pt x="134398" y="472154"/>
                  </a:lnTo>
                  <a:cubicBezTo>
                    <a:pt x="128492" y="472154"/>
                    <a:pt x="120682" y="476060"/>
                    <a:pt x="117157" y="480822"/>
                  </a:cubicBezTo>
                  <a:lnTo>
                    <a:pt x="89440" y="518255"/>
                  </a:lnTo>
                  <a:lnTo>
                    <a:pt x="0" y="483965"/>
                  </a:lnTo>
                  <a:lnTo>
                    <a:pt x="34195" y="356425"/>
                  </a:lnTo>
                  <a:cubicBezTo>
                    <a:pt x="35719" y="350711"/>
                    <a:pt x="41053" y="343376"/>
                    <a:pt x="46006" y="340138"/>
                  </a:cubicBezTo>
                  <a:lnTo>
                    <a:pt x="93250" y="309467"/>
                  </a:lnTo>
                  <a:cubicBezTo>
                    <a:pt x="95631" y="307943"/>
                    <a:pt x="98679" y="307181"/>
                    <a:pt x="101727" y="307181"/>
                  </a:cubicBezTo>
                  <a:cubicBezTo>
                    <a:pt x="105156" y="307181"/>
                    <a:pt x="108490" y="308134"/>
                    <a:pt x="111062" y="309944"/>
                  </a:cubicBezTo>
                  <a:lnTo>
                    <a:pt x="180975" y="360712"/>
                  </a:lnTo>
                  <a:cubicBezTo>
                    <a:pt x="185738" y="364236"/>
                    <a:pt x="189738" y="371951"/>
                    <a:pt x="189738" y="377857"/>
                  </a:cubicBezTo>
                  <a:lnTo>
                    <a:pt x="189738" y="423386"/>
                  </a:lnTo>
                  <a:close/>
                  <a:moveTo>
                    <a:pt x="292227" y="775335"/>
                  </a:moveTo>
                  <a:lnTo>
                    <a:pt x="286226" y="775335"/>
                  </a:lnTo>
                  <a:lnTo>
                    <a:pt x="180880" y="500824"/>
                  </a:lnTo>
                  <a:cubicBezTo>
                    <a:pt x="187166" y="497015"/>
                    <a:pt x="192786" y="492252"/>
                    <a:pt x="197072" y="486728"/>
                  </a:cubicBezTo>
                  <a:lnTo>
                    <a:pt x="213169" y="465773"/>
                  </a:lnTo>
                  <a:cubicBezTo>
                    <a:pt x="216979" y="460820"/>
                    <a:pt x="220123" y="454724"/>
                    <a:pt x="222599" y="448342"/>
                  </a:cubicBezTo>
                  <a:cubicBezTo>
                    <a:pt x="240887" y="460915"/>
                    <a:pt x="263557" y="468059"/>
                    <a:pt x="289369" y="468059"/>
                  </a:cubicBezTo>
                  <a:cubicBezTo>
                    <a:pt x="342519" y="468059"/>
                    <a:pt x="380429" y="437960"/>
                    <a:pt x="394049" y="391382"/>
                  </a:cubicBezTo>
                  <a:cubicBezTo>
                    <a:pt x="408337" y="392906"/>
                    <a:pt x="423100" y="394430"/>
                    <a:pt x="437864" y="395954"/>
                  </a:cubicBezTo>
                  <a:lnTo>
                    <a:pt x="292227" y="775335"/>
                  </a:lnTo>
                  <a:close/>
                  <a:moveTo>
                    <a:pt x="164211" y="850297"/>
                  </a:moveTo>
                  <a:cubicBezTo>
                    <a:pt x="156210" y="849916"/>
                    <a:pt x="149828" y="849535"/>
                    <a:pt x="145542" y="849344"/>
                  </a:cubicBezTo>
                  <a:cubicBezTo>
                    <a:pt x="108775" y="847439"/>
                    <a:pt x="93154" y="836295"/>
                    <a:pt x="80772" y="808387"/>
                  </a:cubicBezTo>
                  <a:cubicBezTo>
                    <a:pt x="77915" y="801910"/>
                    <a:pt x="69913" y="784098"/>
                    <a:pt x="59150" y="759809"/>
                  </a:cubicBezTo>
                  <a:lnTo>
                    <a:pt x="24860" y="921258"/>
                  </a:lnTo>
                  <a:cubicBezTo>
                    <a:pt x="44767" y="945356"/>
                    <a:pt x="74581" y="958501"/>
                    <a:pt x="108299" y="960311"/>
                  </a:cubicBezTo>
                  <a:cubicBezTo>
                    <a:pt x="118681" y="960882"/>
                    <a:pt x="144780" y="961454"/>
                    <a:pt x="158401" y="961835"/>
                  </a:cubicBezTo>
                  <a:lnTo>
                    <a:pt x="164211" y="850392"/>
                  </a:lnTo>
                  <a:close/>
                </a:path>
              </a:pathLst>
            </a:custGeom>
            <a:solidFill>
              <a:srgbClr val="FFFFFF"/>
            </a:solidFill>
            <a:ln w="9525" cap="flat">
              <a:noFill/>
              <a:prstDash val="solid"/>
              <a:miter/>
            </a:ln>
          </p:spPr>
          <p:txBody>
            <a:bodyPr rtlCol="0" anchor="ctr"/>
            <a:lstStyle/>
            <a:p>
              <a:endParaRPr lang="ja-JP" altLang="en-US"/>
            </a:p>
          </p:txBody>
        </p:sp>
        <p:sp>
          <p:nvSpPr>
            <p:cNvPr id="18" name="フリーフォーム: 図形 17">
              <a:extLst>
                <a:ext uri="{FF2B5EF4-FFF2-40B4-BE49-F238E27FC236}">
                  <a16:creationId xmlns:a16="http://schemas.microsoft.com/office/drawing/2014/main" id="{BC022A45-D65C-0EB7-5DC7-0C7B1F3315F7}"/>
                </a:ext>
              </a:extLst>
            </p:cNvPr>
            <p:cNvSpPr/>
            <p:nvPr/>
          </p:nvSpPr>
          <p:spPr>
            <a:xfrm>
              <a:off x="1189767" y="2221447"/>
              <a:ext cx="1041272" cy="1129438"/>
            </a:xfrm>
            <a:custGeom>
              <a:avLst/>
              <a:gdLst>
                <a:gd name="connsiteX0" fmla="*/ 238506 w 1041272"/>
                <a:gd name="connsiteY0" fmla="*/ 1067526 h 1129438"/>
                <a:gd name="connsiteX1" fmla="*/ 246888 w 1041272"/>
                <a:gd name="connsiteY1" fmla="*/ 1039427 h 1129438"/>
                <a:gd name="connsiteX2" fmla="*/ 337566 w 1041272"/>
                <a:gd name="connsiteY2" fmla="*/ 1072669 h 1129438"/>
                <a:gd name="connsiteX3" fmla="*/ 788099 w 1041272"/>
                <a:gd name="connsiteY3" fmla="*/ 1096291 h 1129438"/>
                <a:gd name="connsiteX4" fmla="*/ 788099 w 1041272"/>
                <a:gd name="connsiteY4" fmla="*/ 1096291 h 1129438"/>
                <a:gd name="connsiteX5" fmla="*/ 788956 w 1041272"/>
                <a:gd name="connsiteY5" fmla="*/ 1096291 h 1129438"/>
                <a:gd name="connsiteX6" fmla="*/ 829342 w 1041272"/>
                <a:gd name="connsiteY6" fmla="*/ 1097053 h 1129438"/>
                <a:gd name="connsiteX7" fmla="*/ 912400 w 1041272"/>
                <a:gd name="connsiteY7" fmla="*/ 1096291 h 1129438"/>
                <a:gd name="connsiteX8" fmla="*/ 1041273 w 1041272"/>
                <a:gd name="connsiteY8" fmla="*/ 978372 h 1129438"/>
                <a:gd name="connsiteX9" fmla="*/ 1041273 w 1041272"/>
                <a:gd name="connsiteY9" fmla="*/ 639949 h 1129438"/>
                <a:gd name="connsiteX10" fmla="*/ 869061 w 1041272"/>
                <a:gd name="connsiteY10" fmla="*/ 453544 h 1129438"/>
                <a:gd name="connsiteX11" fmla="*/ 646176 w 1041272"/>
                <a:gd name="connsiteY11" fmla="*/ 430113 h 1129438"/>
                <a:gd name="connsiteX12" fmla="*/ 631031 w 1041272"/>
                <a:gd name="connsiteY12" fmla="*/ 373153 h 1129438"/>
                <a:gd name="connsiteX13" fmla="*/ 639032 w 1041272"/>
                <a:gd name="connsiteY13" fmla="*/ 227421 h 1129438"/>
                <a:gd name="connsiteX14" fmla="*/ 605981 w 1041272"/>
                <a:gd name="connsiteY14" fmla="*/ 104072 h 1129438"/>
                <a:gd name="connsiteX15" fmla="*/ 549783 w 1041272"/>
                <a:gd name="connsiteY15" fmla="*/ 16156 h 1129438"/>
                <a:gd name="connsiteX16" fmla="*/ 436150 w 1041272"/>
                <a:gd name="connsiteY16" fmla="*/ 7870 h 1129438"/>
                <a:gd name="connsiteX17" fmla="*/ 379667 w 1041272"/>
                <a:gd name="connsiteY17" fmla="*/ 23014 h 1129438"/>
                <a:gd name="connsiteX18" fmla="*/ 280702 w 1041272"/>
                <a:gd name="connsiteY18" fmla="*/ 191321 h 1129438"/>
                <a:gd name="connsiteX19" fmla="*/ 313754 w 1041272"/>
                <a:gd name="connsiteY19" fmla="*/ 314670 h 1129438"/>
                <a:gd name="connsiteX20" fmla="*/ 323279 w 1041272"/>
                <a:gd name="connsiteY20" fmla="*/ 344959 h 1129438"/>
                <a:gd name="connsiteX21" fmla="*/ 304324 w 1041272"/>
                <a:gd name="connsiteY21" fmla="*/ 352294 h 1129438"/>
                <a:gd name="connsiteX22" fmla="*/ 257080 w 1041272"/>
                <a:gd name="connsiteY22" fmla="*/ 382964 h 1129438"/>
                <a:gd name="connsiteX23" fmla="*/ 229267 w 1041272"/>
                <a:gd name="connsiteY23" fmla="*/ 421159 h 1129438"/>
                <a:gd name="connsiteX24" fmla="*/ 222028 w 1041272"/>
                <a:gd name="connsiteY24" fmla="*/ 448306 h 1129438"/>
                <a:gd name="connsiteX25" fmla="*/ 172307 w 1041272"/>
                <a:gd name="connsiteY25" fmla="*/ 453544 h 1129438"/>
                <a:gd name="connsiteX26" fmla="*/ 0 w 1041272"/>
                <a:gd name="connsiteY26" fmla="*/ 639949 h 1129438"/>
                <a:gd name="connsiteX27" fmla="*/ 0 w 1041272"/>
                <a:gd name="connsiteY27" fmla="*/ 1000756 h 1129438"/>
                <a:gd name="connsiteX28" fmla="*/ 128683 w 1041272"/>
                <a:gd name="connsiteY28" fmla="*/ 1129438 h 1129438"/>
                <a:gd name="connsiteX29" fmla="*/ 238506 w 1041272"/>
                <a:gd name="connsiteY29" fmla="*/ 1067526 h 1129438"/>
                <a:gd name="connsiteX30" fmla="*/ 587597 w 1041272"/>
                <a:gd name="connsiteY30" fmla="*/ 399157 h 1129438"/>
                <a:gd name="connsiteX31" fmla="*/ 593217 w 1041272"/>
                <a:gd name="connsiteY31" fmla="*/ 426017 h 1129438"/>
                <a:gd name="connsiteX32" fmla="*/ 520732 w 1041272"/>
                <a:gd name="connsiteY32" fmla="*/ 504884 h 1129438"/>
                <a:gd name="connsiteX33" fmla="*/ 459010 w 1041272"/>
                <a:gd name="connsiteY33" fmla="*/ 475738 h 1129438"/>
                <a:gd name="connsiteX34" fmla="*/ 459010 w 1041272"/>
                <a:gd name="connsiteY34" fmla="*/ 452401 h 1129438"/>
                <a:gd name="connsiteX35" fmla="*/ 434721 w 1041272"/>
                <a:gd name="connsiteY35" fmla="*/ 404681 h 1129438"/>
                <a:gd name="connsiteX36" fmla="*/ 397955 w 1041272"/>
                <a:gd name="connsiteY36" fmla="*/ 378011 h 1129438"/>
                <a:gd name="connsiteX37" fmla="*/ 360617 w 1041272"/>
                <a:gd name="connsiteY37" fmla="*/ 302097 h 1129438"/>
                <a:gd name="connsiteX38" fmla="*/ 334042 w 1041272"/>
                <a:gd name="connsiteY38" fmla="*/ 202846 h 1129438"/>
                <a:gd name="connsiteX39" fmla="*/ 541306 w 1041272"/>
                <a:gd name="connsiteY39" fmla="*/ 74735 h 1129438"/>
                <a:gd name="connsiteX40" fmla="*/ 559118 w 1041272"/>
                <a:gd name="connsiteY40" fmla="*/ 116645 h 1129438"/>
                <a:gd name="connsiteX41" fmla="*/ 592169 w 1041272"/>
                <a:gd name="connsiteY41" fmla="*/ 239994 h 1129438"/>
                <a:gd name="connsiteX42" fmla="*/ 583978 w 1041272"/>
                <a:gd name="connsiteY42" fmla="*/ 358104 h 1129438"/>
                <a:gd name="connsiteX43" fmla="*/ 579025 w 1041272"/>
                <a:gd name="connsiteY43" fmla="*/ 366772 h 1129438"/>
                <a:gd name="connsiteX44" fmla="*/ 587693 w 1041272"/>
                <a:gd name="connsiteY44" fmla="*/ 399061 h 1129438"/>
                <a:gd name="connsiteX45" fmla="*/ 421196 w 1041272"/>
                <a:gd name="connsiteY45" fmla="*/ 498026 h 1129438"/>
                <a:gd name="connsiteX46" fmla="*/ 414623 w 1041272"/>
                <a:gd name="connsiteY46" fmla="*/ 517362 h 1129438"/>
                <a:gd name="connsiteX47" fmla="*/ 398526 w 1041272"/>
                <a:gd name="connsiteY47" fmla="*/ 538317 h 1129438"/>
                <a:gd name="connsiteX48" fmla="*/ 381095 w 1041272"/>
                <a:gd name="connsiteY48" fmla="*/ 546889 h 1129438"/>
                <a:gd name="connsiteX49" fmla="*/ 365760 w 1041272"/>
                <a:gd name="connsiteY49" fmla="*/ 546889 h 1129438"/>
                <a:gd name="connsiteX50" fmla="*/ 348520 w 1041272"/>
                <a:gd name="connsiteY50" fmla="*/ 555557 h 1129438"/>
                <a:gd name="connsiteX51" fmla="*/ 320802 w 1041272"/>
                <a:gd name="connsiteY51" fmla="*/ 592990 h 1129438"/>
                <a:gd name="connsiteX52" fmla="*/ 231362 w 1041272"/>
                <a:gd name="connsiteY52" fmla="*/ 558700 h 1129438"/>
                <a:gd name="connsiteX53" fmla="*/ 265557 w 1041272"/>
                <a:gd name="connsiteY53" fmla="*/ 431161 h 1129438"/>
                <a:gd name="connsiteX54" fmla="*/ 277368 w 1041272"/>
                <a:gd name="connsiteY54" fmla="*/ 414873 h 1129438"/>
                <a:gd name="connsiteX55" fmla="*/ 324612 w 1041272"/>
                <a:gd name="connsiteY55" fmla="*/ 384202 h 1129438"/>
                <a:gd name="connsiteX56" fmla="*/ 333089 w 1041272"/>
                <a:gd name="connsiteY56" fmla="*/ 381916 h 1129438"/>
                <a:gd name="connsiteX57" fmla="*/ 342424 w 1041272"/>
                <a:gd name="connsiteY57" fmla="*/ 384679 h 1129438"/>
                <a:gd name="connsiteX58" fmla="*/ 412337 w 1041272"/>
                <a:gd name="connsiteY58" fmla="*/ 435447 h 1129438"/>
                <a:gd name="connsiteX59" fmla="*/ 421100 w 1041272"/>
                <a:gd name="connsiteY59" fmla="*/ 452592 h 1129438"/>
                <a:gd name="connsiteX60" fmla="*/ 421100 w 1041272"/>
                <a:gd name="connsiteY60" fmla="*/ 498121 h 1129438"/>
                <a:gd name="connsiteX61" fmla="*/ 389668 w 1041272"/>
                <a:gd name="connsiteY61" fmla="*/ 1036474 h 1129438"/>
                <a:gd name="connsiteX62" fmla="*/ 339566 w 1041272"/>
                <a:gd name="connsiteY62" fmla="*/ 1034950 h 1129438"/>
                <a:gd name="connsiteX63" fmla="*/ 256127 w 1041272"/>
                <a:gd name="connsiteY63" fmla="*/ 995898 h 1129438"/>
                <a:gd name="connsiteX64" fmla="*/ 290417 w 1041272"/>
                <a:gd name="connsiteY64" fmla="*/ 834449 h 1129438"/>
                <a:gd name="connsiteX65" fmla="*/ 312039 w 1041272"/>
                <a:gd name="connsiteY65" fmla="*/ 883027 h 1129438"/>
                <a:gd name="connsiteX66" fmla="*/ 376809 w 1041272"/>
                <a:gd name="connsiteY66" fmla="*/ 923984 h 1129438"/>
                <a:gd name="connsiteX67" fmla="*/ 395478 w 1041272"/>
                <a:gd name="connsiteY67" fmla="*/ 924937 h 1129438"/>
                <a:gd name="connsiteX68" fmla="*/ 389668 w 1041272"/>
                <a:gd name="connsiteY68" fmla="*/ 1036379 h 1129438"/>
                <a:gd name="connsiteX69" fmla="*/ 523589 w 1041272"/>
                <a:gd name="connsiteY69" fmla="*/ 850070 h 1129438"/>
                <a:gd name="connsiteX70" fmla="*/ 517589 w 1041272"/>
                <a:gd name="connsiteY70" fmla="*/ 850070 h 1129438"/>
                <a:gd name="connsiteX71" fmla="*/ 412242 w 1041272"/>
                <a:gd name="connsiteY71" fmla="*/ 575560 h 1129438"/>
                <a:gd name="connsiteX72" fmla="*/ 428435 w 1041272"/>
                <a:gd name="connsiteY72" fmla="*/ 561463 h 1129438"/>
                <a:gd name="connsiteX73" fmla="*/ 444532 w 1041272"/>
                <a:gd name="connsiteY73" fmla="*/ 540508 h 1129438"/>
                <a:gd name="connsiteX74" fmla="*/ 453962 w 1041272"/>
                <a:gd name="connsiteY74" fmla="*/ 523077 h 1129438"/>
                <a:gd name="connsiteX75" fmla="*/ 520732 w 1041272"/>
                <a:gd name="connsiteY75" fmla="*/ 542794 h 1129438"/>
                <a:gd name="connsiteX76" fmla="*/ 625412 w 1041272"/>
                <a:gd name="connsiteY76" fmla="*/ 466117 h 1129438"/>
                <a:gd name="connsiteX77" fmla="*/ 669227 w 1041272"/>
                <a:gd name="connsiteY77" fmla="*/ 470689 h 1129438"/>
                <a:gd name="connsiteX78" fmla="*/ 523589 w 1041272"/>
                <a:gd name="connsiteY78" fmla="*/ 850070 h 1129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1041272" h="1129438">
                  <a:moveTo>
                    <a:pt x="238506" y="1067526"/>
                  </a:moveTo>
                  <a:cubicBezTo>
                    <a:pt x="241649" y="1062478"/>
                    <a:pt x="244031" y="1052953"/>
                    <a:pt x="246888" y="1039427"/>
                  </a:cubicBezTo>
                  <a:cubicBezTo>
                    <a:pt x="271272" y="1059049"/>
                    <a:pt x="302514" y="1070860"/>
                    <a:pt x="337566" y="1072669"/>
                  </a:cubicBezTo>
                  <a:cubicBezTo>
                    <a:pt x="521494" y="1082290"/>
                    <a:pt x="768572" y="1095244"/>
                    <a:pt x="788099" y="1096291"/>
                  </a:cubicBezTo>
                  <a:lnTo>
                    <a:pt x="788099" y="1096291"/>
                  </a:lnTo>
                  <a:cubicBezTo>
                    <a:pt x="788099" y="1096291"/>
                    <a:pt x="788670" y="1096291"/>
                    <a:pt x="788956" y="1096291"/>
                  </a:cubicBezTo>
                  <a:cubicBezTo>
                    <a:pt x="800195" y="1096863"/>
                    <a:pt x="814292" y="1097053"/>
                    <a:pt x="829342" y="1097053"/>
                  </a:cubicBezTo>
                  <a:cubicBezTo>
                    <a:pt x="859346" y="1097053"/>
                    <a:pt x="892778" y="1096291"/>
                    <a:pt x="912400" y="1096291"/>
                  </a:cubicBezTo>
                  <a:cubicBezTo>
                    <a:pt x="995267" y="1096291"/>
                    <a:pt x="1041273" y="1051810"/>
                    <a:pt x="1041273" y="978372"/>
                  </a:cubicBezTo>
                  <a:lnTo>
                    <a:pt x="1041273" y="639949"/>
                  </a:lnTo>
                  <a:cubicBezTo>
                    <a:pt x="1041273" y="533459"/>
                    <a:pt x="986790" y="465927"/>
                    <a:pt x="869061" y="453544"/>
                  </a:cubicBezTo>
                  <a:cubicBezTo>
                    <a:pt x="850106" y="451544"/>
                    <a:pt x="741998" y="440209"/>
                    <a:pt x="646176" y="430113"/>
                  </a:cubicBezTo>
                  <a:lnTo>
                    <a:pt x="631031" y="373153"/>
                  </a:lnTo>
                  <a:cubicBezTo>
                    <a:pt x="652844" y="330196"/>
                    <a:pt x="655034" y="287143"/>
                    <a:pt x="639032" y="227421"/>
                  </a:cubicBezTo>
                  <a:lnTo>
                    <a:pt x="605981" y="104072"/>
                  </a:lnTo>
                  <a:cubicBezTo>
                    <a:pt x="594551" y="61495"/>
                    <a:pt x="576167" y="32730"/>
                    <a:pt x="549783" y="16156"/>
                  </a:cubicBezTo>
                  <a:cubicBezTo>
                    <a:pt x="520637" y="-2132"/>
                    <a:pt x="483489" y="-4894"/>
                    <a:pt x="436150" y="7870"/>
                  </a:cubicBezTo>
                  <a:lnTo>
                    <a:pt x="379667" y="23014"/>
                  </a:lnTo>
                  <a:cubicBezTo>
                    <a:pt x="290513" y="46922"/>
                    <a:pt x="257175" y="103501"/>
                    <a:pt x="280702" y="191321"/>
                  </a:cubicBezTo>
                  <a:lnTo>
                    <a:pt x="313754" y="314670"/>
                  </a:lnTo>
                  <a:cubicBezTo>
                    <a:pt x="316706" y="325528"/>
                    <a:pt x="319850" y="335625"/>
                    <a:pt x="323279" y="344959"/>
                  </a:cubicBezTo>
                  <a:cubicBezTo>
                    <a:pt x="316421" y="346198"/>
                    <a:pt x="309944" y="348674"/>
                    <a:pt x="304324" y="352294"/>
                  </a:cubicBezTo>
                  <a:lnTo>
                    <a:pt x="257080" y="382964"/>
                  </a:lnTo>
                  <a:cubicBezTo>
                    <a:pt x="244221" y="391346"/>
                    <a:pt x="233267" y="406300"/>
                    <a:pt x="229267" y="421159"/>
                  </a:cubicBezTo>
                  <a:lnTo>
                    <a:pt x="222028" y="448306"/>
                  </a:lnTo>
                  <a:cubicBezTo>
                    <a:pt x="197168" y="450877"/>
                    <a:pt x="179070" y="452782"/>
                    <a:pt x="172307" y="453544"/>
                  </a:cubicBezTo>
                  <a:cubicBezTo>
                    <a:pt x="54483" y="465927"/>
                    <a:pt x="0" y="533554"/>
                    <a:pt x="0" y="639949"/>
                  </a:cubicBezTo>
                  <a:lnTo>
                    <a:pt x="0" y="1000756"/>
                  </a:lnTo>
                  <a:cubicBezTo>
                    <a:pt x="0" y="1071812"/>
                    <a:pt x="57626" y="1129438"/>
                    <a:pt x="128683" y="1129438"/>
                  </a:cubicBezTo>
                  <a:cubicBezTo>
                    <a:pt x="175260" y="1129438"/>
                    <a:pt x="215932" y="1104578"/>
                    <a:pt x="238506" y="1067526"/>
                  </a:cubicBezTo>
                  <a:close/>
                  <a:moveTo>
                    <a:pt x="587597" y="399157"/>
                  </a:moveTo>
                  <a:cubicBezTo>
                    <a:pt x="591026" y="412111"/>
                    <a:pt x="593217" y="420493"/>
                    <a:pt x="593217" y="426017"/>
                  </a:cubicBezTo>
                  <a:cubicBezTo>
                    <a:pt x="593217" y="473928"/>
                    <a:pt x="567119" y="504884"/>
                    <a:pt x="520732" y="504884"/>
                  </a:cubicBezTo>
                  <a:cubicBezTo>
                    <a:pt x="493586" y="504884"/>
                    <a:pt x="472154" y="494216"/>
                    <a:pt x="459010" y="475738"/>
                  </a:cubicBezTo>
                  <a:lnTo>
                    <a:pt x="459010" y="452401"/>
                  </a:lnTo>
                  <a:cubicBezTo>
                    <a:pt x="459010" y="434399"/>
                    <a:pt x="449199" y="415254"/>
                    <a:pt x="434721" y="404681"/>
                  </a:cubicBezTo>
                  <a:lnTo>
                    <a:pt x="397955" y="378011"/>
                  </a:lnTo>
                  <a:cubicBezTo>
                    <a:pt x="382905" y="362104"/>
                    <a:pt x="370618" y="339435"/>
                    <a:pt x="360617" y="302097"/>
                  </a:cubicBezTo>
                  <a:lnTo>
                    <a:pt x="334042" y="202846"/>
                  </a:lnTo>
                  <a:lnTo>
                    <a:pt x="541306" y="74735"/>
                  </a:lnTo>
                  <a:cubicBezTo>
                    <a:pt x="548450" y="85213"/>
                    <a:pt x="554355" y="99024"/>
                    <a:pt x="559118" y="116645"/>
                  </a:cubicBezTo>
                  <a:lnTo>
                    <a:pt x="592169" y="239994"/>
                  </a:lnTo>
                  <a:cubicBezTo>
                    <a:pt x="607886" y="298763"/>
                    <a:pt x="600742" y="328767"/>
                    <a:pt x="583978" y="358104"/>
                  </a:cubicBezTo>
                  <a:lnTo>
                    <a:pt x="579025" y="366772"/>
                  </a:lnTo>
                  <a:lnTo>
                    <a:pt x="587693" y="399061"/>
                  </a:lnTo>
                  <a:close/>
                  <a:moveTo>
                    <a:pt x="421196" y="498026"/>
                  </a:moveTo>
                  <a:cubicBezTo>
                    <a:pt x="421196" y="503932"/>
                    <a:pt x="418243" y="512695"/>
                    <a:pt x="414623" y="517362"/>
                  </a:cubicBezTo>
                  <a:lnTo>
                    <a:pt x="398526" y="538317"/>
                  </a:lnTo>
                  <a:cubicBezTo>
                    <a:pt x="394907" y="542984"/>
                    <a:pt x="387096" y="546889"/>
                    <a:pt x="381095" y="546889"/>
                  </a:cubicBezTo>
                  <a:lnTo>
                    <a:pt x="365760" y="546889"/>
                  </a:lnTo>
                  <a:cubicBezTo>
                    <a:pt x="359855" y="546889"/>
                    <a:pt x="352044" y="550795"/>
                    <a:pt x="348520" y="555557"/>
                  </a:cubicBezTo>
                  <a:lnTo>
                    <a:pt x="320802" y="592990"/>
                  </a:lnTo>
                  <a:lnTo>
                    <a:pt x="231362" y="558700"/>
                  </a:lnTo>
                  <a:lnTo>
                    <a:pt x="265557" y="431161"/>
                  </a:lnTo>
                  <a:cubicBezTo>
                    <a:pt x="267081" y="425446"/>
                    <a:pt x="272415" y="418111"/>
                    <a:pt x="277368" y="414873"/>
                  </a:cubicBezTo>
                  <a:lnTo>
                    <a:pt x="324612" y="384202"/>
                  </a:lnTo>
                  <a:cubicBezTo>
                    <a:pt x="326993" y="382678"/>
                    <a:pt x="330041" y="381916"/>
                    <a:pt x="333089" y="381916"/>
                  </a:cubicBezTo>
                  <a:cubicBezTo>
                    <a:pt x="336518" y="381916"/>
                    <a:pt x="339852" y="382869"/>
                    <a:pt x="342424" y="384679"/>
                  </a:cubicBezTo>
                  <a:lnTo>
                    <a:pt x="412337" y="435447"/>
                  </a:lnTo>
                  <a:cubicBezTo>
                    <a:pt x="417100" y="438971"/>
                    <a:pt x="421100" y="446686"/>
                    <a:pt x="421100" y="452592"/>
                  </a:cubicBezTo>
                  <a:lnTo>
                    <a:pt x="421100" y="498121"/>
                  </a:lnTo>
                  <a:close/>
                  <a:moveTo>
                    <a:pt x="389668" y="1036474"/>
                  </a:moveTo>
                  <a:cubicBezTo>
                    <a:pt x="375952" y="1036189"/>
                    <a:pt x="349853" y="1035522"/>
                    <a:pt x="339566" y="1034950"/>
                  </a:cubicBezTo>
                  <a:cubicBezTo>
                    <a:pt x="305848" y="1033141"/>
                    <a:pt x="276035" y="1019996"/>
                    <a:pt x="256127" y="995898"/>
                  </a:cubicBezTo>
                  <a:lnTo>
                    <a:pt x="290417" y="834449"/>
                  </a:lnTo>
                  <a:cubicBezTo>
                    <a:pt x="301276" y="858833"/>
                    <a:pt x="309182" y="876550"/>
                    <a:pt x="312039" y="883027"/>
                  </a:cubicBezTo>
                  <a:cubicBezTo>
                    <a:pt x="324422" y="910935"/>
                    <a:pt x="340043" y="922079"/>
                    <a:pt x="376809" y="923984"/>
                  </a:cubicBezTo>
                  <a:cubicBezTo>
                    <a:pt x="381095" y="924175"/>
                    <a:pt x="387477" y="924556"/>
                    <a:pt x="395478" y="924937"/>
                  </a:cubicBezTo>
                  <a:lnTo>
                    <a:pt x="389668" y="1036379"/>
                  </a:lnTo>
                  <a:close/>
                  <a:moveTo>
                    <a:pt x="523589" y="850070"/>
                  </a:moveTo>
                  <a:lnTo>
                    <a:pt x="517589" y="850070"/>
                  </a:lnTo>
                  <a:lnTo>
                    <a:pt x="412242" y="575560"/>
                  </a:lnTo>
                  <a:cubicBezTo>
                    <a:pt x="418529" y="571750"/>
                    <a:pt x="424148" y="566987"/>
                    <a:pt x="428435" y="561463"/>
                  </a:cubicBezTo>
                  <a:lnTo>
                    <a:pt x="444532" y="540508"/>
                  </a:lnTo>
                  <a:cubicBezTo>
                    <a:pt x="448342" y="535555"/>
                    <a:pt x="451485" y="529459"/>
                    <a:pt x="453962" y="523077"/>
                  </a:cubicBezTo>
                  <a:cubicBezTo>
                    <a:pt x="472250" y="535650"/>
                    <a:pt x="494919" y="542794"/>
                    <a:pt x="520732" y="542794"/>
                  </a:cubicBezTo>
                  <a:cubicBezTo>
                    <a:pt x="573881" y="542794"/>
                    <a:pt x="611791" y="512695"/>
                    <a:pt x="625412" y="466117"/>
                  </a:cubicBezTo>
                  <a:cubicBezTo>
                    <a:pt x="639699" y="467641"/>
                    <a:pt x="654463" y="469165"/>
                    <a:pt x="669227" y="470689"/>
                  </a:cubicBezTo>
                  <a:lnTo>
                    <a:pt x="523589" y="850070"/>
                  </a:lnTo>
                  <a:close/>
                </a:path>
              </a:pathLst>
            </a:custGeom>
            <a:solidFill>
              <a:schemeClr val="accent2"/>
            </a:solidFill>
            <a:ln w="9525" cap="flat">
              <a:noFill/>
              <a:prstDash val="solid"/>
              <a:miter/>
            </a:ln>
          </p:spPr>
          <p:txBody>
            <a:bodyPr rtlCol="0" anchor="ctr"/>
            <a:lstStyle/>
            <a:p>
              <a:endParaRPr lang="ja-JP" altLang="en-US"/>
            </a:p>
          </p:txBody>
        </p:sp>
      </p:grpSp>
      <p:sp>
        <p:nvSpPr>
          <p:cNvPr id="19" name="テキスト ボックス 18">
            <a:extLst>
              <a:ext uri="{FF2B5EF4-FFF2-40B4-BE49-F238E27FC236}">
                <a16:creationId xmlns:a16="http://schemas.microsoft.com/office/drawing/2014/main" id="{413CFBCA-7E11-AD21-05D6-193F0E999968}"/>
              </a:ext>
            </a:extLst>
          </p:cNvPr>
          <p:cNvSpPr txBox="1"/>
          <p:nvPr/>
        </p:nvSpPr>
        <p:spPr>
          <a:xfrm>
            <a:off x="744035" y="3242361"/>
            <a:ext cx="1641796" cy="400110"/>
          </a:xfrm>
          <a:prstGeom prst="rect">
            <a:avLst/>
          </a:prstGeom>
          <a:noFill/>
        </p:spPr>
        <p:txBody>
          <a:bodyPr wrap="none" rtlCol="0">
            <a:spAutoFit/>
          </a:bodyPr>
          <a:lstStyle/>
          <a:p>
            <a:r>
              <a:rPr lang="ja-JP" altLang="en-US" sz="2000" b="1" spc="50">
                <a:latin typeface="BIZ UDPゴシック" panose="020B0400000000000000" pitchFamily="50" charset="-128"/>
                <a:ea typeface="BIZ UDPゴシック" panose="020B0400000000000000" pitchFamily="50" charset="-128"/>
              </a:rPr>
              <a:t>考えるヒント</a:t>
            </a:r>
          </a:p>
        </p:txBody>
      </p:sp>
      <p:sp>
        <p:nvSpPr>
          <p:cNvPr id="20" name="スライド番号プレースホルダー 19">
            <a:extLst>
              <a:ext uri="{FF2B5EF4-FFF2-40B4-BE49-F238E27FC236}">
                <a16:creationId xmlns:a16="http://schemas.microsoft.com/office/drawing/2014/main" id="{B8FB5B3D-2597-206D-D332-04904C078E5C}"/>
              </a:ext>
            </a:extLst>
          </p:cNvPr>
          <p:cNvSpPr>
            <a:spLocks noGrp="1"/>
          </p:cNvSpPr>
          <p:nvPr>
            <p:ph type="sldNum" sz="quarter" idx="4"/>
          </p:nvPr>
        </p:nvSpPr>
        <p:spPr/>
        <p:txBody>
          <a:bodyPr/>
          <a:lstStyle/>
          <a:p>
            <a:fld id="{2336B528-F940-46AA-A4AB-D4751FB27E02}" type="slidenum">
              <a:rPr kumimoji="1" lang="ja-JP" altLang="en-US" smtClean="0"/>
              <a:t>64</a:t>
            </a:fld>
            <a:endParaRPr kumimoji="1" lang="ja-JP" altLang="en-US"/>
          </a:p>
        </p:txBody>
      </p:sp>
    </p:spTree>
    <p:extLst>
      <p:ext uri="{BB962C8B-B14F-4D97-AF65-F5344CB8AC3E}">
        <p14:creationId xmlns:p14="http://schemas.microsoft.com/office/powerpoint/2010/main" val="41344386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F65EC9-B8E4-6701-C036-C4395E30338B}"/>
            </a:ext>
          </a:extLst>
        </p:cNvPr>
        <p:cNvGrpSpPr/>
        <p:nvPr/>
      </p:nvGrpSpPr>
      <p:grpSpPr>
        <a:xfrm>
          <a:off x="0" y="0"/>
          <a:ext cx="0" cy="0"/>
          <a:chOff x="0" y="0"/>
          <a:chExt cx="0" cy="0"/>
        </a:xfrm>
      </p:grpSpPr>
      <p:sp>
        <p:nvSpPr>
          <p:cNvPr id="23" name="四角形: 角を丸くする 22">
            <a:extLst>
              <a:ext uri="{FF2B5EF4-FFF2-40B4-BE49-F238E27FC236}">
                <a16:creationId xmlns:a16="http://schemas.microsoft.com/office/drawing/2014/main" id="{3A3196C9-CFAA-B1FC-6E93-E0C0D442341C}"/>
              </a:ext>
            </a:extLst>
          </p:cNvPr>
          <p:cNvSpPr/>
          <p:nvPr/>
        </p:nvSpPr>
        <p:spPr>
          <a:xfrm>
            <a:off x="531813" y="2388291"/>
            <a:ext cx="11107737" cy="3989387"/>
          </a:xfrm>
          <a:prstGeom prst="roundRect">
            <a:avLst>
              <a:gd name="adj" fmla="val 3346"/>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四角形: 角を丸くする 6">
            <a:extLst>
              <a:ext uri="{FF2B5EF4-FFF2-40B4-BE49-F238E27FC236}">
                <a16:creationId xmlns:a16="http://schemas.microsoft.com/office/drawing/2014/main" id="{058AA591-2BD8-F41A-7D25-D9F8C85EF139}"/>
              </a:ext>
            </a:extLst>
          </p:cNvPr>
          <p:cNvSpPr/>
          <p:nvPr/>
        </p:nvSpPr>
        <p:spPr>
          <a:xfrm>
            <a:off x="531811" y="397035"/>
            <a:ext cx="2376000" cy="444500"/>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テキスト ボックス 2">
            <a:extLst>
              <a:ext uri="{FF2B5EF4-FFF2-40B4-BE49-F238E27FC236}">
                <a16:creationId xmlns:a16="http://schemas.microsoft.com/office/drawing/2014/main" id="{BAA8AC9C-96A3-7F64-EFEB-24953B8AD6F3}"/>
              </a:ext>
            </a:extLst>
          </p:cNvPr>
          <p:cNvSpPr txBox="1"/>
          <p:nvPr/>
        </p:nvSpPr>
        <p:spPr>
          <a:xfrm>
            <a:off x="879913" y="3060051"/>
            <a:ext cx="10394079" cy="1529778"/>
          </a:xfrm>
          <a:prstGeom prst="rect">
            <a:avLst/>
          </a:prstGeom>
          <a:noFill/>
        </p:spPr>
        <p:txBody>
          <a:bodyPr wrap="square">
            <a:spAutoFit/>
          </a:bodyPr>
          <a:lstStyle/>
          <a:p>
            <a:pPr marL="285750" indent="-285750">
              <a:lnSpc>
                <a:spcPts val="2600"/>
              </a:lnSpc>
              <a:spcAft>
                <a:spcPts val="1200"/>
              </a:spcAft>
              <a:buClr>
                <a:schemeClr val="accent2"/>
              </a:buClr>
              <a:buFont typeface="Wingdings" pitchFamily="2" charset="2"/>
              <a:buChar char="l"/>
            </a:pPr>
            <a:r>
              <a:rPr lang="ja-JP" altLang="en-US" kern="100">
                <a:latin typeface="BIZ UDPゴシック" panose="020B0400000000000000" pitchFamily="50" charset="-128"/>
                <a:ea typeface="BIZ UDPゴシック" panose="020B0400000000000000" pitchFamily="50" charset="-128"/>
                <a:cs typeface="Arial" panose="020B0604020202020204" pitchFamily="34" charset="0"/>
              </a:rPr>
              <a:t>不必要に、更衣室やこどもが更衣中の部屋に入室しているような場合、「不適切な行為」に該当する可能性がある。</a:t>
            </a:r>
            <a:endParaRPr lang="en-US" altLang="ja-JP" kern="100">
              <a:latin typeface="BIZ UDPゴシック" panose="020B0400000000000000" pitchFamily="50" charset="-128"/>
              <a:ea typeface="BIZ UDPゴシック" panose="020B0400000000000000" pitchFamily="50" charset="-128"/>
              <a:cs typeface="Arial" panose="020B0604020202020204" pitchFamily="34" charset="0"/>
            </a:endParaRPr>
          </a:p>
          <a:p>
            <a:pPr marL="285750" indent="-285750">
              <a:lnSpc>
                <a:spcPts val="2600"/>
              </a:lnSpc>
              <a:buClr>
                <a:schemeClr val="accent2"/>
              </a:buClr>
              <a:buFont typeface="Wingdings" pitchFamily="2" charset="2"/>
              <a:buChar char="l"/>
            </a:pPr>
            <a:r>
              <a:rPr lang="ja-JP" altLang="en-US" kern="100">
                <a:latin typeface="BIZ UDPゴシック" panose="020B0400000000000000" pitchFamily="50" charset="-128"/>
                <a:ea typeface="BIZ UDPゴシック" panose="020B0400000000000000" pitchFamily="50" charset="-128"/>
                <a:cs typeface="Arial" panose="020B0604020202020204" pitchFamily="34" charset="0"/>
              </a:rPr>
              <a:t>業務上の必要性があって入室しなければならない場合は、こども・保護者に対して、あらかじめ学校内のルールを適切に説明するといったことが考えられる。</a:t>
            </a:r>
          </a:p>
        </p:txBody>
      </p:sp>
      <p:grpSp>
        <p:nvGrpSpPr>
          <p:cNvPr id="17" name="ひらめき｜男">
            <a:extLst>
              <a:ext uri="{FF2B5EF4-FFF2-40B4-BE49-F238E27FC236}">
                <a16:creationId xmlns:a16="http://schemas.microsoft.com/office/drawing/2014/main" id="{75DD57B5-50D2-5E43-EC1C-BEA7B03FF3BC}"/>
              </a:ext>
            </a:extLst>
          </p:cNvPr>
          <p:cNvGrpSpPr>
            <a:grpSpLocks noChangeAspect="1"/>
          </p:cNvGrpSpPr>
          <p:nvPr/>
        </p:nvGrpSpPr>
        <p:grpSpPr bwMode="auto">
          <a:xfrm>
            <a:off x="10166707" y="4752900"/>
            <a:ext cx="1116013" cy="1279525"/>
            <a:chOff x="1799" y="3116"/>
            <a:chExt cx="703" cy="806"/>
          </a:xfrm>
        </p:grpSpPr>
        <p:sp>
          <p:nvSpPr>
            <p:cNvPr id="18" name="Freeform 25">
              <a:extLst>
                <a:ext uri="{FF2B5EF4-FFF2-40B4-BE49-F238E27FC236}">
                  <a16:creationId xmlns:a16="http://schemas.microsoft.com/office/drawing/2014/main" id="{185B6A2C-FE47-1FDF-818E-D46C21460A57}"/>
                </a:ext>
              </a:extLst>
            </p:cNvPr>
            <p:cNvSpPr>
              <a:spLocks noEditPoints="1"/>
            </p:cNvSpPr>
            <p:nvPr/>
          </p:nvSpPr>
          <p:spPr bwMode="auto">
            <a:xfrm>
              <a:off x="1849" y="3238"/>
              <a:ext cx="596" cy="519"/>
            </a:xfrm>
            <a:custGeom>
              <a:avLst/>
              <a:gdLst>
                <a:gd name="T0" fmla="*/ 388 w 392"/>
                <a:gd name="T1" fmla="*/ 55 h 342"/>
                <a:gd name="T2" fmla="*/ 321 w 392"/>
                <a:gd name="T3" fmla="*/ 55 h 342"/>
                <a:gd name="T4" fmla="*/ 317 w 392"/>
                <a:gd name="T5" fmla="*/ 37 h 342"/>
                <a:gd name="T6" fmla="*/ 354 w 392"/>
                <a:gd name="T7" fmla="*/ 0 h 342"/>
                <a:gd name="T8" fmla="*/ 392 w 392"/>
                <a:gd name="T9" fmla="*/ 37 h 342"/>
                <a:gd name="T10" fmla="*/ 388 w 392"/>
                <a:gd name="T11" fmla="*/ 55 h 342"/>
                <a:gd name="T12" fmla="*/ 70 w 392"/>
                <a:gd name="T13" fmla="*/ 319 h 342"/>
                <a:gd name="T14" fmla="*/ 64 w 392"/>
                <a:gd name="T15" fmla="*/ 342 h 342"/>
                <a:gd name="T16" fmla="*/ 0 w 392"/>
                <a:gd name="T17" fmla="*/ 325 h 342"/>
                <a:gd name="T18" fmla="*/ 6 w 392"/>
                <a:gd name="T19" fmla="*/ 302 h 342"/>
                <a:gd name="T20" fmla="*/ 70 w 392"/>
                <a:gd name="T21" fmla="*/ 319 h 342"/>
                <a:gd name="T22" fmla="*/ 97 w 392"/>
                <a:gd name="T23" fmla="*/ 249 h 342"/>
                <a:gd name="T24" fmla="*/ 87 w 392"/>
                <a:gd name="T25" fmla="*/ 220 h 342"/>
                <a:gd name="T26" fmla="*/ 78 w 392"/>
                <a:gd name="T27" fmla="*/ 214 h 342"/>
                <a:gd name="T28" fmla="*/ 37 w 392"/>
                <a:gd name="T29" fmla="*/ 214 h 342"/>
                <a:gd name="T30" fmla="*/ 28 w 392"/>
                <a:gd name="T31" fmla="*/ 223 h 342"/>
                <a:gd name="T32" fmla="*/ 14 w 392"/>
                <a:gd name="T33" fmla="*/ 288 h 342"/>
                <a:gd name="T34" fmla="*/ 53 w 392"/>
                <a:gd name="T35" fmla="*/ 298 h 342"/>
                <a:gd name="T36" fmla="*/ 59 w 392"/>
                <a:gd name="T37" fmla="*/ 287 h 342"/>
                <a:gd name="T38" fmla="*/ 65 w 392"/>
                <a:gd name="T39" fmla="*/ 286 h 342"/>
                <a:gd name="T40" fmla="*/ 74 w 392"/>
                <a:gd name="T41" fmla="*/ 281 h 342"/>
                <a:gd name="T42" fmla="*/ 94 w 392"/>
                <a:gd name="T43" fmla="*/ 261 h 342"/>
                <a:gd name="T44" fmla="*/ 97 w 392"/>
                <a:gd name="T45" fmla="*/ 249 h 342"/>
                <a:gd name="T46" fmla="*/ 262 w 392"/>
                <a:gd name="T47" fmla="*/ 180 h 342"/>
                <a:gd name="T48" fmla="*/ 215 w 392"/>
                <a:gd name="T49" fmla="*/ 327 h 342"/>
                <a:gd name="T50" fmla="*/ 212 w 392"/>
                <a:gd name="T51" fmla="*/ 327 h 342"/>
                <a:gd name="T52" fmla="*/ 201 w 392"/>
                <a:gd name="T53" fmla="*/ 225 h 342"/>
                <a:gd name="T54" fmla="*/ 186 w 392"/>
                <a:gd name="T55" fmla="*/ 213 h 342"/>
                <a:gd name="T56" fmla="*/ 171 w 392"/>
                <a:gd name="T57" fmla="*/ 225 h 342"/>
                <a:gd name="T58" fmla="*/ 160 w 392"/>
                <a:gd name="T59" fmla="*/ 327 h 342"/>
                <a:gd name="T60" fmla="*/ 158 w 392"/>
                <a:gd name="T61" fmla="*/ 327 h 342"/>
                <a:gd name="T62" fmla="*/ 110 w 392"/>
                <a:gd name="T63" fmla="*/ 180 h 342"/>
                <a:gd name="T64" fmla="*/ 134 w 392"/>
                <a:gd name="T65" fmla="*/ 168 h 342"/>
                <a:gd name="T66" fmla="*/ 186 w 392"/>
                <a:gd name="T67" fmla="*/ 209 h 342"/>
                <a:gd name="T68" fmla="*/ 238 w 392"/>
                <a:gd name="T69" fmla="*/ 168 h 342"/>
                <a:gd name="T70" fmla="*/ 262 w 392"/>
                <a:gd name="T71" fmla="*/ 180 h 342"/>
                <a:gd name="T72" fmla="*/ 136 w 392"/>
                <a:gd name="T73" fmla="*/ 54 h 342"/>
                <a:gd name="T74" fmla="*/ 136 w 392"/>
                <a:gd name="T75" fmla="*/ 95 h 342"/>
                <a:gd name="T76" fmla="*/ 152 w 392"/>
                <a:gd name="T77" fmla="*/ 142 h 342"/>
                <a:gd name="T78" fmla="*/ 155 w 392"/>
                <a:gd name="T79" fmla="*/ 145 h 342"/>
                <a:gd name="T80" fmla="*/ 155 w 392"/>
                <a:gd name="T81" fmla="*/ 164 h 342"/>
                <a:gd name="T82" fmla="*/ 186 w 392"/>
                <a:gd name="T83" fmla="*/ 189 h 342"/>
                <a:gd name="T84" fmla="*/ 217 w 392"/>
                <a:gd name="T85" fmla="*/ 164 h 342"/>
                <a:gd name="T86" fmla="*/ 217 w 392"/>
                <a:gd name="T87" fmla="*/ 145 h 342"/>
                <a:gd name="T88" fmla="*/ 220 w 392"/>
                <a:gd name="T89" fmla="*/ 142 h 342"/>
                <a:gd name="T90" fmla="*/ 236 w 392"/>
                <a:gd name="T91" fmla="*/ 95 h 342"/>
                <a:gd name="T92" fmla="*/ 236 w 392"/>
                <a:gd name="T93" fmla="*/ 22 h 342"/>
                <a:gd name="T94" fmla="*/ 136 w 392"/>
                <a:gd name="T95" fmla="*/ 54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92" h="342">
                  <a:moveTo>
                    <a:pt x="388" y="55"/>
                  </a:moveTo>
                  <a:cubicBezTo>
                    <a:pt x="321" y="55"/>
                    <a:pt x="321" y="55"/>
                    <a:pt x="321" y="55"/>
                  </a:cubicBezTo>
                  <a:cubicBezTo>
                    <a:pt x="318" y="49"/>
                    <a:pt x="317" y="44"/>
                    <a:pt x="317" y="37"/>
                  </a:cubicBezTo>
                  <a:cubicBezTo>
                    <a:pt x="317" y="17"/>
                    <a:pt x="333" y="0"/>
                    <a:pt x="354" y="0"/>
                  </a:cubicBezTo>
                  <a:cubicBezTo>
                    <a:pt x="375" y="0"/>
                    <a:pt x="392" y="17"/>
                    <a:pt x="392" y="37"/>
                  </a:cubicBezTo>
                  <a:cubicBezTo>
                    <a:pt x="392" y="44"/>
                    <a:pt x="390" y="49"/>
                    <a:pt x="388" y="55"/>
                  </a:cubicBezTo>
                  <a:close/>
                  <a:moveTo>
                    <a:pt x="70" y="319"/>
                  </a:moveTo>
                  <a:cubicBezTo>
                    <a:pt x="64" y="342"/>
                    <a:pt x="64" y="342"/>
                    <a:pt x="64" y="342"/>
                  </a:cubicBezTo>
                  <a:cubicBezTo>
                    <a:pt x="0" y="325"/>
                    <a:pt x="0" y="325"/>
                    <a:pt x="0" y="325"/>
                  </a:cubicBezTo>
                  <a:cubicBezTo>
                    <a:pt x="6" y="302"/>
                    <a:pt x="6" y="302"/>
                    <a:pt x="6" y="302"/>
                  </a:cubicBezTo>
                  <a:lnTo>
                    <a:pt x="70" y="319"/>
                  </a:lnTo>
                  <a:close/>
                  <a:moveTo>
                    <a:pt x="97" y="249"/>
                  </a:moveTo>
                  <a:cubicBezTo>
                    <a:pt x="96" y="246"/>
                    <a:pt x="89" y="223"/>
                    <a:pt x="87" y="220"/>
                  </a:cubicBezTo>
                  <a:cubicBezTo>
                    <a:pt x="86" y="216"/>
                    <a:pt x="83" y="214"/>
                    <a:pt x="78" y="214"/>
                  </a:cubicBezTo>
                  <a:cubicBezTo>
                    <a:pt x="72" y="214"/>
                    <a:pt x="43" y="214"/>
                    <a:pt x="37" y="214"/>
                  </a:cubicBezTo>
                  <a:cubicBezTo>
                    <a:pt x="32" y="214"/>
                    <a:pt x="29" y="217"/>
                    <a:pt x="28" y="223"/>
                  </a:cubicBezTo>
                  <a:cubicBezTo>
                    <a:pt x="27" y="227"/>
                    <a:pt x="17" y="274"/>
                    <a:pt x="14" y="288"/>
                  </a:cubicBezTo>
                  <a:cubicBezTo>
                    <a:pt x="53" y="298"/>
                    <a:pt x="53" y="298"/>
                    <a:pt x="53" y="298"/>
                  </a:cubicBezTo>
                  <a:cubicBezTo>
                    <a:pt x="59" y="287"/>
                    <a:pt x="59" y="287"/>
                    <a:pt x="59" y="287"/>
                  </a:cubicBezTo>
                  <a:cubicBezTo>
                    <a:pt x="59" y="287"/>
                    <a:pt x="62" y="286"/>
                    <a:pt x="65" y="286"/>
                  </a:cubicBezTo>
                  <a:cubicBezTo>
                    <a:pt x="69" y="285"/>
                    <a:pt x="71" y="284"/>
                    <a:pt x="74" y="281"/>
                  </a:cubicBezTo>
                  <a:cubicBezTo>
                    <a:pt x="80" y="275"/>
                    <a:pt x="92" y="263"/>
                    <a:pt x="94" y="261"/>
                  </a:cubicBezTo>
                  <a:cubicBezTo>
                    <a:pt x="99" y="256"/>
                    <a:pt x="98" y="252"/>
                    <a:pt x="97" y="249"/>
                  </a:cubicBezTo>
                  <a:close/>
                  <a:moveTo>
                    <a:pt x="262" y="180"/>
                  </a:moveTo>
                  <a:cubicBezTo>
                    <a:pt x="215" y="327"/>
                    <a:pt x="215" y="327"/>
                    <a:pt x="215" y="327"/>
                  </a:cubicBezTo>
                  <a:cubicBezTo>
                    <a:pt x="212" y="327"/>
                    <a:pt x="212" y="327"/>
                    <a:pt x="212" y="327"/>
                  </a:cubicBezTo>
                  <a:cubicBezTo>
                    <a:pt x="201" y="225"/>
                    <a:pt x="201" y="225"/>
                    <a:pt x="201" y="225"/>
                  </a:cubicBezTo>
                  <a:cubicBezTo>
                    <a:pt x="186" y="213"/>
                    <a:pt x="186" y="213"/>
                    <a:pt x="186" y="213"/>
                  </a:cubicBezTo>
                  <a:cubicBezTo>
                    <a:pt x="171" y="225"/>
                    <a:pt x="171" y="225"/>
                    <a:pt x="171" y="225"/>
                  </a:cubicBezTo>
                  <a:cubicBezTo>
                    <a:pt x="160" y="327"/>
                    <a:pt x="160" y="327"/>
                    <a:pt x="160" y="327"/>
                  </a:cubicBezTo>
                  <a:cubicBezTo>
                    <a:pt x="158" y="327"/>
                    <a:pt x="158" y="327"/>
                    <a:pt x="158" y="327"/>
                  </a:cubicBezTo>
                  <a:cubicBezTo>
                    <a:pt x="110" y="180"/>
                    <a:pt x="110" y="180"/>
                    <a:pt x="110" y="180"/>
                  </a:cubicBezTo>
                  <a:cubicBezTo>
                    <a:pt x="134" y="168"/>
                    <a:pt x="134" y="168"/>
                    <a:pt x="134" y="168"/>
                  </a:cubicBezTo>
                  <a:cubicBezTo>
                    <a:pt x="186" y="209"/>
                    <a:pt x="186" y="209"/>
                    <a:pt x="186" y="209"/>
                  </a:cubicBezTo>
                  <a:cubicBezTo>
                    <a:pt x="238" y="168"/>
                    <a:pt x="238" y="168"/>
                    <a:pt x="238" y="168"/>
                  </a:cubicBezTo>
                  <a:lnTo>
                    <a:pt x="262" y="180"/>
                  </a:lnTo>
                  <a:close/>
                  <a:moveTo>
                    <a:pt x="136" y="54"/>
                  </a:moveTo>
                  <a:cubicBezTo>
                    <a:pt x="136" y="95"/>
                    <a:pt x="136" y="95"/>
                    <a:pt x="136" y="95"/>
                  </a:cubicBezTo>
                  <a:cubicBezTo>
                    <a:pt x="136" y="121"/>
                    <a:pt x="142" y="132"/>
                    <a:pt x="152" y="142"/>
                  </a:cubicBezTo>
                  <a:cubicBezTo>
                    <a:pt x="155" y="145"/>
                    <a:pt x="155" y="145"/>
                    <a:pt x="155" y="145"/>
                  </a:cubicBezTo>
                  <a:cubicBezTo>
                    <a:pt x="155" y="164"/>
                    <a:pt x="155" y="164"/>
                    <a:pt x="155" y="164"/>
                  </a:cubicBezTo>
                  <a:cubicBezTo>
                    <a:pt x="186" y="189"/>
                    <a:pt x="186" y="189"/>
                    <a:pt x="186" y="189"/>
                  </a:cubicBezTo>
                  <a:cubicBezTo>
                    <a:pt x="217" y="164"/>
                    <a:pt x="217" y="164"/>
                    <a:pt x="217" y="164"/>
                  </a:cubicBezTo>
                  <a:cubicBezTo>
                    <a:pt x="217" y="145"/>
                    <a:pt x="217" y="145"/>
                    <a:pt x="217" y="145"/>
                  </a:cubicBezTo>
                  <a:cubicBezTo>
                    <a:pt x="220" y="142"/>
                    <a:pt x="220" y="142"/>
                    <a:pt x="220" y="142"/>
                  </a:cubicBezTo>
                  <a:cubicBezTo>
                    <a:pt x="230" y="132"/>
                    <a:pt x="236" y="121"/>
                    <a:pt x="236" y="95"/>
                  </a:cubicBezTo>
                  <a:cubicBezTo>
                    <a:pt x="236" y="22"/>
                    <a:pt x="236" y="22"/>
                    <a:pt x="236" y="22"/>
                  </a:cubicBezTo>
                  <a:lnTo>
                    <a:pt x="136" y="5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0" name="Freeform 26">
              <a:extLst>
                <a:ext uri="{FF2B5EF4-FFF2-40B4-BE49-F238E27FC236}">
                  <a16:creationId xmlns:a16="http://schemas.microsoft.com/office/drawing/2014/main" id="{CD9558B5-248E-C5F0-CBD5-2F702DAFF65F}"/>
                </a:ext>
              </a:extLst>
            </p:cNvPr>
            <p:cNvSpPr>
              <a:spLocks noEditPoints="1"/>
            </p:cNvSpPr>
            <p:nvPr/>
          </p:nvSpPr>
          <p:spPr bwMode="auto">
            <a:xfrm>
              <a:off x="1799" y="3116"/>
              <a:ext cx="703" cy="806"/>
            </a:xfrm>
            <a:custGeom>
              <a:avLst/>
              <a:gdLst>
                <a:gd name="T0" fmla="*/ 410 w 462"/>
                <a:gd name="T1" fmla="*/ 210 h 530"/>
                <a:gd name="T2" fmla="*/ 365 w 462"/>
                <a:gd name="T3" fmla="*/ 210 h 530"/>
                <a:gd name="T4" fmla="*/ 427 w 462"/>
                <a:gd name="T5" fmla="*/ 153 h 530"/>
                <a:gd name="T6" fmla="*/ 410 w 462"/>
                <a:gd name="T7" fmla="*/ 194 h 530"/>
                <a:gd name="T8" fmla="*/ 365 w 462"/>
                <a:gd name="T9" fmla="*/ 194 h 530"/>
                <a:gd name="T10" fmla="*/ 347 w 462"/>
                <a:gd name="T11" fmla="*/ 153 h 530"/>
                <a:gd name="T12" fmla="*/ 387 w 462"/>
                <a:gd name="T13" fmla="*/ 64 h 530"/>
                <a:gd name="T14" fmla="*/ 425 w 462"/>
                <a:gd name="T15" fmla="*/ 117 h 530"/>
                <a:gd name="T16" fmla="*/ 350 w 462"/>
                <a:gd name="T17" fmla="*/ 117 h 530"/>
                <a:gd name="T18" fmla="*/ 421 w 462"/>
                <a:gd name="T19" fmla="*/ 135 h 530"/>
                <a:gd name="T20" fmla="*/ 395 w 462"/>
                <a:gd name="T21" fmla="*/ 0 h 530"/>
                <a:gd name="T22" fmla="*/ 379 w 462"/>
                <a:gd name="T23" fmla="*/ 48 h 530"/>
                <a:gd name="T24" fmla="*/ 395 w 462"/>
                <a:gd name="T25" fmla="*/ 0 h 530"/>
                <a:gd name="T26" fmla="*/ 325 w 462"/>
                <a:gd name="T27" fmla="*/ 18 h 530"/>
                <a:gd name="T28" fmla="*/ 340 w 462"/>
                <a:gd name="T29" fmla="*/ 66 h 530"/>
                <a:gd name="T30" fmla="*/ 462 w 462"/>
                <a:gd name="T31" fmla="*/ 27 h 530"/>
                <a:gd name="T32" fmla="*/ 422 w 462"/>
                <a:gd name="T33" fmla="*/ 57 h 530"/>
                <a:gd name="T34" fmla="*/ 462 w 462"/>
                <a:gd name="T35" fmla="*/ 27 h 530"/>
                <a:gd name="T36" fmla="*/ 148 w 462"/>
                <a:gd name="T37" fmla="*/ 175 h 530"/>
                <a:gd name="T38" fmla="*/ 207 w 462"/>
                <a:gd name="T39" fmla="*/ 64 h 530"/>
                <a:gd name="T40" fmla="*/ 290 w 462"/>
                <a:gd name="T41" fmla="*/ 121 h 530"/>
                <a:gd name="T42" fmla="*/ 271 w 462"/>
                <a:gd name="T43" fmla="*/ 233 h 530"/>
                <a:gd name="T44" fmla="*/ 219 w 462"/>
                <a:gd name="T45" fmla="*/ 289 h 530"/>
                <a:gd name="T46" fmla="*/ 167 w 462"/>
                <a:gd name="T47" fmla="*/ 233 h 530"/>
                <a:gd name="T48" fmla="*/ 185 w 462"/>
                <a:gd name="T49" fmla="*/ 222 h 530"/>
                <a:gd name="T50" fmla="*/ 188 w 462"/>
                <a:gd name="T51" fmla="*/ 244 h 530"/>
                <a:gd name="T52" fmla="*/ 250 w 462"/>
                <a:gd name="T53" fmla="*/ 244 h 530"/>
                <a:gd name="T54" fmla="*/ 253 w 462"/>
                <a:gd name="T55" fmla="*/ 222 h 530"/>
                <a:gd name="T56" fmla="*/ 269 w 462"/>
                <a:gd name="T57" fmla="*/ 102 h 530"/>
                <a:gd name="T58" fmla="*/ 169 w 462"/>
                <a:gd name="T59" fmla="*/ 175 h 530"/>
                <a:gd name="T60" fmla="*/ 438 w 462"/>
                <a:gd name="T61" fmla="*/ 502 h 530"/>
                <a:gd name="T62" fmla="*/ 90 w 462"/>
                <a:gd name="T63" fmla="*/ 517 h 530"/>
                <a:gd name="T64" fmla="*/ 0 w 462"/>
                <a:gd name="T65" fmla="*/ 476 h 530"/>
                <a:gd name="T66" fmla="*/ 64 w 462"/>
                <a:gd name="T67" fmla="*/ 273 h 530"/>
                <a:gd name="T68" fmla="*/ 191 w 462"/>
                <a:gd name="T69" fmla="*/ 407 h 530"/>
                <a:gd name="T70" fmla="*/ 204 w 462"/>
                <a:gd name="T71" fmla="*/ 305 h 530"/>
                <a:gd name="T72" fmla="*/ 234 w 462"/>
                <a:gd name="T73" fmla="*/ 305 h 530"/>
                <a:gd name="T74" fmla="*/ 248 w 462"/>
                <a:gd name="T75" fmla="*/ 407 h 530"/>
                <a:gd name="T76" fmla="*/ 374 w 462"/>
                <a:gd name="T77" fmla="*/ 273 h 530"/>
                <a:gd name="T78" fmla="*/ 103 w 462"/>
                <a:gd name="T79" fmla="*/ 399 h 530"/>
                <a:gd name="T80" fmla="*/ 33 w 462"/>
                <a:gd name="T81" fmla="*/ 405 h 530"/>
                <a:gd name="T82" fmla="*/ 103 w 462"/>
                <a:gd name="T83" fmla="*/ 399 h 530"/>
                <a:gd name="T84" fmla="*/ 120 w 462"/>
                <a:gd name="T85" fmla="*/ 300 h 530"/>
                <a:gd name="T86" fmla="*/ 70 w 462"/>
                <a:gd name="T87" fmla="*/ 294 h 530"/>
                <a:gd name="T88" fmla="*/ 47 w 462"/>
                <a:gd name="T89" fmla="*/ 368 h 530"/>
                <a:gd name="T90" fmla="*/ 92 w 462"/>
                <a:gd name="T91" fmla="*/ 367 h 530"/>
                <a:gd name="T92" fmla="*/ 107 w 462"/>
                <a:gd name="T93" fmla="*/ 361 h 530"/>
                <a:gd name="T94" fmla="*/ 130 w 462"/>
                <a:gd name="T95" fmla="*/ 329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62" h="530">
                  <a:moveTo>
                    <a:pt x="365" y="210"/>
                  </a:moveTo>
                  <a:cubicBezTo>
                    <a:pt x="410" y="210"/>
                    <a:pt x="410" y="210"/>
                    <a:pt x="410" y="210"/>
                  </a:cubicBezTo>
                  <a:cubicBezTo>
                    <a:pt x="410" y="223"/>
                    <a:pt x="400" y="233"/>
                    <a:pt x="387" y="233"/>
                  </a:cubicBezTo>
                  <a:cubicBezTo>
                    <a:pt x="375" y="233"/>
                    <a:pt x="365" y="223"/>
                    <a:pt x="365" y="210"/>
                  </a:cubicBezTo>
                  <a:close/>
                  <a:moveTo>
                    <a:pt x="441" y="117"/>
                  </a:moveTo>
                  <a:cubicBezTo>
                    <a:pt x="441" y="130"/>
                    <a:pt x="436" y="143"/>
                    <a:pt x="427" y="153"/>
                  </a:cubicBezTo>
                  <a:cubicBezTo>
                    <a:pt x="412" y="170"/>
                    <a:pt x="410" y="176"/>
                    <a:pt x="410" y="190"/>
                  </a:cubicBezTo>
                  <a:cubicBezTo>
                    <a:pt x="410" y="192"/>
                    <a:pt x="410" y="194"/>
                    <a:pt x="410" y="194"/>
                  </a:cubicBezTo>
                  <a:cubicBezTo>
                    <a:pt x="387" y="194"/>
                    <a:pt x="387" y="194"/>
                    <a:pt x="387" y="194"/>
                  </a:cubicBezTo>
                  <a:cubicBezTo>
                    <a:pt x="365" y="194"/>
                    <a:pt x="365" y="194"/>
                    <a:pt x="365" y="194"/>
                  </a:cubicBezTo>
                  <a:cubicBezTo>
                    <a:pt x="365" y="194"/>
                    <a:pt x="365" y="192"/>
                    <a:pt x="365" y="190"/>
                  </a:cubicBezTo>
                  <a:cubicBezTo>
                    <a:pt x="365" y="176"/>
                    <a:pt x="363" y="170"/>
                    <a:pt x="347" y="153"/>
                  </a:cubicBezTo>
                  <a:cubicBezTo>
                    <a:pt x="338" y="143"/>
                    <a:pt x="334" y="130"/>
                    <a:pt x="334" y="117"/>
                  </a:cubicBezTo>
                  <a:cubicBezTo>
                    <a:pt x="334" y="88"/>
                    <a:pt x="358" y="64"/>
                    <a:pt x="387" y="64"/>
                  </a:cubicBezTo>
                  <a:cubicBezTo>
                    <a:pt x="417" y="64"/>
                    <a:pt x="441" y="88"/>
                    <a:pt x="441" y="117"/>
                  </a:cubicBezTo>
                  <a:close/>
                  <a:moveTo>
                    <a:pt x="425" y="117"/>
                  </a:moveTo>
                  <a:cubicBezTo>
                    <a:pt x="425" y="97"/>
                    <a:pt x="408" y="80"/>
                    <a:pt x="387" y="80"/>
                  </a:cubicBezTo>
                  <a:cubicBezTo>
                    <a:pt x="366" y="80"/>
                    <a:pt x="350" y="97"/>
                    <a:pt x="350" y="117"/>
                  </a:cubicBezTo>
                  <a:cubicBezTo>
                    <a:pt x="350" y="124"/>
                    <a:pt x="351" y="129"/>
                    <a:pt x="354" y="135"/>
                  </a:cubicBezTo>
                  <a:cubicBezTo>
                    <a:pt x="421" y="135"/>
                    <a:pt x="421" y="135"/>
                    <a:pt x="421" y="135"/>
                  </a:cubicBezTo>
                  <a:cubicBezTo>
                    <a:pt x="423" y="129"/>
                    <a:pt x="425" y="124"/>
                    <a:pt x="425" y="117"/>
                  </a:cubicBezTo>
                  <a:close/>
                  <a:moveTo>
                    <a:pt x="395" y="0"/>
                  </a:moveTo>
                  <a:cubicBezTo>
                    <a:pt x="379" y="0"/>
                    <a:pt x="379" y="0"/>
                    <a:pt x="379" y="0"/>
                  </a:cubicBezTo>
                  <a:cubicBezTo>
                    <a:pt x="379" y="48"/>
                    <a:pt x="379" y="48"/>
                    <a:pt x="379" y="48"/>
                  </a:cubicBezTo>
                  <a:cubicBezTo>
                    <a:pt x="395" y="48"/>
                    <a:pt x="395" y="48"/>
                    <a:pt x="395" y="48"/>
                  </a:cubicBezTo>
                  <a:lnTo>
                    <a:pt x="395" y="0"/>
                  </a:lnTo>
                  <a:close/>
                  <a:moveTo>
                    <a:pt x="353" y="57"/>
                  </a:moveTo>
                  <a:cubicBezTo>
                    <a:pt x="325" y="18"/>
                    <a:pt x="325" y="18"/>
                    <a:pt x="325" y="18"/>
                  </a:cubicBezTo>
                  <a:cubicBezTo>
                    <a:pt x="312" y="27"/>
                    <a:pt x="312" y="27"/>
                    <a:pt x="312" y="27"/>
                  </a:cubicBezTo>
                  <a:cubicBezTo>
                    <a:pt x="340" y="66"/>
                    <a:pt x="340" y="66"/>
                    <a:pt x="340" y="66"/>
                  </a:cubicBezTo>
                  <a:lnTo>
                    <a:pt x="353" y="57"/>
                  </a:lnTo>
                  <a:close/>
                  <a:moveTo>
                    <a:pt x="462" y="27"/>
                  </a:moveTo>
                  <a:cubicBezTo>
                    <a:pt x="450" y="18"/>
                    <a:pt x="450" y="18"/>
                    <a:pt x="450" y="18"/>
                  </a:cubicBezTo>
                  <a:cubicBezTo>
                    <a:pt x="422" y="57"/>
                    <a:pt x="422" y="57"/>
                    <a:pt x="422" y="57"/>
                  </a:cubicBezTo>
                  <a:cubicBezTo>
                    <a:pt x="434" y="66"/>
                    <a:pt x="434" y="66"/>
                    <a:pt x="434" y="66"/>
                  </a:cubicBezTo>
                  <a:lnTo>
                    <a:pt x="462" y="27"/>
                  </a:lnTo>
                  <a:close/>
                  <a:moveTo>
                    <a:pt x="167" y="233"/>
                  </a:moveTo>
                  <a:cubicBezTo>
                    <a:pt x="154" y="218"/>
                    <a:pt x="148" y="201"/>
                    <a:pt x="148" y="175"/>
                  </a:cubicBezTo>
                  <a:cubicBezTo>
                    <a:pt x="148" y="121"/>
                    <a:pt x="148" y="121"/>
                    <a:pt x="148" y="121"/>
                  </a:cubicBezTo>
                  <a:cubicBezTo>
                    <a:pt x="148" y="83"/>
                    <a:pt x="168" y="64"/>
                    <a:pt x="207" y="64"/>
                  </a:cubicBezTo>
                  <a:cubicBezTo>
                    <a:pt x="231" y="64"/>
                    <a:pt x="231" y="64"/>
                    <a:pt x="231" y="64"/>
                  </a:cubicBezTo>
                  <a:cubicBezTo>
                    <a:pt x="270" y="64"/>
                    <a:pt x="290" y="83"/>
                    <a:pt x="290" y="121"/>
                  </a:cubicBezTo>
                  <a:cubicBezTo>
                    <a:pt x="290" y="175"/>
                    <a:pt x="290" y="175"/>
                    <a:pt x="290" y="175"/>
                  </a:cubicBezTo>
                  <a:cubicBezTo>
                    <a:pt x="290" y="201"/>
                    <a:pt x="284" y="218"/>
                    <a:pt x="271" y="233"/>
                  </a:cubicBezTo>
                  <a:cubicBezTo>
                    <a:pt x="271" y="248"/>
                    <a:pt x="271" y="248"/>
                    <a:pt x="271" y="248"/>
                  </a:cubicBezTo>
                  <a:cubicBezTo>
                    <a:pt x="219" y="289"/>
                    <a:pt x="219" y="289"/>
                    <a:pt x="219" y="289"/>
                  </a:cubicBezTo>
                  <a:cubicBezTo>
                    <a:pt x="167" y="248"/>
                    <a:pt x="167" y="248"/>
                    <a:pt x="167" y="248"/>
                  </a:cubicBezTo>
                  <a:lnTo>
                    <a:pt x="167" y="233"/>
                  </a:lnTo>
                  <a:close/>
                  <a:moveTo>
                    <a:pt x="169" y="175"/>
                  </a:moveTo>
                  <a:cubicBezTo>
                    <a:pt x="169" y="201"/>
                    <a:pt x="175" y="212"/>
                    <a:pt x="185" y="222"/>
                  </a:cubicBezTo>
                  <a:cubicBezTo>
                    <a:pt x="188" y="225"/>
                    <a:pt x="188" y="225"/>
                    <a:pt x="188" y="225"/>
                  </a:cubicBezTo>
                  <a:cubicBezTo>
                    <a:pt x="188" y="244"/>
                    <a:pt x="188" y="244"/>
                    <a:pt x="188" y="244"/>
                  </a:cubicBezTo>
                  <a:cubicBezTo>
                    <a:pt x="219" y="269"/>
                    <a:pt x="219" y="269"/>
                    <a:pt x="219" y="269"/>
                  </a:cubicBezTo>
                  <a:cubicBezTo>
                    <a:pt x="250" y="244"/>
                    <a:pt x="250" y="244"/>
                    <a:pt x="250" y="244"/>
                  </a:cubicBezTo>
                  <a:cubicBezTo>
                    <a:pt x="250" y="225"/>
                    <a:pt x="250" y="225"/>
                    <a:pt x="250" y="225"/>
                  </a:cubicBezTo>
                  <a:cubicBezTo>
                    <a:pt x="253" y="222"/>
                    <a:pt x="253" y="222"/>
                    <a:pt x="253" y="222"/>
                  </a:cubicBezTo>
                  <a:cubicBezTo>
                    <a:pt x="263" y="212"/>
                    <a:pt x="269" y="201"/>
                    <a:pt x="269" y="175"/>
                  </a:cubicBezTo>
                  <a:cubicBezTo>
                    <a:pt x="269" y="102"/>
                    <a:pt x="269" y="102"/>
                    <a:pt x="269" y="102"/>
                  </a:cubicBezTo>
                  <a:cubicBezTo>
                    <a:pt x="169" y="134"/>
                    <a:pt x="169" y="134"/>
                    <a:pt x="169" y="134"/>
                  </a:cubicBezTo>
                  <a:lnTo>
                    <a:pt x="169" y="175"/>
                  </a:lnTo>
                  <a:close/>
                  <a:moveTo>
                    <a:pt x="438" y="347"/>
                  </a:moveTo>
                  <a:cubicBezTo>
                    <a:pt x="438" y="502"/>
                    <a:pt x="438" y="502"/>
                    <a:pt x="438" y="502"/>
                  </a:cubicBezTo>
                  <a:cubicBezTo>
                    <a:pt x="438" y="512"/>
                    <a:pt x="432" y="517"/>
                    <a:pt x="422" y="517"/>
                  </a:cubicBezTo>
                  <a:cubicBezTo>
                    <a:pt x="90" y="517"/>
                    <a:pt x="90" y="517"/>
                    <a:pt x="90" y="517"/>
                  </a:cubicBezTo>
                  <a:cubicBezTo>
                    <a:pt x="80" y="526"/>
                    <a:pt x="68" y="530"/>
                    <a:pt x="55" y="530"/>
                  </a:cubicBezTo>
                  <a:cubicBezTo>
                    <a:pt x="25" y="530"/>
                    <a:pt x="0" y="506"/>
                    <a:pt x="0" y="476"/>
                  </a:cubicBezTo>
                  <a:cubicBezTo>
                    <a:pt x="0" y="347"/>
                    <a:pt x="0" y="347"/>
                    <a:pt x="0" y="347"/>
                  </a:cubicBezTo>
                  <a:cubicBezTo>
                    <a:pt x="0" y="305"/>
                    <a:pt x="22" y="280"/>
                    <a:pt x="64" y="273"/>
                  </a:cubicBezTo>
                  <a:cubicBezTo>
                    <a:pt x="88" y="269"/>
                    <a:pt x="121" y="264"/>
                    <a:pt x="143" y="260"/>
                  </a:cubicBezTo>
                  <a:cubicBezTo>
                    <a:pt x="191" y="407"/>
                    <a:pt x="191" y="407"/>
                    <a:pt x="191" y="407"/>
                  </a:cubicBezTo>
                  <a:cubicBezTo>
                    <a:pt x="193" y="407"/>
                    <a:pt x="193" y="407"/>
                    <a:pt x="193" y="407"/>
                  </a:cubicBezTo>
                  <a:cubicBezTo>
                    <a:pt x="204" y="305"/>
                    <a:pt x="204" y="305"/>
                    <a:pt x="204" y="305"/>
                  </a:cubicBezTo>
                  <a:cubicBezTo>
                    <a:pt x="219" y="293"/>
                    <a:pt x="219" y="293"/>
                    <a:pt x="219" y="293"/>
                  </a:cubicBezTo>
                  <a:cubicBezTo>
                    <a:pt x="234" y="305"/>
                    <a:pt x="234" y="305"/>
                    <a:pt x="234" y="305"/>
                  </a:cubicBezTo>
                  <a:cubicBezTo>
                    <a:pt x="245" y="407"/>
                    <a:pt x="245" y="407"/>
                    <a:pt x="245" y="407"/>
                  </a:cubicBezTo>
                  <a:cubicBezTo>
                    <a:pt x="248" y="407"/>
                    <a:pt x="248" y="407"/>
                    <a:pt x="248" y="407"/>
                  </a:cubicBezTo>
                  <a:cubicBezTo>
                    <a:pt x="295" y="260"/>
                    <a:pt x="295" y="260"/>
                    <a:pt x="295" y="260"/>
                  </a:cubicBezTo>
                  <a:cubicBezTo>
                    <a:pt x="317" y="264"/>
                    <a:pt x="350" y="269"/>
                    <a:pt x="374" y="273"/>
                  </a:cubicBezTo>
                  <a:cubicBezTo>
                    <a:pt x="416" y="280"/>
                    <a:pt x="438" y="305"/>
                    <a:pt x="438" y="347"/>
                  </a:cubicBezTo>
                  <a:close/>
                  <a:moveTo>
                    <a:pt x="103" y="399"/>
                  </a:moveTo>
                  <a:cubicBezTo>
                    <a:pt x="39" y="382"/>
                    <a:pt x="39" y="382"/>
                    <a:pt x="39" y="382"/>
                  </a:cubicBezTo>
                  <a:cubicBezTo>
                    <a:pt x="33" y="405"/>
                    <a:pt x="33" y="405"/>
                    <a:pt x="33" y="405"/>
                  </a:cubicBezTo>
                  <a:cubicBezTo>
                    <a:pt x="97" y="422"/>
                    <a:pt x="97" y="422"/>
                    <a:pt x="97" y="422"/>
                  </a:cubicBezTo>
                  <a:lnTo>
                    <a:pt x="103" y="399"/>
                  </a:lnTo>
                  <a:close/>
                  <a:moveTo>
                    <a:pt x="130" y="329"/>
                  </a:moveTo>
                  <a:cubicBezTo>
                    <a:pt x="129" y="326"/>
                    <a:pt x="122" y="303"/>
                    <a:pt x="120" y="300"/>
                  </a:cubicBezTo>
                  <a:cubicBezTo>
                    <a:pt x="119" y="296"/>
                    <a:pt x="116" y="294"/>
                    <a:pt x="111" y="294"/>
                  </a:cubicBezTo>
                  <a:cubicBezTo>
                    <a:pt x="105" y="294"/>
                    <a:pt x="76" y="294"/>
                    <a:pt x="70" y="294"/>
                  </a:cubicBezTo>
                  <a:cubicBezTo>
                    <a:pt x="65" y="294"/>
                    <a:pt x="62" y="297"/>
                    <a:pt x="61" y="303"/>
                  </a:cubicBezTo>
                  <a:cubicBezTo>
                    <a:pt x="60" y="307"/>
                    <a:pt x="50" y="354"/>
                    <a:pt x="47" y="368"/>
                  </a:cubicBezTo>
                  <a:cubicBezTo>
                    <a:pt x="86" y="378"/>
                    <a:pt x="86" y="378"/>
                    <a:pt x="86" y="378"/>
                  </a:cubicBezTo>
                  <a:cubicBezTo>
                    <a:pt x="92" y="367"/>
                    <a:pt x="92" y="367"/>
                    <a:pt x="92" y="367"/>
                  </a:cubicBezTo>
                  <a:cubicBezTo>
                    <a:pt x="92" y="367"/>
                    <a:pt x="95" y="366"/>
                    <a:pt x="98" y="366"/>
                  </a:cubicBezTo>
                  <a:cubicBezTo>
                    <a:pt x="102" y="365"/>
                    <a:pt x="104" y="364"/>
                    <a:pt x="107" y="361"/>
                  </a:cubicBezTo>
                  <a:cubicBezTo>
                    <a:pt x="113" y="355"/>
                    <a:pt x="125" y="343"/>
                    <a:pt x="127" y="341"/>
                  </a:cubicBezTo>
                  <a:cubicBezTo>
                    <a:pt x="132" y="336"/>
                    <a:pt x="131" y="332"/>
                    <a:pt x="130" y="329"/>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solidFill>
                  <a:schemeClr val="bg1"/>
                </a:solidFill>
              </a:endParaRPr>
            </a:p>
          </p:txBody>
        </p:sp>
      </p:grpSp>
      <p:sp>
        <p:nvSpPr>
          <p:cNvPr id="4" name="四角形: 角を丸くする 3">
            <a:extLst>
              <a:ext uri="{FF2B5EF4-FFF2-40B4-BE49-F238E27FC236}">
                <a16:creationId xmlns:a16="http://schemas.microsoft.com/office/drawing/2014/main" id="{EEBAF914-EF42-5005-39AC-7C9B7374AEA0}"/>
              </a:ext>
            </a:extLst>
          </p:cNvPr>
          <p:cNvSpPr/>
          <p:nvPr/>
        </p:nvSpPr>
        <p:spPr>
          <a:xfrm>
            <a:off x="540000" y="1296988"/>
            <a:ext cx="11107737" cy="900000"/>
          </a:xfrm>
          <a:prstGeom prst="roundRect">
            <a:avLst>
              <a:gd name="adj" fmla="val 11813"/>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600">
              <a:latin typeface="+mj-lt"/>
            </a:endParaRPr>
          </a:p>
        </p:txBody>
      </p:sp>
      <p:sp>
        <p:nvSpPr>
          <p:cNvPr id="5" name="テキスト ボックス 4">
            <a:extLst>
              <a:ext uri="{FF2B5EF4-FFF2-40B4-BE49-F238E27FC236}">
                <a16:creationId xmlns:a16="http://schemas.microsoft.com/office/drawing/2014/main" id="{451B5506-CBBF-A879-D41E-5FCC2EFF48C7}"/>
              </a:ext>
            </a:extLst>
          </p:cNvPr>
          <p:cNvSpPr txBox="1"/>
          <p:nvPr/>
        </p:nvSpPr>
        <p:spPr>
          <a:xfrm>
            <a:off x="777668" y="1318254"/>
            <a:ext cx="10670495" cy="869469"/>
          </a:xfrm>
          <a:prstGeom prst="rect">
            <a:avLst/>
          </a:prstGeom>
          <a:noFill/>
        </p:spPr>
        <p:txBody>
          <a:bodyPr wrap="square" rtlCol="0">
            <a:spAutoFit/>
          </a:bodyPr>
          <a:lstStyle/>
          <a:p>
            <a:pPr>
              <a:spcAft>
                <a:spcPts val="300"/>
              </a:spcAft>
            </a:pPr>
            <a:r>
              <a:rPr lang="ja-JP" altLang="en-US" sz="1600" spc="50">
                <a:latin typeface="BIZ UDPゴシック" panose="020B0400000000000000" pitchFamily="50" charset="-128"/>
                <a:ea typeface="BIZ UDPゴシック" panose="020B0400000000000000" pitchFamily="50" charset="-128"/>
              </a:rPr>
              <a:t>事例</a:t>
            </a:r>
            <a:endParaRPr lang="en-US" altLang="ja-JP" sz="1600" spc="50">
              <a:latin typeface="BIZ UDPゴシック" panose="020B0400000000000000" pitchFamily="50" charset="-128"/>
              <a:ea typeface="BIZ UDPゴシック" panose="020B0400000000000000" pitchFamily="50" charset="-128"/>
            </a:endParaRPr>
          </a:p>
          <a:p>
            <a:pPr>
              <a:spcAft>
                <a:spcPts val="600"/>
              </a:spcAft>
            </a:pPr>
            <a:r>
              <a:rPr lang="ja-JP" altLang="en-US" sz="1600" spc="180">
                <a:latin typeface="BIZ UDPゴシック" panose="020B0400000000000000" pitchFamily="50" charset="-128"/>
                <a:ea typeface="BIZ UDPゴシック" panose="020B0400000000000000" pitchFamily="50" charset="-128"/>
              </a:rPr>
              <a:t>小学校の担任は、トラブル防止のため、更衣中のこどもたちがいる部屋に入室し、こどもの更衣を見守っていた。</a:t>
            </a:r>
          </a:p>
        </p:txBody>
      </p:sp>
      <p:sp>
        <p:nvSpPr>
          <p:cNvPr id="6" name="テキスト ボックス 5">
            <a:extLst>
              <a:ext uri="{FF2B5EF4-FFF2-40B4-BE49-F238E27FC236}">
                <a16:creationId xmlns:a16="http://schemas.microsoft.com/office/drawing/2014/main" id="{0A12060A-0B12-CA75-D015-96D2163E4C1B}"/>
              </a:ext>
            </a:extLst>
          </p:cNvPr>
          <p:cNvSpPr txBox="1"/>
          <p:nvPr/>
        </p:nvSpPr>
        <p:spPr>
          <a:xfrm>
            <a:off x="777668" y="2422368"/>
            <a:ext cx="973343" cy="400110"/>
          </a:xfrm>
          <a:prstGeom prst="rect">
            <a:avLst/>
          </a:prstGeom>
          <a:noFill/>
        </p:spPr>
        <p:txBody>
          <a:bodyPr wrap="none" rtlCol="0">
            <a:spAutoFit/>
          </a:bodyPr>
          <a:lstStyle/>
          <a:p>
            <a:r>
              <a:rPr lang="ja-JP" altLang="en-US" sz="2000" b="1" spc="50">
                <a:latin typeface="BIZ UDPゴシック" panose="020B0400000000000000" pitchFamily="50" charset="-128"/>
                <a:ea typeface="BIZ UDPゴシック" panose="020B0400000000000000" pitchFamily="50" charset="-128"/>
              </a:rPr>
              <a:t>回答例</a:t>
            </a:r>
          </a:p>
        </p:txBody>
      </p:sp>
      <p:sp>
        <p:nvSpPr>
          <p:cNvPr id="10" name="タイトル 1">
            <a:extLst>
              <a:ext uri="{FF2B5EF4-FFF2-40B4-BE49-F238E27FC236}">
                <a16:creationId xmlns:a16="http://schemas.microsoft.com/office/drawing/2014/main" id="{3B587061-E4CF-0637-DE65-9C3EC0E04DD7}"/>
              </a:ext>
            </a:extLst>
          </p:cNvPr>
          <p:cNvSpPr>
            <a:spLocks noGrp="1"/>
          </p:cNvSpPr>
          <p:nvPr>
            <p:ph type="title"/>
          </p:nvPr>
        </p:nvSpPr>
        <p:spPr>
          <a:xfrm>
            <a:off x="616122" y="451487"/>
            <a:ext cx="8826052" cy="391261"/>
          </a:xfrm>
        </p:spPr>
        <p:txBody>
          <a:bodyPr/>
          <a:lstStyle/>
          <a:p>
            <a:r>
              <a:rPr lang="ja-JP" altLang="en-US">
                <a:latin typeface="BIZ UDPゴシック" panose="020B0400000000000000" pitchFamily="50" charset="-128"/>
                <a:ea typeface="BIZ UDPゴシック" panose="020B0400000000000000" pitchFamily="50" charset="-128"/>
              </a:rPr>
              <a:t>設問</a:t>
            </a:r>
            <a:r>
              <a:rPr lang="en-US" altLang="ja-JP">
                <a:latin typeface="BIZ UDPゴシック" panose="020B0400000000000000" pitchFamily="50" charset="-128"/>
                <a:ea typeface="BIZ UDPゴシック" panose="020B0400000000000000" pitchFamily="50" charset="-128"/>
              </a:rPr>
              <a:t>2</a:t>
            </a:r>
            <a:r>
              <a:rPr lang="ja-JP" altLang="en-US">
                <a:latin typeface="BIZ UDPゴシック" panose="020B0400000000000000" pitchFamily="50" charset="-128"/>
                <a:ea typeface="BIZ UDPゴシック" panose="020B0400000000000000" pitchFamily="50" charset="-128"/>
              </a:rPr>
              <a:t>　事例</a:t>
            </a:r>
            <a:r>
              <a:rPr lang="en-US" altLang="ja-JP">
                <a:latin typeface="BIZ UDPゴシック" panose="020B0400000000000000" pitchFamily="50" charset="-128"/>
                <a:ea typeface="BIZ UDPゴシック" panose="020B0400000000000000" pitchFamily="50" charset="-128"/>
              </a:rPr>
              <a:t>8</a:t>
            </a:r>
            <a:endParaRPr lang="ja-JP" altLang="en-US">
              <a:latin typeface="BIZ UDPゴシック" panose="020B0400000000000000" pitchFamily="50" charset="-128"/>
              <a:ea typeface="BIZ UDPゴシック" panose="020B0400000000000000" pitchFamily="50" charset="-128"/>
            </a:endParaRPr>
          </a:p>
        </p:txBody>
      </p:sp>
      <p:sp>
        <p:nvSpPr>
          <p:cNvPr id="2" name="スライド番号プレースホルダー 1">
            <a:extLst>
              <a:ext uri="{FF2B5EF4-FFF2-40B4-BE49-F238E27FC236}">
                <a16:creationId xmlns:a16="http://schemas.microsoft.com/office/drawing/2014/main" id="{4B3A696D-4559-2C19-5E07-030949EC2B10}"/>
              </a:ext>
            </a:extLst>
          </p:cNvPr>
          <p:cNvSpPr>
            <a:spLocks noGrp="1"/>
          </p:cNvSpPr>
          <p:nvPr>
            <p:ph type="sldNum" sz="quarter" idx="4"/>
          </p:nvPr>
        </p:nvSpPr>
        <p:spPr/>
        <p:txBody>
          <a:bodyPr/>
          <a:lstStyle/>
          <a:p>
            <a:fld id="{2336B528-F940-46AA-A4AB-D4751FB27E02}" type="slidenum">
              <a:rPr kumimoji="1" lang="ja-JP" altLang="en-US" smtClean="0"/>
              <a:t>65</a:t>
            </a:fld>
            <a:endParaRPr kumimoji="1" lang="ja-JP" altLang="en-US"/>
          </a:p>
        </p:txBody>
      </p:sp>
    </p:spTree>
    <p:extLst>
      <p:ext uri="{BB962C8B-B14F-4D97-AF65-F5344CB8AC3E}">
        <p14:creationId xmlns:p14="http://schemas.microsoft.com/office/powerpoint/2010/main" val="308215560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F25F19-4E38-8905-BB1D-E6551AD5B9B3}"/>
            </a:ext>
          </a:extLst>
        </p:cNvPr>
        <p:cNvGrpSpPr/>
        <p:nvPr/>
      </p:nvGrpSpPr>
      <p:grpSpPr>
        <a:xfrm>
          <a:off x="0" y="0"/>
          <a:ext cx="0" cy="0"/>
          <a:chOff x="0" y="0"/>
          <a:chExt cx="0" cy="0"/>
        </a:xfrm>
      </p:grpSpPr>
      <p:sp>
        <p:nvSpPr>
          <p:cNvPr id="28" name="四角形: 角を丸くする 27">
            <a:extLst>
              <a:ext uri="{FF2B5EF4-FFF2-40B4-BE49-F238E27FC236}">
                <a16:creationId xmlns:a16="http://schemas.microsoft.com/office/drawing/2014/main" id="{98E9A9AE-7ABE-DB7D-8D5E-B3958205F75B}"/>
              </a:ext>
            </a:extLst>
          </p:cNvPr>
          <p:cNvSpPr/>
          <p:nvPr/>
        </p:nvSpPr>
        <p:spPr>
          <a:xfrm>
            <a:off x="531813" y="3533866"/>
            <a:ext cx="11107737" cy="2768507"/>
          </a:xfrm>
          <a:prstGeom prst="roundRect">
            <a:avLst>
              <a:gd name="adj" fmla="val 5326"/>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四角形: 角を丸くする 22">
            <a:extLst>
              <a:ext uri="{FF2B5EF4-FFF2-40B4-BE49-F238E27FC236}">
                <a16:creationId xmlns:a16="http://schemas.microsoft.com/office/drawing/2014/main" id="{6E82EC24-C125-7655-186B-D0C261DD15A2}"/>
              </a:ext>
            </a:extLst>
          </p:cNvPr>
          <p:cNvSpPr/>
          <p:nvPr/>
        </p:nvSpPr>
        <p:spPr>
          <a:xfrm>
            <a:off x="531813" y="1448764"/>
            <a:ext cx="11107737" cy="1799722"/>
          </a:xfrm>
          <a:prstGeom prst="roundRect">
            <a:avLst>
              <a:gd name="adj" fmla="val 6290"/>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四角形: 角を丸くする 6">
            <a:extLst>
              <a:ext uri="{FF2B5EF4-FFF2-40B4-BE49-F238E27FC236}">
                <a16:creationId xmlns:a16="http://schemas.microsoft.com/office/drawing/2014/main" id="{11D163F7-C944-889F-704B-6EC45347ED6B}"/>
              </a:ext>
            </a:extLst>
          </p:cNvPr>
          <p:cNvSpPr/>
          <p:nvPr/>
        </p:nvSpPr>
        <p:spPr>
          <a:xfrm>
            <a:off x="531812" y="383588"/>
            <a:ext cx="2376000" cy="444500"/>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CF281A99-FC70-50FA-94D9-209443C302AD}"/>
              </a:ext>
            </a:extLst>
          </p:cNvPr>
          <p:cNvSpPr>
            <a:spLocks noGrp="1"/>
          </p:cNvSpPr>
          <p:nvPr>
            <p:ph type="title"/>
          </p:nvPr>
        </p:nvSpPr>
        <p:spPr/>
        <p:txBody>
          <a:bodyPr/>
          <a:lstStyle/>
          <a:p>
            <a:r>
              <a:rPr lang="ja-JP" altLang="en-US">
                <a:latin typeface="BIZ UDPゴシック" panose="020B0400000000000000" pitchFamily="50" charset="-128"/>
                <a:ea typeface="BIZ UDPゴシック" panose="020B0400000000000000" pitchFamily="50" charset="-128"/>
              </a:rPr>
              <a:t>設問</a:t>
            </a:r>
            <a:r>
              <a:rPr lang="en-US" altLang="ja-JP">
                <a:latin typeface="BIZ UDPゴシック" panose="020B0400000000000000" pitchFamily="50" charset="-128"/>
                <a:ea typeface="BIZ UDPゴシック" panose="020B0400000000000000" pitchFamily="50" charset="-128"/>
              </a:rPr>
              <a:t>2</a:t>
            </a:r>
            <a:r>
              <a:rPr lang="ja-JP" altLang="en-US">
                <a:latin typeface="BIZ UDPゴシック" panose="020B0400000000000000" pitchFamily="50" charset="-128"/>
                <a:ea typeface="BIZ UDPゴシック" panose="020B0400000000000000" pitchFamily="50" charset="-128"/>
              </a:rPr>
              <a:t>　事例</a:t>
            </a:r>
            <a:r>
              <a:rPr lang="en-US" altLang="ja-JP">
                <a:latin typeface="BIZ UDPゴシック" panose="020B0400000000000000" pitchFamily="50" charset="-128"/>
                <a:ea typeface="BIZ UDPゴシック" panose="020B0400000000000000" pitchFamily="50" charset="-128"/>
              </a:rPr>
              <a:t>9</a:t>
            </a:r>
            <a:endParaRPr lang="ja-JP" altLang="en-US">
              <a:latin typeface="BIZ UDPゴシック" panose="020B0400000000000000" pitchFamily="50" charset="-128"/>
              <a:ea typeface="BIZ UDPゴシック" panose="020B0400000000000000" pitchFamily="50" charset="-128"/>
            </a:endParaRPr>
          </a:p>
        </p:txBody>
      </p:sp>
      <p:sp>
        <p:nvSpPr>
          <p:cNvPr id="20" name="テキスト ボックス 19">
            <a:extLst>
              <a:ext uri="{FF2B5EF4-FFF2-40B4-BE49-F238E27FC236}">
                <a16:creationId xmlns:a16="http://schemas.microsoft.com/office/drawing/2014/main" id="{917682B3-ECA3-42E8-95D1-B96F9622DE25}"/>
              </a:ext>
            </a:extLst>
          </p:cNvPr>
          <p:cNvSpPr txBox="1"/>
          <p:nvPr/>
        </p:nvSpPr>
        <p:spPr>
          <a:xfrm>
            <a:off x="1349375" y="4515731"/>
            <a:ext cx="10018600" cy="1177245"/>
          </a:xfrm>
          <a:prstGeom prst="rect">
            <a:avLst/>
          </a:prstGeom>
          <a:noFill/>
        </p:spPr>
        <p:txBody>
          <a:bodyPr wrap="square" rtlCol="0">
            <a:spAutoFit/>
          </a:bodyPr>
          <a:lstStyle/>
          <a:p>
            <a:pPr>
              <a:lnSpc>
                <a:spcPct val="110000"/>
              </a:lnSpc>
              <a:spcAft>
                <a:spcPts val="600"/>
              </a:spcAft>
            </a:pPr>
            <a:r>
              <a:rPr lang="ja-JP" altLang="en-US" sz="2000" spc="80">
                <a:ea typeface="BIZ UDPゴシック" panose="020B0400000000000000" pitchFamily="50" charset="-128"/>
              </a:rPr>
              <a:t>この事例はどのような場合に不適切な行為となるでしょうか。</a:t>
            </a:r>
            <a:endParaRPr lang="en-US" altLang="ja-JP" sz="2000" spc="80">
              <a:ea typeface="BIZ UDPゴシック" panose="020B0400000000000000" pitchFamily="50" charset="-128"/>
            </a:endParaRPr>
          </a:p>
          <a:p>
            <a:pPr>
              <a:lnSpc>
                <a:spcPct val="110000"/>
              </a:lnSpc>
              <a:spcAft>
                <a:spcPts val="600"/>
              </a:spcAft>
            </a:pPr>
            <a:r>
              <a:rPr lang="ja-JP" altLang="en-US" sz="2000" spc="80">
                <a:ea typeface="BIZ UDPゴシック" panose="020B0400000000000000" pitchFamily="50" charset="-128"/>
              </a:rPr>
              <a:t>また、このようなケースの場合、どのような点に気を付け、どのように対応すべきでしょうか。</a:t>
            </a:r>
            <a:endParaRPr kumimoji="1" lang="ja-JP" altLang="en-US" sz="2000" spc="80">
              <a:ea typeface="BIZ UDPゴシック" panose="020B0400000000000000" pitchFamily="50" charset="-128"/>
            </a:endParaRPr>
          </a:p>
        </p:txBody>
      </p:sp>
      <p:sp>
        <p:nvSpPr>
          <p:cNvPr id="22" name="楕円 21">
            <a:extLst>
              <a:ext uri="{FF2B5EF4-FFF2-40B4-BE49-F238E27FC236}">
                <a16:creationId xmlns:a16="http://schemas.microsoft.com/office/drawing/2014/main" id="{E90B80AC-9866-1709-24AB-659D122BBFC6}"/>
              </a:ext>
            </a:extLst>
          </p:cNvPr>
          <p:cNvSpPr/>
          <p:nvPr/>
        </p:nvSpPr>
        <p:spPr>
          <a:xfrm>
            <a:off x="887571" y="4508587"/>
            <a:ext cx="423069" cy="423069"/>
          </a:xfrm>
          <a:prstGeom prst="ellipse">
            <a:avLst/>
          </a:prstGeom>
          <a:solidFill>
            <a:srgbClr val="FF6A29"/>
          </a:solidFill>
          <a:ln>
            <a:noFill/>
          </a:ln>
        </p:spPr>
        <p:style>
          <a:lnRef idx="2">
            <a:schemeClr val="accent1">
              <a:shade val="15000"/>
            </a:schemeClr>
          </a:lnRef>
          <a:fillRef idx="1">
            <a:schemeClr val="accent1"/>
          </a:fillRef>
          <a:effectRef idx="0">
            <a:schemeClr val="accent1"/>
          </a:effectRef>
          <a:fontRef idx="minor">
            <a:schemeClr val="lt1"/>
          </a:fontRef>
        </p:style>
        <p:txBody>
          <a:bodyPr bIns="0" rtlCol="0" anchor="ctr"/>
          <a:lstStyle/>
          <a:p>
            <a:pPr algn="ctr"/>
            <a:r>
              <a:rPr kumimoji="1" lang="en-US" altLang="ja-JP" sz="2100" b="1"/>
              <a:t>1</a:t>
            </a:r>
            <a:endParaRPr kumimoji="1" lang="ja-JP" altLang="en-US" sz="2100" b="1"/>
          </a:p>
        </p:txBody>
      </p:sp>
      <p:sp>
        <p:nvSpPr>
          <p:cNvPr id="4" name="テキスト ボックス 3">
            <a:extLst>
              <a:ext uri="{FF2B5EF4-FFF2-40B4-BE49-F238E27FC236}">
                <a16:creationId xmlns:a16="http://schemas.microsoft.com/office/drawing/2014/main" id="{0304B7D0-62CC-B60F-1463-659BFEE5B032}"/>
              </a:ext>
            </a:extLst>
          </p:cNvPr>
          <p:cNvSpPr txBox="1"/>
          <p:nvPr/>
        </p:nvSpPr>
        <p:spPr>
          <a:xfrm>
            <a:off x="792162" y="1726230"/>
            <a:ext cx="761747" cy="430887"/>
          </a:xfrm>
          <a:prstGeom prst="rect">
            <a:avLst/>
          </a:prstGeom>
          <a:noFill/>
        </p:spPr>
        <p:txBody>
          <a:bodyPr wrap="none" rtlCol="0">
            <a:spAutoFit/>
          </a:bodyPr>
          <a:lstStyle/>
          <a:p>
            <a:r>
              <a:rPr lang="ja-JP" altLang="en-US" sz="2200" b="1" spc="50">
                <a:latin typeface="BIZ UDPゴシック" panose="020B0400000000000000" pitchFamily="50" charset="-128"/>
                <a:ea typeface="BIZ UDPゴシック" panose="020B0400000000000000" pitchFamily="50" charset="-128"/>
              </a:rPr>
              <a:t>事例</a:t>
            </a:r>
            <a:endParaRPr kumimoji="1" lang="ja-JP" altLang="en-US" sz="2200" b="1" spc="50">
              <a:latin typeface="BIZ UDPゴシック" panose="020B0400000000000000" pitchFamily="50" charset="-128"/>
              <a:ea typeface="BIZ UDPゴシック" panose="020B0400000000000000" pitchFamily="50" charset="-128"/>
            </a:endParaRPr>
          </a:p>
        </p:txBody>
      </p:sp>
      <p:sp>
        <p:nvSpPr>
          <p:cNvPr id="17" name="テキスト ボックス 16">
            <a:extLst>
              <a:ext uri="{FF2B5EF4-FFF2-40B4-BE49-F238E27FC236}">
                <a16:creationId xmlns:a16="http://schemas.microsoft.com/office/drawing/2014/main" id="{C95269E1-263E-4F0F-126C-BC5EAFF4A832}"/>
              </a:ext>
            </a:extLst>
          </p:cNvPr>
          <p:cNvSpPr txBox="1"/>
          <p:nvPr/>
        </p:nvSpPr>
        <p:spPr>
          <a:xfrm>
            <a:off x="792162" y="2227206"/>
            <a:ext cx="10447338" cy="658770"/>
          </a:xfrm>
          <a:prstGeom prst="rect">
            <a:avLst/>
          </a:prstGeom>
          <a:noFill/>
        </p:spPr>
        <p:txBody>
          <a:bodyPr wrap="square" rtlCol="0">
            <a:spAutoFit/>
          </a:bodyPr>
          <a:lstStyle/>
          <a:p>
            <a:pPr>
              <a:lnSpc>
                <a:spcPct val="110000"/>
              </a:lnSpc>
            </a:pPr>
            <a:r>
              <a:rPr lang="ja-JP" altLang="en-US" spc="180">
                <a:latin typeface="BIZ UDPゴシック" panose="020B0400000000000000" pitchFamily="50" charset="-128"/>
                <a:ea typeface="BIZ UDPゴシック" panose="020B0400000000000000" pitchFamily="50" charset="-128"/>
              </a:rPr>
              <a:t>特別支援教育支援員は、特定のこどもの排せつ介助を毎回担当し、閉鎖空間で身体に触れている。</a:t>
            </a:r>
          </a:p>
        </p:txBody>
      </p:sp>
      <p:sp>
        <p:nvSpPr>
          <p:cNvPr id="18" name="テキスト ボックス 17">
            <a:extLst>
              <a:ext uri="{FF2B5EF4-FFF2-40B4-BE49-F238E27FC236}">
                <a16:creationId xmlns:a16="http://schemas.microsoft.com/office/drawing/2014/main" id="{839FFDCB-F2E1-F3A2-DE98-40318EA7C9DC}"/>
              </a:ext>
            </a:extLst>
          </p:cNvPr>
          <p:cNvSpPr txBox="1"/>
          <p:nvPr/>
        </p:nvSpPr>
        <p:spPr>
          <a:xfrm>
            <a:off x="792162" y="3888769"/>
            <a:ext cx="761747" cy="430887"/>
          </a:xfrm>
          <a:prstGeom prst="rect">
            <a:avLst/>
          </a:prstGeom>
          <a:noFill/>
        </p:spPr>
        <p:txBody>
          <a:bodyPr wrap="none" rtlCol="0">
            <a:spAutoFit/>
          </a:bodyPr>
          <a:lstStyle/>
          <a:p>
            <a:r>
              <a:rPr lang="ja-JP" altLang="en-US" sz="2200" b="1" spc="50"/>
              <a:t>設問</a:t>
            </a:r>
            <a:endParaRPr kumimoji="1" lang="ja-JP" altLang="en-US" sz="2200" b="1" spc="50"/>
          </a:p>
        </p:txBody>
      </p:sp>
      <p:sp>
        <p:nvSpPr>
          <p:cNvPr id="3" name="スライド番号プレースホルダー 2">
            <a:extLst>
              <a:ext uri="{FF2B5EF4-FFF2-40B4-BE49-F238E27FC236}">
                <a16:creationId xmlns:a16="http://schemas.microsoft.com/office/drawing/2014/main" id="{1E185110-AE68-CDFA-39B0-59F75F425878}"/>
              </a:ext>
            </a:extLst>
          </p:cNvPr>
          <p:cNvSpPr>
            <a:spLocks noGrp="1"/>
          </p:cNvSpPr>
          <p:nvPr>
            <p:ph type="sldNum" sz="quarter" idx="4"/>
          </p:nvPr>
        </p:nvSpPr>
        <p:spPr/>
        <p:txBody>
          <a:bodyPr/>
          <a:lstStyle/>
          <a:p>
            <a:fld id="{2336B528-F940-46AA-A4AB-D4751FB27E02}" type="slidenum">
              <a:rPr kumimoji="1" lang="ja-JP" altLang="en-US" smtClean="0"/>
              <a:t>66</a:t>
            </a:fld>
            <a:endParaRPr kumimoji="1" lang="ja-JP" altLang="en-US"/>
          </a:p>
        </p:txBody>
      </p:sp>
    </p:spTree>
    <p:extLst>
      <p:ext uri="{BB962C8B-B14F-4D97-AF65-F5344CB8AC3E}">
        <p14:creationId xmlns:p14="http://schemas.microsoft.com/office/powerpoint/2010/main" val="382054439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312A45-07AF-6823-6B82-0F7F4BF802E4}"/>
            </a:ext>
          </a:extLst>
        </p:cNvPr>
        <p:cNvGrpSpPr/>
        <p:nvPr/>
      </p:nvGrpSpPr>
      <p:grpSpPr>
        <a:xfrm>
          <a:off x="0" y="0"/>
          <a:ext cx="0" cy="0"/>
          <a:chOff x="0" y="0"/>
          <a:chExt cx="0" cy="0"/>
        </a:xfrm>
      </p:grpSpPr>
      <p:sp>
        <p:nvSpPr>
          <p:cNvPr id="16" name="四角形: 角を丸くする 15">
            <a:extLst>
              <a:ext uri="{FF2B5EF4-FFF2-40B4-BE49-F238E27FC236}">
                <a16:creationId xmlns:a16="http://schemas.microsoft.com/office/drawing/2014/main" id="{FE467CDB-33F8-77A7-D605-DE038AC72BC2}"/>
              </a:ext>
            </a:extLst>
          </p:cNvPr>
          <p:cNvSpPr/>
          <p:nvPr/>
        </p:nvSpPr>
        <p:spPr>
          <a:xfrm>
            <a:off x="542131" y="1435876"/>
            <a:ext cx="11107737" cy="1515824"/>
          </a:xfrm>
          <a:prstGeom prst="roundRect">
            <a:avLst>
              <a:gd name="adj" fmla="val 3346"/>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600"/>
          </a:p>
        </p:txBody>
      </p:sp>
      <p:sp>
        <p:nvSpPr>
          <p:cNvPr id="23" name="四角形: 角を丸くする 22">
            <a:extLst>
              <a:ext uri="{FF2B5EF4-FFF2-40B4-BE49-F238E27FC236}">
                <a16:creationId xmlns:a16="http://schemas.microsoft.com/office/drawing/2014/main" id="{A2E99D9B-2625-261E-04FF-7EB15ABAB9C1}"/>
              </a:ext>
            </a:extLst>
          </p:cNvPr>
          <p:cNvSpPr/>
          <p:nvPr/>
        </p:nvSpPr>
        <p:spPr>
          <a:xfrm>
            <a:off x="531813" y="3126309"/>
            <a:ext cx="11107737" cy="3176065"/>
          </a:xfrm>
          <a:prstGeom prst="roundRect">
            <a:avLst>
              <a:gd name="adj" fmla="val 3346"/>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四角形: 角を丸くする 6">
            <a:extLst>
              <a:ext uri="{FF2B5EF4-FFF2-40B4-BE49-F238E27FC236}">
                <a16:creationId xmlns:a16="http://schemas.microsoft.com/office/drawing/2014/main" id="{35A7D9FD-5404-B97B-80CD-5CF31E84851A}"/>
              </a:ext>
            </a:extLst>
          </p:cNvPr>
          <p:cNvSpPr/>
          <p:nvPr/>
        </p:nvSpPr>
        <p:spPr>
          <a:xfrm>
            <a:off x="531813" y="383588"/>
            <a:ext cx="2376000" cy="444500"/>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4071FBF9-B98C-14E0-0AB9-EE2D8B52DB3E}"/>
              </a:ext>
            </a:extLst>
          </p:cNvPr>
          <p:cNvSpPr>
            <a:spLocks noGrp="1"/>
          </p:cNvSpPr>
          <p:nvPr>
            <p:ph type="title"/>
          </p:nvPr>
        </p:nvSpPr>
        <p:spPr/>
        <p:txBody>
          <a:bodyPr/>
          <a:lstStyle/>
          <a:p>
            <a:r>
              <a:rPr lang="ja-JP" altLang="en-US">
                <a:latin typeface="BIZ UDPゴシック" panose="020B0400000000000000" pitchFamily="50" charset="-128"/>
                <a:ea typeface="BIZ UDPゴシック" panose="020B0400000000000000" pitchFamily="50" charset="-128"/>
              </a:rPr>
              <a:t>設問</a:t>
            </a:r>
            <a:r>
              <a:rPr lang="en-US" altLang="ja-JP">
                <a:latin typeface="BIZ UDPゴシック" panose="020B0400000000000000" pitchFamily="50" charset="-128"/>
                <a:ea typeface="BIZ UDPゴシック" panose="020B0400000000000000" pitchFamily="50" charset="-128"/>
              </a:rPr>
              <a:t>2</a:t>
            </a:r>
            <a:r>
              <a:rPr lang="ja-JP" altLang="en-US">
                <a:latin typeface="BIZ UDPゴシック" panose="020B0400000000000000" pitchFamily="50" charset="-128"/>
                <a:ea typeface="BIZ UDPゴシック" panose="020B0400000000000000" pitchFamily="50" charset="-128"/>
              </a:rPr>
              <a:t>　事例</a:t>
            </a:r>
            <a:r>
              <a:rPr lang="en-US" altLang="ja-JP">
                <a:latin typeface="BIZ UDPゴシック" panose="020B0400000000000000" pitchFamily="50" charset="-128"/>
                <a:ea typeface="BIZ UDPゴシック" panose="020B0400000000000000" pitchFamily="50" charset="-128"/>
              </a:rPr>
              <a:t>9</a:t>
            </a:r>
            <a:endParaRPr lang="ja-JP" altLang="en-US">
              <a:latin typeface="BIZ UDPゴシック" panose="020B0400000000000000" pitchFamily="50" charset="-128"/>
              <a:ea typeface="BIZ UDPゴシック" panose="020B0400000000000000" pitchFamily="50" charset="-128"/>
            </a:endParaRPr>
          </a:p>
        </p:txBody>
      </p:sp>
      <p:grpSp>
        <p:nvGrpSpPr>
          <p:cNvPr id="10" name="グループ化 9">
            <a:extLst>
              <a:ext uri="{FF2B5EF4-FFF2-40B4-BE49-F238E27FC236}">
                <a16:creationId xmlns:a16="http://schemas.microsoft.com/office/drawing/2014/main" id="{8E09DEC9-78E4-20B4-01E1-85B7D2618F0B}"/>
              </a:ext>
            </a:extLst>
          </p:cNvPr>
          <p:cNvGrpSpPr/>
          <p:nvPr/>
        </p:nvGrpSpPr>
        <p:grpSpPr>
          <a:xfrm>
            <a:off x="832882" y="3923956"/>
            <a:ext cx="7571443" cy="423069"/>
            <a:chOff x="887571" y="1678781"/>
            <a:chExt cx="7571443" cy="423069"/>
          </a:xfrm>
        </p:grpSpPr>
        <p:sp>
          <p:nvSpPr>
            <p:cNvPr id="6" name="テキスト ボックス 5">
              <a:extLst>
                <a:ext uri="{FF2B5EF4-FFF2-40B4-BE49-F238E27FC236}">
                  <a16:creationId xmlns:a16="http://schemas.microsoft.com/office/drawing/2014/main" id="{7C8EBF33-2001-288B-F2AD-DA7CB7E76952}"/>
                </a:ext>
              </a:extLst>
            </p:cNvPr>
            <p:cNvSpPr txBox="1"/>
            <p:nvPr/>
          </p:nvSpPr>
          <p:spPr>
            <a:xfrm>
              <a:off x="1349375" y="1714500"/>
              <a:ext cx="7109639" cy="369332"/>
            </a:xfrm>
            <a:prstGeom prst="rect">
              <a:avLst/>
            </a:prstGeom>
            <a:noFill/>
          </p:spPr>
          <p:txBody>
            <a:bodyPr wrap="none" rtlCol="0">
              <a:spAutoFit/>
            </a:bodyPr>
            <a:lstStyle/>
            <a:p>
              <a:r>
                <a:rPr lang="ja-JP" altLang="en-US" b="1">
                  <a:solidFill>
                    <a:srgbClr val="FF6A29"/>
                  </a:solidFill>
                  <a:latin typeface="BIZ UDPゴシック" panose="020B0400000000000000" pitchFamily="50" charset="-128"/>
                  <a:ea typeface="BIZ UDPゴシック" panose="020B0400000000000000" pitchFamily="50" charset="-128"/>
                </a:rPr>
                <a:t>発達段階や特性から考えて、不必要な排せつ介助になっていないか</a:t>
              </a:r>
              <a:endParaRPr kumimoji="1" lang="ja-JP" altLang="en-US" sz="1900" b="1" spc="50">
                <a:solidFill>
                  <a:srgbClr val="FF6A29"/>
                </a:solidFill>
                <a:latin typeface="BIZ UDPゴシック" panose="020B0400000000000000" pitchFamily="50" charset="-128"/>
                <a:ea typeface="BIZ UDPゴシック" panose="020B0400000000000000" pitchFamily="50" charset="-128"/>
              </a:endParaRPr>
            </a:p>
          </p:txBody>
        </p:sp>
        <p:sp>
          <p:nvSpPr>
            <p:cNvPr id="9" name="楕円 8">
              <a:extLst>
                <a:ext uri="{FF2B5EF4-FFF2-40B4-BE49-F238E27FC236}">
                  <a16:creationId xmlns:a16="http://schemas.microsoft.com/office/drawing/2014/main" id="{DE3A9B41-2CAC-20E6-9CF6-473EA975C7B2}"/>
                </a:ext>
              </a:extLst>
            </p:cNvPr>
            <p:cNvSpPr/>
            <p:nvPr/>
          </p:nvSpPr>
          <p:spPr>
            <a:xfrm>
              <a:off x="887571" y="1678781"/>
              <a:ext cx="423069" cy="423069"/>
            </a:xfrm>
            <a:prstGeom prst="ellipse">
              <a:avLst/>
            </a:prstGeom>
            <a:solidFill>
              <a:srgbClr val="FF6A29"/>
            </a:solidFill>
            <a:ln>
              <a:noFill/>
            </a:ln>
          </p:spPr>
          <p:style>
            <a:lnRef idx="2">
              <a:schemeClr val="accent1">
                <a:shade val="15000"/>
              </a:schemeClr>
            </a:lnRef>
            <a:fillRef idx="1">
              <a:schemeClr val="accent1"/>
            </a:fillRef>
            <a:effectRef idx="0">
              <a:schemeClr val="accent1"/>
            </a:effectRef>
            <a:fontRef idx="minor">
              <a:schemeClr val="lt1"/>
            </a:fontRef>
          </p:style>
          <p:txBody>
            <a:bodyPr bIns="0" rtlCol="0" anchor="ctr"/>
            <a:lstStyle/>
            <a:p>
              <a:pPr algn="ctr"/>
              <a:r>
                <a:rPr lang="en-US" altLang="ja-JP" sz="2100" b="1">
                  <a:latin typeface="BIZ UDPゴシック" panose="020B0400000000000000" pitchFamily="50" charset="-128"/>
                  <a:ea typeface="BIZ UDPゴシック" panose="020B0400000000000000" pitchFamily="50" charset="-128"/>
                </a:rPr>
                <a:t>1</a:t>
              </a:r>
              <a:endParaRPr kumimoji="1" lang="ja-JP" altLang="en-US" sz="2100" b="1">
                <a:latin typeface="BIZ UDPゴシック" panose="020B0400000000000000" pitchFamily="50" charset="-128"/>
                <a:ea typeface="BIZ UDPゴシック" panose="020B0400000000000000" pitchFamily="50" charset="-128"/>
              </a:endParaRPr>
            </a:p>
          </p:txBody>
        </p:sp>
      </p:grpSp>
      <p:grpSp>
        <p:nvGrpSpPr>
          <p:cNvPr id="11" name="グループ化 10">
            <a:extLst>
              <a:ext uri="{FF2B5EF4-FFF2-40B4-BE49-F238E27FC236}">
                <a16:creationId xmlns:a16="http://schemas.microsoft.com/office/drawing/2014/main" id="{F37626D9-F68D-5CF6-C376-95EFB8614D40}"/>
              </a:ext>
            </a:extLst>
          </p:cNvPr>
          <p:cNvGrpSpPr/>
          <p:nvPr/>
        </p:nvGrpSpPr>
        <p:grpSpPr>
          <a:xfrm>
            <a:off x="832882" y="4671441"/>
            <a:ext cx="5955616" cy="423069"/>
            <a:chOff x="887571" y="1678781"/>
            <a:chExt cx="5955616" cy="423069"/>
          </a:xfrm>
        </p:grpSpPr>
        <p:sp>
          <p:nvSpPr>
            <p:cNvPr id="12" name="テキスト ボックス 11">
              <a:extLst>
                <a:ext uri="{FF2B5EF4-FFF2-40B4-BE49-F238E27FC236}">
                  <a16:creationId xmlns:a16="http://schemas.microsoft.com/office/drawing/2014/main" id="{5F4A7FBE-58A6-0397-B666-4DC3512B6765}"/>
                </a:ext>
              </a:extLst>
            </p:cNvPr>
            <p:cNvSpPr txBox="1"/>
            <p:nvPr/>
          </p:nvSpPr>
          <p:spPr>
            <a:xfrm>
              <a:off x="1349375" y="1714500"/>
              <a:ext cx="5493812" cy="369332"/>
            </a:xfrm>
            <a:prstGeom prst="rect">
              <a:avLst/>
            </a:prstGeom>
            <a:noFill/>
          </p:spPr>
          <p:txBody>
            <a:bodyPr wrap="none" rtlCol="0">
              <a:spAutoFit/>
            </a:bodyPr>
            <a:lstStyle/>
            <a:p>
              <a:r>
                <a:rPr lang="ja-JP" altLang="en-US" b="1">
                  <a:solidFill>
                    <a:srgbClr val="FF6A29"/>
                  </a:solidFill>
                  <a:latin typeface="BIZ UDPゴシック" panose="020B0400000000000000" pitchFamily="50" charset="-128"/>
                  <a:ea typeface="BIZ UDPゴシック" panose="020B0400000000000000" pitchFamily="50" charset="-128"/>
                </a:rPr>
                <a:t>特定のこどもだけを介助する業務上の理由があるか</a:t>
              </a:r>
              <a:endParaRPr lang="ja-JP" altLang="en-US" sz="1800" b="1">
                <a:solidFill>
                  <a:srgbClr val="FF6A29"/>
                </a:solidFill>
                <a:latin typeface="BIZ UDPゴシック" panose="020B0400000000000000" pitchFamily="50" charset="-128"/>
                <a:ea typeface="BIZ UDPゴシック" panose="020B0400000000000000" pitchFamily="50" charset="-128"/>
              </a:endParaRPr>
            </a:p>
          </p:txBody>
        </p:sp>
        <p:sp>
          <p:nvSpPr>
            <p:cNvPr id="14" name="楕円 13">
              <a:extLst>
                <a:ext uri="{FF2B5EF4-FFF2-40B4-BE49-F238E27FC236}">
                  <a16:creationId xmlns:a16="http://schemas.microsoft.com/office/drawing/2014/main" id="{8160EEE0-5863-D7DB-DBE1-B4C1971BDDE2}"/>
                </a:ext>
              </a:extLst>
            </p:cNvPr>
            <p:cNvSpPr/>
            <p:nvPr/>
          </p:nvSpPr>
          <p:spPr>
            <a:xfrm>
              <a:off x="887571" y="1678781"/>
              <a:ext cx="423069" cy="423069"/>
            </a:xfrm>
            <a:prstGeom prst="ellipse">
              <a:avLst/>
            </a:prstGeom>
            <a:solidFill>
              <a:srgbClr val="FF6A29"/>
            </a:solidFill>
            <a:ln>
              <a:noFill/>
            </a:ln>
          </p:spPr>
          <p:style>
            <a:lnRef idx="2">
              <a:schemeClr val="accent1">
                <a:shade val="15000"/>
              </a:schemeClr>
            </a:lnRef>
            <a:fillRef idx="1">
              <a:schemeClr val="accent1"/>
            </a:fillRef>
            <a:effectRef idx="0">
              <a:schemeClr val="accent1"/>
            </a:effectRef>
            <a:fontRef idx="minor">
              <a:schemeClr val="lt1"/>
            </a:fontRef>
          </p:style>
          <p:txBody>
            <a:bodyPr bIns="0" rtlCol="0" anchor="ctr"/>
            <a:lstStyle/>
            <a:p>
              <a:pPr algn="ctr"/>
              <a:r>
                <a:rPr kumimoji="1" lang="en-US" altLang="ja-JP" sz="2100" b="1">
                  <a:latin typeface="BIZ UDPゴシック" panose="020B0400000000000000" pitchFamily="50" charset="-128"/>
                  <a:ea typeface="BIZ UDPゴシック" panose="020B0400000000000000" pitchFamily="50" charset="-128"/>
                </a:rPr>
                <a:t>2</a:t>
              </a:r>
              <a:endParaRPr kumimoji="1" lang="ja-JP" altLang="en-US" sz="2100" b="1">
                <a:latin typeface="BIZ UDPゴシック" panose="020B0400000000000000" pitchFamily="50" charset="-128"/>
                <a:ea typeface="BIZ UDPゴシック" panose="020B0400000000000000" pitchFamily="50" charset="-128"/>
              </a:endParaRPr>
            </a:p>
          </p:txBody>
        </p:sp>
      </p:grpSp>
      <p:grpSp>
        <p:nvGrpSpPr>
          <p:cNvPr id="4" name="グループ化 3">
            <a:extLst>
              <a:ext uri="{FF2B5EF4-FFF2-40B4-BE49-F238E27FC236}">
                <a16:creationId xmlns:a16="http://schemas.microsoft.com/office/drawing/2014/main" id="{3A1892FF-02E5-784A-6AAC-1EC08B298AB4}"/>
              </a:ext>
            </a:extLst>
          </p:cNvPr>
          <p:cNvGrpSpPr/>
          <p:nvPr/>
        </p:nvGrpSpPr>
        <p:grpSpPr>
          <a:xfrm>
            <a:off x="832882" y="5411443"/>
            <a:ext cx="4801454" cy="423069"/>
            <a:chOff x="887571" y="1678781"/>
            <a:chExt cx="4801454" cy="423069"/>
          </a:xfrm>
        </p:grpSpPr>
        <p:sp>
          <p:nvSpPr>
            <p:cNvPr id="5" name="テキスト ボックス 4">
              <a:extLst>
                <a:ext uri="{FF2B5EF4-FFF2-40B4-BE49-F238E27FC236}">
                  <a16:creationId xmlns:a16="http://schemas.microsoft.com/office/drawing/2014/main" id="{AA71C385-BAD3-3E46-4A62-893199DD565C}"/>
                </a:ext>
              </a:extLst>
            </p:cNvPr>
            <p:cNvSpPr txBox="1"/>
            <p:nvPr/>
          </p:nvSpPr>
          <p:spPr>
            <a:xfrm>
              <a:off x="1349375" y="1732518"/>
              <a:ext cx="4339650" cy="369332"/>
            </a:xfrm>
            <a:prstGeom prst="rect">
              <a:avLst/>
            </a:prstGeom>
            <a:noFill/>
          </p:spPr>
          <p:txBody>
            <a:bodyPr wrap="none" rtlCol="0">
              <a:spAutoFit/>
            </a:bodyPr>
            <a:lstStyle/>
            <a:p>
              <a:r>
                <a:rPr lang="ja-JP" altLang="en-US" b="1">
                  <a:solidFill>
                    <a:srgbClr val="FF6A29"/>
                  </a:solidFill>
                  <a:latin typeface="BIZ UDPゴシック" panose="020B0400000000000000" pitchFamily="50" charset="-128"/>
                  <a:ea typeface="BIZ UDPゴシック" panose="020B0400000000000000" pitchFamily="50" charset="-128"/>
                </a:rPr>
                <a:t>明確なルール・手順が規定されているか</a:t>
              </a:r>
              <a:endParaRPr kumimoji="1" lang="ja-JP" altLang="en-US" sz="1900" b="1" spc="50">
                <a:solidFill>
                  <a:srgbClr val="FF6A29"/>
                </a:solidFill>
                <a:latin typeface="BIZ UDPゴシック" panose="020B0400000000000000" pitchFamily="50" charset="-128"/>
                <a:ea typeface="BIZ UDPゴシック" panose="020B0400000000000000" pitchFamily="50" charset="-128"/>
              </a:endParaRPr>
            </a:p>
          </p:txBody>
        </p:sp>
        <p:sp>
          <p:nvSpPr>
            <p:cNvPr id="8" name="楕円 13">
              <a:extLst>
                <a:ext uri="{FF2B5EF4-FFF2-40B4-BE49-F238E27FC236}">
                  <a16:creationId xmlns:a16="http://schemas.microsoft.com/office/drawing/2014/main" id="{9A5CA246-BB13-D85B-6856-17F6DEBF276B}"/>
                </a:ext>
              </a:extLst>
            </p:cNvPr>
            <p:cNvSpPr/>
            <p:nvPr/>
          </p:nvSpPr>
          <p:spPr>
            <a:xfrm>
              <a:off x="887571" y="1678781"/>
              <a:ext cx="423069" cy="423069"/>
            </a:xfrm>
            <a:prstGeom prst="ellipse">
              <a:avLst/>
            </a:prstGeom>
            <a:solidFill>
              <a:srgbClr val="FF6A29"/>
            </a:solidFill>
            <a:ln>
              <a:noFill/>
            </a:ln>
          </p:spPr>
          <p:style>
            <a:lnRef idx="2">
              <a:schemeClr val="accent1">
                <a:shade val="15000"/>
              </a:schemeClr>
            </a:lnRef>
            <a:fillRef idx="1">
              <a:schemeClr val="accent1"/>
            </a:fillRef>
            <a:effectRef idx="0">
              <a:schemeClr val="accent1"/>
            </a:effectRef>
            <a:fontRef idx="minor">
              <a:schemeClr val="lt1"/>
            </a:fontRef>
          </p:style>
          <p:txBody>
            <a:bodyPr bIns="0" rtlCol="0" anchor="ctr"/>
            <a:lstStyle/>
            <a:p>
              <a:pPr algn="ctr"/>
              <a:r>
                <a:rPr kumimoji="1" lang="en-US" altLang="ja-JP" sz="2100" b="1">
                  <a:latin typeface="BIZ UDPゴシック" panose="020B0400000000000000" pitchFamily="50" charset="-128"/>
                  <a:ea typeface="BIZ UDPゴシック" panose="020B0400000000000000" pitchFamily="50" charset="-128"/>
                </a:rPr>
                <a:t>3</a:t>
              </a:r>
              <a:endParaRPr kumimoji="1" lang="ja-JP" altLang="en-US" sz="2100" b="1">
                <a:latin typeface="BIZ UDPゴシック" panose="020B0400000000000000" pitchFamily="50" charset="-128"/>
                <a:ea typeface="BIZ UDPゴシック" panose="020B0400000000000000" pitchFamily="50" charset="-128"/>
              </a:endParaRPr>
            </a:p>
          </p:txBody>
        </p:sp>
      </p:grpSp>
      <p:sp>
        <p:nvSpPr>
          <p:cNvPr id="13" name="テキスト ボックス 12">
            <a:extLst>
              <a:ext uri="{FF2B5EF4-FFF2-40B4-BE49-F238E27FC236}">
                <a16:creationId xmlns:a16="http://schemas.microsoft.com/office/drawing/2014/main" id="{861C6BCE-E134-515F-4D5C-ACD54828577E}"/>
              </a:ext>
            </a:extLst>
          </p:cNvPr>
          <p:cNvSpPr txBox="1"/>
          <p:nvPr/>
        </p:nvSpPr>
        <p:spPr>
          <a:xfrm>
            <a:off x="832882" y="2049091"/>
            <a:ext cx="10566956" cy="325025"/>
          </a:xfrm>
          <a:prstGeom prst="rect">
            <a:avLst/>
          </a:prstGeom>
          <a:noFill/>
        </p:spPr>
        <p:txBody>
          <a:bodyPr wrap="square" rtlCol="0">
            <a:spAutoFit/>
          </a:bodyPr>
          <a:lstStyle/>
          <a:p>
            <a:pPr>
              <a:lnSpc>
                <a:spcPct val="110000"/>
              </a:lnSpc>
            </a:pPr>
            <a:r>
              <a:rPr lang="ja-JP" altLang="en-US" sz="1600" spc="180">
                <a:latin typeface="BIZ UDPゴシック" panose="020B0400000000000000" pitchFamily="50" charset="-128"/>
                <a:ea typeface="BIZ UDPゴシック" panose="020B0400000000000000" pitchFamily="50" charset="-128"/>
              </a:rPr>
              <a:t>特別支援教育支援員は、特定のこどもの排せつ介助を毎回担当し、閉鎖空間で身体に触れている。</a:t>
            </a:r>
          </a:p>
        </p:txBody>
      </p:sp>
      <p:sp>
        <p:nvSpPr>
          <p:cNvPr id="17" name="テキスト ボックス 16">
            <a:extLst>
              <a:ext uri="{FF2B5EF4-FFF2-40B4-BE49-F238E27FC236}">
                <a16:creationId xmlns:a16="http://schemas.microsoft.com/office/drawing/2014/main" id="{B05AF746-1F1B-A37C-BA90-5DC57E74A9A1}"/>
              </a:ext>
            </a:extLst>
          </p:cNvPr>
          <p:cNvSpPr txBox="1"/>
          <p:nvPr/>
        </p:nvSpPr>
        <p:spPr>
          <a:xfrm>
            <a:off x="792162" y="1618204"/>
            <a:ext cx="607859" cy="338554"/>
          </a:xfrm>
          <a:prstGeom prst="rect">
            <a:avLst/>
          </a:prstGeom>
          <a:noFill/>
        </p:spPr>
        <p:txBody>
          <a:bodyPr wrap="none" rtlCol="0">
            <a:spAutoFit/>
          </a:bodyPr>
          <a:lstStyle/>
          <a:p>
            <a:r>
              <a:rPr lang="ja-JP" altLang="en-US" sz="1600" spc="50">
                <a:latin typeface="BIZ UDPゴシック" panose="020B0400000000000000" pitchFamily="50" charset="-128"/>
                <a:ea typeface="BIZ UDPゴシック" panose="020B0400000000000000" pitchFamily="50" charset="-128"/>
              </a:rPr>
              <a:t>事例</a:t>
            </a:r>
          </a:p>
        </p:txBody>
      </p:sp>
      <p:grpSp>
        <p:nvGrpSpPr>
          <p:cNvPr id="3" name="グループ化 2">
            <a:extLst>
              <a:ext uri="{FF2B5EF4-FFF2-40B4-BE49-F238E27FC236}">
                <a16:creationId xmlns:a16="http://schemas.microsoft.com/office/drawing/2014/main" id="{95F564F3-08DF-24D7-092C-A1D9F4910D61}"/>
              </a:ext>
            </a:extLst>
          </p:cNvPr>
          <p:cNvGrpSpPr/>
          <p:nvPr/>
        </p:nvGrpSpPr>
        <p:grpSpPr>
          <a:xfrm>
            <a:off x="10308917" y="4953562"/>
            <a:ext cx="1041272" cy="1129438"/>
            <a:chOff x="1189767" y="2221447"/>
            <a:chExt cx="1041272" cy="1129438"/>
          </a:xfrm>
        </p:grpSpPr>
        <p:sp>
          <p:nvSpPr>
            <p:cNvPr id="15" name="フリーフォーム: 図形 14">
              <a:extLst>
                <a:ext uri="{FF2B5EF4-FFF2-40B4-BE49-F238E27FC236}">
                  <a16:creationId xmlns:a16="http://schemas.microsoft.com/office/drawing/2014/main" id="{0B12515D-DC6F-4CF0-B6F6-95B44D056717}"/>
                </a:ext>
              </a:extLst>
            </p:cNvPr>
            <p:cNvSpPr/>
            <p:nvPr/>
          </p:nvSpPr>
          <p:spPr>
            <a:xfrm>
              <a:off x="1421129" y="2296183"/>
              <a:ext cx="437864" cy="961834"/>
            </a:xfrm>
            <a:custGeom>
              <a:avLst/>
              <a:gdLst>
                <a:gd name="connsiteX0" fmla="*/ 356235 w 437864"/>
                <a:gd name="connsiteY0" fmla="*/ 324422 h 961834"/>
                <a:gd name="connsiteX1" fmla="*/ 361855 w 437864"/>
                <a:gd name="connsiteY1" fmla="*/ 351282 h 961834"/>
                <a:gd name="connsiteX2" fmla="*/ 289369 w 437864"/>
                <a:gd name="connsiteY2" fmla="*/ 430149 h 961834"/>
                <a:gd name="connsiteX3" fmla="*/ 227647 w 437864"/>
                <a:gd name="connsiteY3" fmla="*/ 401003 h 961834"/>
                <a:gd name="connsiteX4" fmla="*/ 227647 w 437864"/>
                <a:gd name="connsiteY4" fmla="*/ 377666 h 961834"/>
                <a:gd name="connsiteX5" fmla="*/ 203359 w 437864"/>
                <a:gd name="connsiteY5" fmla="*/ 329946 h 961834"/>
                <a:gd name="connsiteX6" fmla="*/ 166592 w 437864"/>
                <a:gd name="connsiteY6" fmla="*/ 303276 h 961834"/>
                <a:gd name="connsiteX7" fmla="*/ 129254 w 437864"/>
                <a:gd name="connsiteY7" fmla="*/ 227362 h 961834"/>
                <a:gd name="connsiteX8" fmla="*/ 102679 w 437864"/>
                <a:gd name="connsiteY8" fmla="*/ 128111 h 961834"/>
                <a:gd name="connsiteX9" fmla="*/ 309944 w 437864"/>
                <a:gd name="connsiteY9" fmla="*/ 0 h 961834"/>
                <a:gd name="connsiteX10" fmla="*/ 327755 w 437864"/>
                <a:gd name="connsiteY10" fmla="*/ 41910 h 961834"/>
                <a:gd name="connsiteX11" fmla="*/ 360807 w 437864"/>
                <a:gd name="connsiteY11" fmla="*/ 165259 h 961834"/>
                <a:gd name="connsiteX12" fmla="*/ 352616 w 437864"/>
                <a:gd name="connsiteY12" fmla="*/ 283369 h 961834"/>
                <a:gd name="connsiteX13" fmla="*/ 347663 w 437864"/>
                <a:gd name="connsiteY13" fmla="*/ 292037 h 961834"/>
                <a:gd name="connsiteX14" fmla="*/ 356330 w 437864"/>
                <a:gd name="connsiteY14" fmla="*/ 324326 h 961834"/>
                <a:gd name="connsiteX15" fmla="*/ 189833 w 437864"/>
                <a:gd name="connsiteY15" fmla="*/ 423291 h 961834"/>
                <a:gd name="connsiteX16" fmla="*/ 183261 w 437864"/>
                <a:gd name="connsiteY16" fmla="*/ 442627 h 961834"/>
                <a:gd name="connsiteX17" fmla="*/ 167164 w 437864"/>
                <a:gd name="connsiteY17" fmla="*/ 463582 h 961834"/>
                <a:gd name="connsiteX18" fmla="*/ 149733 w 437864"/>
                <a:gd name="connsiteY18" fmla="*/ 472154 h 961834"/>
                <a:gd name="connsiteX19" fmla="*/ 134398 w 437864"/>
                <a:gd name="connsiteY19" fmla="*/ 472154 h 961834"/>
                <a:gd name="connsiteX20" fmla="*/ 117157 w 437864"/>
                <a:gd name="connsiteY20" fmla="*/ 480822 h 961834"/>
                <a:gd name="connsiteX21" fmla="*/ 89440 w 437864"/>
                <a:gd name="connsiteY21" fmla="*/ 518255 h 961834"/>
                <a:gd name="connsiteX22" fmla="*/ 0 w 437864"/>
                <a:gd name="connsiteY22" fmla="*/ 483965 h 961834"/>
                <a:gd name="connsiteX23" fmla="*/ 34195 w 437864"/>
                <a:gd name="connsiteY23" fmla="*/ 356425 h 961834"/>
                <a:gd name="connsiteX24" fmla="*/ 46006 w 437864"/>
                <a:gd name="connsiteY24" fmla="*/ 340138 h 961834"/>
                <a:gd name="connsiteX25" fmla="*/ 93250 w 437864"/>
                <a:gd name="connsiteY25" fmla="*/ 309467 h 961834"/>
                <a:gd name="connsiteX26" fmla="*/ 101727 w 437864"/>
                <a:gd name="connsiteY26" fmla="*/ 307181 h 961834"/>
                <a:gd name="connsiteX27" fmla="*/ 111062 w 437864"/>
                <a:gd name="connsiteY27" fmla="*/ 309944 h 961834"/>
                <a:gd name="connsiteX28" fmla="*/ 180975 w 437864"/>
                <a:gd name="connsiteY28" fmla="*/ 360712 h 961834"/>
                <a:gd name="connsiteX29" fmla="*/ 189738 w 437864"/>
                <a:gd name="connsiteY29" fmla="*/ 377857 h 961834"/>
                <a:gd name="connsiteX30" fmla="*/ 189738 w 437864"/>
                <a:gd name="connsiteY30" fmla="*/ 423386 h 961834"/>
                <a:gd name="connsiteX31" fmla="*/ 292227 w 437864"/>
                <a:gd name="connsiteY31" fmla="*/ 775335 h 961834"/>
                <a:gd name="connsiteX32" fmla="*/ 286226 w 437864"/>
                <a:gd name="connsiteY32" fmla="*/ 775335 h 961834"/>
                <a:gd name="connsiteX33" fmla="*/ 180880 w 437864"/>
                <a:gd name="connsiteY33" fmla="*/ 500824 h 961834"/>
                <a:gd name="connsiteX34" fmla="*/ 197072 w 437864"/>
                <a:gd name="connsiteY34" fmla="*/ 486728 h 961834"/>
                <a:gd name="connsiteX35" fmla="*/ 213169 w 437864"/>
                <a:gd name="connsiteY35" fmla="*/ 465773 h 961834"/>
                <a:gd name="connsiteX36" fmla="*/ 222599 w 437864"/>
                <a:gd name="connsiteY36" fmla="*/ 448342 h 961834"/>
                <a:gd name="connsiteX37" fmla="*/ 289369 w 437864"/>
                <a:gd name="connsiteY37" fmla="*/ 468059 h 961834"/>
                <a:gd name="connsiteX38" fmla="*/ 394049 w 437864"/>
                <a:gd name="connsiteY38" fmla="*/ 391382 h 961834"/>
                <a:gd name="connsiteX39" fmla="*/ 437864 w 437864"/>
                <a:gd name="connsiteY39" fmla="*/ 395954 h 961834"/>
                <a:gd name="connsiteX40" fmla="*/ 292227 w 437864"/>
                <a:gd name="connsiteY40" fmla="*/ 775335 h 961834"/>
                <a:gd name="connsiteX41" fmla="*/ 164211 w 437864"/>
                <a:gd name="connsiteY41" fmla="*/ 850297 h 961834"/>
                <a:gd name="connsiteX42" fmla="*/ 145542 w 437864"/>
                <a:gd name="connsiteY42" fmla="*/ 849344 h 961834"/>
                <a:gd name="connsiteX43" fmla="*/ 80772 w 437864"/>
                <a:gd name="connsiteY43" fmla="*/ 808387 h 961834"/>
                <a:gd name="connsiteX44" fmla="*/ 59150 w 437864"/>
                <a:gd name="connsiteY44" fmla="*/ 759809 h 961834"/>
                <a:gd name="connsiteX45" fmla="*/ 24860 w 437864"/>
                <a:gd name="connsiteY45" fmla="*/ 921258 h 961834"/>
                <a:gd name="connsiteX46" fmla="*/ 108299 w 437864"/>
                <a:gd name="connsiteY46" fmla="*/ 960311 h 961834"/>
                <a:gd name="connsiteX47" fmla="*/ 158401 w 437864"/>
                <a:gd name="connsiteY47" fmla="*/ 961835 h 961834"/>
                <a:gd name="connsiteX48" fmla="*/ 164211 w 437864"/>
                <a:gd name="connsiteY48" fmla="*/ 850392 h 961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437864" h="961834">
                  <a:moveTo>
                    <a:pt x="356235" y="324422"/>
                  </a:moveTo>
                  <a:cubicBezTo>
                    <a:pt x="359664" y="337375"/>
                    <a:pt x="361855" y="345758"/>
                    <a:pt x="361855" y="351282"/>
                  </a:cubicBezTo>
                  <a:cubicBezTo>
                    <a:pt x="361855" y="399193"/>
                    <a:pt x="335756" y="430149"/>
                    <a:pt x="289369" y="430149"/>
                  </a:cubicBezTo>
                  <a:cubicBezTo>
                    <a:pt x="262223" y="430149"/>
                    <a:pt x="240792" y="419481"/>
                    <a:pt x="227647" y="401003"/>
                  </a:cubicBezTo>
                  <a:lnTo>
                    <a:pt x="227647" y="377666"/>
                  </a:lnTo>
                  <a:cubicBezTo>
                    <a:pt x="227647" y="359664"/>
                    <a:pt x="217837" y="340519"/>
                    <a:pt x="203359" y="329946"/>
                  </a:cubicBezTo>
                  <a:lnTo>
                    <a:pt x="166592" y="303276"/>
                  </a:lnTo>
                  <a:cubicBezTo>
                    <a:pt x="151543" y="287369"/>
                    <a:pt x="139255" y="264700"/>
                    <a:pt x="129254" y="227362"/>
                  </a:cubicBezTo>
                  <a:lnTo>
                    <a:pt x="102679" y="128111"/>
                  </a:lnTo>
                  <a:lnTo>
                    <a:pt x="309944" y="0"/>
                  </a:lnTo>
                  <a:cubicBezTo>
                    <a:pt x="317087" y="10477"/>
                    <a:pt x="322993" y="24289"/>
                    <a:pt x="327755" y="41910"/>
                  </a:cubicBezTo>
                  <a:lnTo>
                    <a:pt x="360807" y="165259"/>
                  </a:lnTo>
                  <a:cubicBezTo>
                    <a:pt x="376523" y="224028"/>
                    <a:pt x="369380" y="254032"/>
                    <a:pt x="352616" y="283369"/>
                  </a:cubicBezTo>
                  <a:lnTo>
                    <a:pt x="347663" y="292037"/>
                  </a:lnTo>
                  <a:lnTo>
                    <a:pt x="356330" y="324326"/>
                  </a:lnTo>
                  <a:close/>
                  <a:moveTo>
                    <a:pt x="189833" y="423291"/>
                  </a:moveTo>
                  <a:cubicBezTo>
                    <a:pt x="189833" y="429197"/>
                    <a:pt x="186880" y="437960"/>
                    <a:pt x="183261" y="442627"/>
                  </a:cubicBezTo>
                  <a:lnTo>
                    <a:pt x="167164" y="463582"/>
                  </a:lnTo>
                  <a:cubicBezTo>
                    <a:pt x="163544" y="468249"/>
                    <a:pt x="155734" y="472154"/>
                    <a:pt x="149733" y="472154"/>
                  </a:cubicBezTo>
                  <a:lnTo>
                    <a:pt x="134398" y="472154"/>
                  </a:lnTo>
                  <a:cubicBezTo>
                    <a:pt x="128492" y="472154"/>
                    <a:pt x="120682" y="476060"/>
                    <a:pt x="117157" y="480822"/>
                  </a:cubicBezTo>
                  <a:lnTo>
                    <a:pt x="89440" y="518255"/>
                  </a:lnTo>
                  <a:lnTo>
                    <a:pt x="0" y="483965"/>
                  </a:lnTo>
                  <a:lnTo>
                    <a:pt x="34195" y="356425"/>
                  </a:lnTo>
                  <a:cubicBezTo>
                    <a:pt x="35719" y="350711"/>
                    <a:pt x="41053" y="343376"/>
                    <a:pt x="46006" y="340138"/>
                  </a:cubicBezTo>
                  <a:lnTo>
                    <a:pt x="93250" y="309467"/>
                  </a:lnTo>
                  <a:cubicBezTo>
                    <a:pt x="95631" y="307943"/>
                    <a:pt x="98679" y="307181"/>
                    <a:pt x="101727" y="307181"/>
                  </a:cubicBezTo>
                  <a:cubicBezTo>
                    <a:pt x="105156" y="307181"/>
                    <a:pt x="108490" y="308134"/>
                    <a:pt x="111062" y="309944"/>
                  </a:cubicBezTo>
                  <a:lnTo>
                    <a:pt x="180975" y="360712"/>
                  </a:lnTo>
                  <a:cubicBezTo>
                    <a:pt x="185738" y="364236"/>
                    <a:pt x="189738" y="371951"/>
                    <a:pt x="189738" y="377857"/>
                  </a:cubicBezTo>
                  <a:lnTo>
                    <a:pt x="189738" y="423386"/>
                  </a:lnTo>
                  <a:close/>
                  <a:moveTo>
                    <a:pt x="292227" y="775335"/>
                  </a:moveTo>
                  <a:lnTo>
                    <a:pt x="286226" y="775335"/>
                  </a:lnTo>
                  <a:lnTo>
                    <a:pt x="180880" y="500824"/>
                  </a:lnTo>
                  <a:cubicBezTo>
                    <a:pt x="187166" y="497015"/>
                    <a:pt x="192786" y="492252"/>
                    <a:pt x="197072" y="486728"/>
                  </a:cubicBezTo>
                  <a:lnTo>
                    <a:pt x="213169" y="465773"/>
                  </a:lnTo>
                  <a:cubicBezTo>
                    <a:pt x="216979" y="460820"/>
                    <a:pt x="220123" y="454724"/>
                    <a:pt x="222599" y="448342"/>
                  </a:cubicBezTo>
                  <a:cubicBezTo>
                    <a:pt x="240887" y="460915"/>
                    <a:pt x="263557" y="468059"/>
                    <a:pt x="289369" y="468059"/>
                  </a:cubicBezTo>
                  <a:cubicBezTo>
                    <a:pt x="342519" y="468059"/>
                    <a:pt x="380429" y="437960"/>
                    <a:pt x="394049" y="391382"/>
                  </a:cubicBezTo>
                  <a:cubicBezTo>
                    <a:pt x="408337" y="392906"/>
                    <a:pt x="423100" y="394430"/>
                    <a:pt x="437864" y="395954"/>
                  </a:cubicBezTo>
                  <a:lnTo>
                    <a:pt x="292227" y="775335"/>
                  </a:lnTo>
                  <a:close/>
                  <a:moveTo>
                    <a:pt x="164211" y="850297"/>
                  </a:moveTo>
                  <a:cubicBezTo>
                    <a:pt x="156210" y="849916"/>
                    <a:pt x="149828" y="849535"/>
                    <a:pt x="145542" y="849344"/>
                  </a:cubicBezTo>
                  <a:cubicBezTo>
                    <a:pt x="108775" y="847439"/>
                    <a:pt x="93154" y="836295"/>
                    <a:pt x="80772" y="808387"/>
                  </a:cubicBezTo>
                  <a:cubicBezTo>
                    <a:pt x="77915" y="801910"/>
                    <a:pt x="69913" y="784098"/>
                    <a:pt x="59150" y="759809"/>
                  </a:cubicBezTo>
                  <a:lnTo>
                    <a:pt x="24860" y="921258"/>
                  </a:lnTo>
                  <a:cubicBezTo>
                    <a:pt x="44767" y="945356"/>
                    <a:pt x="74581" y="958501"/>
                    <a:pt x="108299" y="960311"/>
                  </a:cubicBezTo>
                  <a:cubicBezTo>
                    <a:pt x="118681" y="960882"/>
                    <a:pt x="144780" y="961454"/>
                    <a:pt x="158401" y="961835"/>
                  </a:cubicBezTo>
                  <a:lnTo>
                    <a:pt x="164211" y="850392"/>
                  </a:lnTo>
                  <a:close/>
                </a:path>
              </a:pathLst>
            </a:custGeom>
            <a:solidFill>
              <a:srgbClr val="FFFFFF"/>
            </a:solidFill>
            <a:ln w="9525" cap="flat">
              <a:noFill/>
              <a:prstDash val="solid"/>
              <a:miter/>
            </a:ln>
          </p:spPr>
          <p:txBody>
            <a:bodyPr rtlCol="0" anchor="ctr"/>
            <a:lstStyle/>
            <a:p>
              <a:endParaRPr lang="ja-JP" altLang="en-US"/>
            </a:p>
          </p:txBody>
        </p:sp>
        <p:sp>
          <p:nvSpPr>
            <p:cNvPr id="18" name="フリーフォーム: 図形 17">
              <a:extLst>
                <a:ext uri="{FF2B5EF4-FFF2-40B4-BE49-F238E27FC236}">
                  <a16:creationId xmlns:a16="http://schemas.microsoft.com/office/drawing/2014/main" id="{A9285E31-2ED0-7E53-3215-F3FAECB18B9F}"/>
                </a:ext>
              </a:extLst>
            </p:cNvPr>
            <p:cNvSpPr/>
            <p:nvPr/>
          </p:nvSpPr>
          <p:spPr>
            <a:xfrm>
              <a:off x="1189767" y="2221447"/>
              <a:ext cx="1041272" cy="1129438"/>
            </a:xfrm>
            <a:custGeom>
              <a:avLst/>
              <a:gdLst>
                <a:gd name="connsiteX0" fmla="*/ 238506 w 1041272"/>
                <a:gd name="connsiteY0" fmla="*/ 1067526 h 1129438"/>
                <a:gd name="connsiteX1" fmla="*/ 246888 w 1041272"/>
                <a:gd name="connsiteY1" fmla="*/ 1039427 h 1129438"/>
                <a:gd name="connsiteX2" fmla="*/ 337566 w 1041272"/>
                <a:gd name="connsiteY2" fmla="*/ 1072669 h 1129438"/>
                <a:gd name="connsiteX3" fmla="*/ 788099 w 1041272"/>
                <a:gd name="connsiteY3" fmla="*/ 1096291 h 1129438"/>
                <a:gd name="connsiteX4" fmla="*/ 788099 w 1041272"/>
                <a:gd name="connsiteY4" fmla="*/ 1096291 h 1129438"/>
                <a:gd name="connsiteX5" fmla="*/ 788956 w 1041272"/>
                <a:gd name="connsiteY5" fmla="*/ 1096291 h 1129438"/>
                <a:gd name="connsiteX6" fmla="*/ 829342 w 1041272"/>
                <a:gd name="connsiteY6" fmla="*/ 1097053 h 1129438"/>
                <a:gd name="connsiteX7" fmla="*/ 912400 w 1041272"/>
                <a:gd name="connsiteY7" fmla="*/ 1096291 h 1129438"/>
                <a:gd name="connsiteX8" fmla="*/ 1041273 w 1041272"/>
                <a:gd name="connsiteY8" fmla="*/ 978372 h 1129438"/>
                <a:gd name="connsiteX9" fmla="*/ 1041273 w 1041272"/>
                <a:gd name="connsiteY9" fmla="*/ 639949 h 1129438"/>
                <a:gd name="connsiteX10" fmla="*/ 869061 w 1041272"/>
                <a:gd name="connsiteY10" fmla="*/ 453544 h 1129438"/>
                <a:gd name="connsiteX11" fmla="*/ 646176 w 1041272"/>
                <a:gd name="connsiteY11" fmla="*/ 430113 h 1129438"/>
                <a:gd name="connsiteX12" fmla="*/ 631031 w 1041272"/>
                <a:gd name="connsiteY12" fmla="*/ 373153 h 1129438"/>
                <a:gd name="connsiteX13" fmla="*/ 639032 w 1041272"/>
                <a:gd name="connsiteY13" fmla="*/ 227421 h 1129438"/>
                <a:gd name="connsiteX14" fmla="*/ 605981 w 1041272"/>
                <a:gd name="connsiteY14" fmla="*/ 104072 h 1129438"/>
                <a:gd name="connsiteX15" fmla="*/ 549783 w 1041272"/>
                <a:gd name="connsiteY15" fmla="*/ 16156 h 1129438"/>
                <a:gd name="connsiteX16" fmla="*/ 436150 w 1041272"/>
                <a:gd name="connsiteY16" fmla="*/ 7870 h 1129438"/>
                <a:gd name="connsiteX17" fmla="*/ 379667 w 1041272"/>
                <a:gd name="connsiteY17" fmla="*/ 23014 h 1129438"/>
                <a:gd name="connsiteX18" fmla="*/ 280702 w 1041272"/>
                <a:gd name="connsiteY18" fmla="*/ 191321 h 1129438"/>
                <a:gd name="connsiteX19" fmla="*/ 313754 w 1041272"/>
                <a:gd name="connsiteY19" fmla="*/ 314670 h 1129438"/>
                <a:gd name="connsiteX20" fmla="*/ 323279 w 1041272"/>
                <a:gd name="connsiteY20" fmla="*/ 344959 h 1129438"/>
                <a:gd name="connsiteX21" fmla="*/ 304324 w 1041272"/>
                <a:gd name="connsiteY21" fmla="*/ 352294 h 1129438"/>
                <a:gd name="connsiteX22" fmla="*/ 257080 w 1041272"/>
                <a:gd name="connsiteY22" fmla="*/ 382964 h 1129438"/>
                <a:gd name="connsiteX23" fmla="*/ 229267 w 1041272"/>
                <a:gd name="connsiteY23" fmla="*/ 421159 h 1129438"/>
                <a:gd name="connsiteX24" fmla="*/ 222028 w 1041272"/>
                <a:gd name="connsiteY24" fmla="*/ 448306 h 1129438"/>
                <a:gd name="connsiteX25" fmla="*/ 172307 w 1041272"/>
                <a:gd name="connsiteY25" fmla="*/ 453544 h 1129438"/>
                <a:gd name="connsiteX26" fmla="*/ 0 w 1041272"/>
                <a:gd name="connsiteY26" fmla="*/ 639949 h 1129438"/>
                <a:gd name="connsiteX27" fmla="*/ 0 w 1041272"/>
                <a:gd name="connsiteY27" fmla="*/ 1000756 h 1129438"/>
                <a:gd name="connsiteX28" fmla="*/ 128683 w 1041272"/>
                <a:gd name="connsiteY28" fmla="*/ 1129438 h 1129438"/>
                <a:gd name="connsiteX29" fmla="*/ 238506 w 1041272"/>
                <a:gd name="connsiteY29" fmla="*/ 1067526 h 1129438"/>
                <a:gd name="connsiteX30" fmla="*/ 587597 w 1041272"/>
                <a:gd name="connsiteY30" fmla="*/ 399157 h 1129438"/>
                <a:gd name="connsiteX31" fmla="*/ 593217 w 1041272"/>
                <a:gd name="connsiteY31" fmla="*/ 426017 h 1129438"/>
                <a:gd name="connsiteX32" fmla="*/ 520732 w 1041272"/>
                <a:gd name="connsiteY32" fmla="*/ 504884 h 1129438"/>
                <a:gd name="connsiteX33" fmla="*/ 459010 w 1041272"/>
                <a:gd name="connsiteY33" fmla="*/ 475738 h 1129438"/>
                <a:gd name="connsiteX34" fmla="*/ 459010 w 1041272"/>
                <a:gd name="connsiteY34" fmla="*/ 452401 h 1129438"/>
                <a:gd name="connsiteX35" fmla="*/ 434721 w 1041272"/>
                <a:gd name="connsiteY35" fmla="*/ 404681 h 1129438"/>
                <a:gd name="connsiteX36" fmla="*/ 397955 w 1041272"/>
                <a:gd name="connsiteY36" fmla="*/ 378011 h 1129438"/>
                <a:gd name="connsiteX37" fmla="*/ 360617 w 1041272"/>
                <a:gd name="connsiteY37" fmla="*/ 302097 h 1129438"/>
                <a:gd name="connsiteX38" fmla="*/ 334042 w 1041272"/>
                <a:gd name="connsiteY38" fmla="*/ 202846 h 1129438"/>
                <a:gd name="connsiteX39" fmla="*/ 541306 w 1041272"/>
                <a:gd name="connsiteY39" fmla="*/ 74735 h 1129438"/>
                <a:gd name="connsiteX40" fmla="*/ 559118 w 1041272"/>
                <a:gd name="connsiteY40" fmla="*/ 116645 h 1129438"/>
                <a:gd name="connsiteX41" fmla="*/ 592169 w 1041272"/>
                <a:gd name="connsiteY41" fmla="*/ 239994 h 1129438"/>
                <a:gd name="connsiteX42" fmla="*/ 583978 w 1041272"/>
                <a:gd name="connsiteY42" fmla="*/ 358104 h 1129438"/>
                <a:gd name="connsiteX43" fmla="*/ 579025 w 1041272"/>
                <a:gd name="connsiteY43" fmla="*/ 366772 h 1129438"/>
                <a:gd name="connsiteX44" fmla="*/ 587693 w 1041272"/>
                <a:gd name="connsiteY44" fmla="*/ 399061 h 1129438"/>
                <a:gd name="connsiteX45" fmla="*/ 421196 w 1041272"/>
                <a:gd name="connsiteY45" fmla="*/ 498026 h 1129438"/>
                <a:gd name="connsiteX46" fmla="*/ 414623 w 1041272"/>
                <a:gd name="connsiteY46" fmla="*/ 517362 h 1129438"/>
                <a:gd name="connsiteX47" fmla="*/ 398526 w 1041272"/>
                <a:gd name="connsiteY47" fmla="*/ 538317 h 1129438"/>
                <a:gd name="connsiteX48" fmla="*/ 381095 w 1041272"/>
                <a:gd name="connsiteY48" fmla="*/ 546889 h 1129438"/>
                <a:gd name="connsiteX49" fmla="*/ 365760 w 1041272"/>
                <a:gd name="connsiteY49" fmla="*/ 546889 h 1129438"/>
                <a:gd name="connsiteX50" fmla="*/ 348520 w 1041272"/>
                <a:gd name="connsiteY50" fmla="*/ 555557 h 1129438"/>
                <a:gd name="connsiteX51" fmla="*/ 320802 w 1041272"/>
                <a:gd name="connsiteY51" fmla="*/ 592990 h 1129438"/>
                <a:gd name="connsiteX52" fmla="*/ 231362 w 1041272"/>
                <a:gd name="connsiteY52" fmla="*/ 558700 h 1129438"/>
                <a:gd name="connsiteX53" fmla="*/ 265557 w 1041272"/>
                <a:gd name="connsiteY53" fmla="*/ 431161 h 1129438"/>
                <a:gd name="connsiteX54" fmla="*/ 277368 w 1041272"/>
                <a:gd name="connsiteY54" fmla="*/ 414873 h 1129438"/>
                <a:gd name="connsiteX55" fmla="*/ 324612 w 1041272"/>
                <a:gd name="connsiteY55" fmla="*/ 384202 h 1129438"/>
                <a:gd name="connsiteX56" fmla="*/ 333089 w 1041272"/>
                <a:gd name="connsiteY56" fmla="*/ 381916 h 1129438"/>
                <a:gd name="connsiteX57" fmla="*/ 342424 w 1041272"/>
                <a:gd name="connsiteY57" fmla="*/ 384679 h 1129438"/>
                <a:gd name="connsiteX58" fmla="*/ 412337 w 1041272"/>
                <a:gd name="connsiteY58" fmla="*/ 435447 h 1129438"/>
                <a:gd name="connsiteX59" fmla="*/ 421100 w 1041272"/>
                <a:gd name="connsiteY59" fmla="*/ 452592 h 1129438"/>
                <a:gd name="connsiteX60" fmla="*/ 421100 w 1041272"/>
                <a:gd name="connsiteY60" fmla="*/ 498121 h 1129438"/>
                <a:gd name="connsiteX61" fmla="*/ 389668 w 1041272"/>
                <a:gd name="connsiteY61" fmla="*/ 1036474 h 1129438"/>
                <a:gd name="connsiteX62" fmla="*/ 339566 w 1041272"/>
                <a:gd name="connsiteY62" fmla="*/ 1034950 h 1129438"/>
                <a:gd name="connsiteX63" fmla="*/ 256127 w 1041272"/>
                <a:gd name="connsiteY63" fmla="*/ 995898 h 1129438"/>
                <a:gd name="connsiteX64" fmla="*/ 290417 w 1041272"/>
                <a:gd name="connsiteY64" fmla="*/ 834449 h 1129438"/>
                <a:gd name="connsiteX65" fmla="*/ 312039 w 1041272"/>
                <a:gd name="connsiteY65" fmla="*/ 883027 h 1129438"/>
                <a:gd name="connsiteX66" fmla="*/ 376809 w 1041272"/>
                <a:gd name="connsiteY66" fmla="*/ 923984 h 1129438"/>
                <a:gd name="connsiteX67" fmla="*/ 395478 w 1041272"/>
                <a:gd name="connsiteY67" fmla="*/ 924937 h 1129438"/>
                <a:gd name="connsiteX68" fmla="*/ 389668 w 1041272"/>
                <a:gd name="connsiteY68" fmla="*/ 1036379 h 1129438"/>
                <a:gd name="connsiteX69" fmla="*/ 523589 w 1041272"/>
                <a:gd name="connsiteY69" fmla="*/ 850070 h 1129438"/>
                <a:gd name="connsiteX70" fmla="*/ 517589 w 1041272"/>
                <a:gd name="connsiteY70" fmla="*/ 850070 h 1129438"/>
                <a:gd name="connsiteX71" fmla="*/ 412242 w 1041272"/>
                <a:gd name="connsiteY71" fmla="*/ 575560 h 1129438"/>
                <a:gd name="connsiteX72" fmla="*/ 428435 w 1041272"/>
                <a:gd name="connsiteY72" fmla="*/ 561463 h 1129438"/>
                <a:gd name="connsiteX73" fmla="*/ 444532 w 1041272"/>
                <a:gd name="connsiteY73" fmla="*/ 540508 h 1129438"/>
                <a:gd name="connsiteX74" fmla="*/ 453962 w 1041272"/>
                <a:gd name="connsiteY74" fmla="*/ 523077 h 1129438"/>
                <a:gd name="connsiteX75" fmla="*/ 520732 w 1041272"/>
                <a:gd name="connsiteY75" fmla="*/ 542794 h 1129438"/>
                <a:gd name="connsiteX76" fmla="*/ 625412 w 1041272"/>
                <a:gd name="connsiteY76" fmla="*/ 466117 h 1129438"/>
                <a:gd name="connsiteX77" fmla="*/ 669227 w 1041272"/>
                <a:gd name="connsiteY77" fmla="*/ 470689 h 1129438"/>
                <a:gd name="connsiteX78" fmla="*/ 523589 w 1041272"/>
                <a:gd name="connsiteY78" fmla="*/ 850070 h 1129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1041272" h="1129438">
                  <a:moveTo>
                    <a:pt x="238506" y="1067526"/>
                  </a:moveTo>
                  <a:cubicBezTo>
                    <a:pt x="241649" y="1062478"/>
                    <a:pt x="244031" y="1052953"/>
                    <a:pt x="246888" y="1039427"/>
                  </a:cubicBezTo>
                  <a:cubicBezTo>
                    <a:pt x="271272" y="1059049"/>
                    <a:pt x="302514" y="1070860"/>
                    <a:pt x="337566" y="1072669"/>
                  </a:cubicBezTo>
                  <a:cubicBezTo>
                    <a:pt x="521494" y="1082290"/>
                    <a:pt x="768572" y="1095244"/>
                    <a:pt x="788099" y="1096291"/>
                  </a:cubicBezTo>
                  <a:lnTo>
                    <a:pt x="788099" y="1096291"/>
                  </a:lnTo>
                  <a:cubicBezTo>
                    <a:pt x="788099" y="1096291"/>
                    <a:pt x="788670" y="1096291"/>
                    <a:pt x="788956" y="1096291"/>
                  </a:cubicBezTo>
                  <a:cubicBezTo>
                    <a:pt x="800195" y="1096863"/>
                    <a:pt x="814292" y="1097053"/>
                    <a:pt x="829342" y="1097053"/>
                  </a:cubicBezTo>
                  <a:cubicBezTo>
                    <a:pt x="859346" y="1097053"/>
                    <a:pt x="892778" y="1096291"/>
                    <a:pt x="912400" y="1096291"/>
                  </a:cubicBezTo>
                  <a:cubicBezTo>
                    <a:pt x="995267" y="1096291"/>
                    <a:pt x="1041273" y="1051810"/>
                    <a:pt x="1041273" y="978372"/>
                  </a:cubicBezTo>
                  <a:lnTo>
                    <a:pt x="1041273" y="639949"/>
                  </a:lnTo>
                  <a:cubicBezTo>
                    <a:pt x="1041273" y="533459"/>
                    <a:pt x="986790" y="465927"/>
                    <a:pt x="869061" y="453544"/>
                  </a:cubicBezTo>
                  <a:cubicBezTo>
                    <a:pt x="850106" y="451544"/>
                    <a:pt x="741998" y="440209"/>
                    <a:pt x="646176" y="430113"/>
                  </a:cubicBezTo>
                  <a:lnTo>
                    <a:pt x="631031" y="373153"/>
                  </a:lnTo>
                  <a:cubicBezTo>
                    <a:pt x="652844" y="330196"/>
                    <a:pt x="655034" y="287143"/>
                    <a:pt x="639032" y="227421"/>
                  </a:cubicBezTo>
                  <a:lnTo>
                    <a:pt x="605981" y="104072"/>
                  </a:lnTo>
                  <a:cubicBezTo>
                    <a:pt x="594551" y="61495"/>
                    <a:pt x="576167" y="32730"/>
                    <a:pt x="549783" y="16156"/>
                  </a:cubicBezTo>
                  <a:cubicBezTo>
                    <a:pt x="520637" y="-2132"/>
                    <a:pt x="483489" y="-4894"/>
                    <a:pt x="436150" y="7870"/>
                  </a:cubicBezTo>
                  <a:lnTo>
                    <a:pt x="379667" y="23014"/>
                  </a:lnTo>
                  <a:cubicBezTo>
                    <a:pt x="290513" y="46922"/>
                    <a:pt x="257175" y="103501"/>
                    <a:pt x="280702" y="191321"/>
                  </a:cubicBezTo>
                  <a:lnTo>
                    <a:pt x="313754" y="314670"/>
                  </a:lnTo>
                  <a:cubicBezTo>
                    <a:pt x="316706" y="325528"/>
                    <a:pt x="319850" y="335625"/>
                    <a:pt x="323279" y="344959"/>
                  </a:cubicBezTo>
                  <a:cubicBezTo>
                    <a:pt x="316421" y="346198"/>
                    <a:pt x="309944" y="348674"/>
                    <a:pt x="304324" y="352294"/>
                  </a:cubicBezTo>
                  <a:lnTo>
                    <a:pt x="257080" y="382964"/>
                  </a:lnTo>
                  <a:cubicBezTo>
                    <a:pt x="244221" y="391346"/>
                    <a:pt x="233267" y="406300"/>
                    <a:pt x="229267" y="421159"/>
                  </a:cubicBezTo>
                  <a:lnTo>
                    <a:pt x="222028" y="448306"/>
                  </a:lnTo>
                  <a:cubicBezTo>
                    <a:pt x="197168" y="450877"/>
                    <a:pt x="179070" y="452782"/>
                    <a:pt x="172307" y="453544"/>
                  </a:cubicBezTo>
                  <a:cubicBezTo>
                    <a:pt x="54483" y="465927"/>
                    <a:pt x="0" y="533554"/>
                    <a:pt x="0" y="639949"/>
                  </a:cubicBezTo>
                  <a:lnTo>
                    <a:pt x="0" y="1000756"/>
                  </a:lnTo>
                  <a:cubicBezTo>
                    <a:pt x="0" y="1071812"/>
                    <a:pt x="57626" y="1129438"/>
                    <a:pt x="128683" y="1129438"/>
                  </a:cubicBezTo>
                  <a:cubicBezTo>
                    <a:pt x="175260" y="1129438"/>
                    <a:pt x="215932" y="1104578"/>
                    <a:pt x="238506" y="1067526"/>
                  </a:cubicBezTo>
                  <a:close/>
                  <a:moveTo>
                    <a:pt x="587597" y="399157"/>
                  </a:moveTo>
                  <a:cubicBezTo>
                    <a:pt x="591026" y="412111"/>
                    <a:pt x="593217" y="420493"/>
                    <a:pt x="593217" y="426017"/>
                  </a:cubicBezTo>
                  <a:cubicBezTo>
                    <a:pt x="593217" y="473928"/>
                    <a:pt x="567119" y="504884"/>
                    <a:pt x="520732" y="504884"/>
                  </a:cubicBezTo>
                  <a:cubicBezTo>
                    <a:pt x="493586" y="504884"/>
                    <a:pt x="472154" y="494216"/>
                    <a:pt x="459010" y="475738"/>
                  </a:cubicBezTo>
                  <a:lnTo>
                    <a:pt x="459010" y="452401"/>
                  </a:lnTo>
                  <a:cubicBezTo>
                    <a:pt x="459010" y="434399"/>
                    <a:pt x="449199" y="415254"/>
                    <a:pt x="434721" y="404681"/>
                  </a:cubicBezTo>
                  <a:lnTo>
                    <a:pt x="397955" y="378011"/>
                  </a:lnTo>
                  <a:cubicBezTo>
                    <a:pt x="382905" y="362104"/>
                    <a:pt x="370618" y="339435"/>
                    <a:pt x="360617" y="302097"/>
                  </a:cubicBezTo>
                  <a:lnTo>
                    <a:pt x="334042" y="202846"/>
                  </a:lnTo>
                  <a:lnTo>
                    <a:pt x="541306" y="74735"/>
                  </a:lnTo>
                  <a:cubicBezTo>
                    <a:pt x="548450" y="85213"/>
                    <a:pt x="554355" y="99024"/>
                    <a:pt x="559118" y="116645"/>
                  </a:cubicBezTo>
                  <a:lnTo>
                    <a:pt x="592169" y="239994"/>
                  </a:lnTo>
                  <a:cubicBezTo>
                    <a:pt x="607886" y="298763"/>
                    <a:pt x="600742" y="328767"/>
                    <a:pt x="583978" y="358104"/>
                  </a:cubicBezTo>
                  <a:lnTo>
                    <a:pt x="579025" y="366772"/>
                  </a:lnTo>
                  <a:lnTo>
                    <a:pt x="587693" y="399061"/>
                  </a:lnTo>
                  <a:close/>
                  <a:moveTo>
                    <a:pt x="421196" y="498026"/>
                  </a:moveTo>
                  <a:cubicBezTo>
                    <a:pt x="421196" y="503932"/>
                    <a:pt x="418243" y="512695"/>
                    <a:pt x="414623" y="517362"/>
                  </a:cubicBezTo>
                  <a:lnTo>
                    <a:pt x="398526" y="538317"/>
                  </a:lnTo>
                  <a:cubicBezTo>
                    <a:pt x="394907" y="542984"/>
                    <a:pt x="387096" y="546889"/>
                    <a:pt x="381095" y="546889"/>
                  </a:cubicBezTo>
                  <a:lnTo>
                    <a:pt x="365760" y="546889"/>
                  </a:lnTo>
                  <a:cubicBezTo>
                    <a:pt x="359855" y="546889"/>
                    <a:pt x="352044" y="550795"/>
                    <a:pt x="348520" y="555557"/>
                  </a:cubicBezTo>
                  <a:lnTo>
                    <a:pt x="320802" y="592990"/>
                  </a:lnTo>
                  <a:lnTo>
                    <a:pt x="231362" y="558700"/>
                  </a:lnTo>
                  <a:lnTo>
                    <a:pt x="265557" y="431161"/>
                  </a:lnTo>
                  <a:cubicBezTo>
                    <a:pt x="267081" y="425446"/>
                    <a:pt x="272415" y="418111"/>
                    <a:pt x="277368" y="414873"/>
                  </a:cubicBezTo>
                  <a:lnTo>
                    <a:pt x="324612" y="384202"/>
                  </a:lnTo>
                  <a:cubicBezTo>
                    <a:pt x="326993" y="382678"/>
                    <a:pt x="330041" y="381916"/>
                    <a:pt x="333089" y="381916"/>
                  </a:cubicBezTo>
                  <a:cubicBezTo>
                    <a:pt x="336518" y="381916"/>
                    <a:pt x="339852" y="382869"/>
                    <a:pt x="342424" y="384679"/>
                  </a:cubicBezTo>
                  <a:lnTo>
                    <a:pt x="412337" y="435447"/>
                  </a:lnTo>
                  <a:cubicBezTo>
                    <a:pt x="417100" y="438971"/>
                    <a:pt x="421100" y="446686"/>
                    <a:pt x="421100" y="452592"/>
                  </a:cubicBezTo>
                  <a:lnTo>
                    <a:pt x="421100" y="498121"/>
                  </a:lnTo>
                  <a:close/>
                  <a:moveTo>
                    <a:pt x="389668" y="1036474"/>
                  </a:moveTo>
                  <a:cubicBezTo>
                    <a:pt x="375952" y="1036189"/>
                    <a:pt x="349853" y="1035522"/>
                    <a:pt x="339566" y="1034950"/>
                  </a:cubicBezTo>
                  <a:cubicBezTo>
                    <a:pt x="305848" y="1033141"/>
                    <a:pt x="276035" y="1019996"/>
                    <a:pt x="256127" y="995898"/>
                  </a:cubicBezTo>
                  <a:lnTo>
                    <a:pt x="290417" y="834449"/>
                  </a:lnTo>
                  <a:cubicBezTo>
                    <a:pt x="301276" y="858833"/>
                    <a:pt x="309182" y="876550"/>
                    <a:pt x="312039" y="883027"/>
                  </a:cubicBezTo>
                  <a:cubicBezTo>
                    <a:pt x="324422" y="910935"/>
                    <a:pt x="340043" y="922079"/>
                    <a:pt x="376809" y="923984"/>
                  </a:cubicBezTo>
                  <a:cubicBezTo>
                    <a:pt x="381095" y="924175"/>
                    <a:pt x="387477" y="924556"/>
                    <a:pt x="395478" y="924937"/>
                  </a:cubicBezTo>
                  <a:lnTo>
                    <a:pt x="389668" y="1036379"/>
                  </a:lnTo>
                  <a:close/>
                  <a:moveTo>
                    <a:pt x="523589" y="850070"/>
                  </a:moveTo>
                  <a:lnTo>
                    <a:pt x="517589" y="850070"/>
                  </a:lnTo>
                  <a:lnTo>
                    <a:pt x="412242" y="575560"/>
                  </a:lnTo>
                  <a:cubicBezTo>
                    <a:pt x="418529" y="571750"/>
                    <a:pt x="424148" y="566987"/>
                    <a:pt x="428435" y="561463"/>
                  </a:cubicBezTo>
                  <a:lnTo>
                    <a:pt x="444532" y="540508"/>
                  </a:lnTo>
                  <a:cubicBezTo>
                    <a:pt x="448342" y="535555"/>
                    <a:pt x="451485" y="529459"/>
                    <a:pt x="453962" y="523077"/>
                  </a:cubicBezTo>
                  <a:cubicBezTo>
                    <a:pt x="472250" y="535650"/>
                    <a:pt x="494919" y="542794"/>
                    <a:pt x="520732" y="542794"/>
                  </a:cubicBezTo>
                  <a:cubicBezTo>
                    <a:pt x="573881" y="542794"/>
                    <a:pt x="611791" y="512695"/>
                    <a:pt x="625412" y="466117"/>
                  </a:cubicBezTo>
                  <a:cubicBezTo>
                    <a:pt x="639699" y="467641"/>
                    <a:pt x="654463" y="469165"/>
                    <a:pt x="669227" y="470689"/>
                  </a:cubicBezTo>
                  <a:lnTo>
                    <a:pt x="523589" y="850070"/>
                  </a:lnTo>
                  <a:close/>
                </a:path>
              </a:pathLst>
            </a:custGeom>
            <a:solidFill>
              <a:schemeClr val="accent2"/>
            </a:solidFill>
            <a:ln w="9525" cap="flat">
              <a:noFill/>
              <a:prstDash val="solid"/>
              <a:miter/>
            </a:ln>
          </p:spPr>
          <p:txBody>
            <a:bodyPr rtlCol="0" anchor="ctr"/>
            <a:lstStyle/>
            <a:p>
              <a:endParaRPr lang="ja-JP" altLang="en-US"/>
            </a:p>
          </p:txBody>
        </p:sp>
      </p:grpSp>
      <p:sp>
        <p:nvSpPr>
          <p:cNvPr id="19" name="テキスト ボックス 18">
            <a:extLst>
              <a:ext uri="{FF2B5EF4-FFF2-40B4-BE49-F238E27FC236}">
                <a16:creationId xmlns:a16="http://schemas.microsoft.com/office/drawing/2014/main" id="{FB9CEA1F-5768-7480-77C9-2156485B7F08}"/>
              </a:ext>
            </a:extLst>
          </p:cNvPr>
          <p:cNvSpPr txBox="1"/>
          <p:nvPr/>
        </p:nvSpPr>
        <p:spPr>
          <a:xfrm>
            <a:off x="744035" y="3242361"/>
            <a:ext cx="1641796" cy="400110"/>
          </a:xfrm>
          <a:prstGeom prst="rect">
            <a:avLst/>
          </a:prstGeom>
          <a:noFill/>
        </p:spPr>
        <p:txBody>
          <a:bodyPr wrap="none" rtlCol="0">
            <a:spAutoFit/>
          </a:bodyPr>
          <a:lstStyle/>
          <a:p>
            <a:r>
              <a:rPr lang="ja-JP" altLang="en-US" sz="2000" b="1" spc="50">
                <a:latin typeface="BIZ UDPゴシック" panose="020B0400000000000000" pitchFamily="50" charset="-128"/>
                <a:ea typeface="BIZ UDPゴシック" panose="020B0400000000000000" pitchFamily="50" charset="-128"/>
              </a:rPr>
              <a:t>考えるヒント</a:t>
            </a:r>
          </a:p>
        </p:txBody>
      </p:sp>
      <p:sp>
        <p:nvSpPr>
          <p:cNvPr id="20" name="スライド番号プレースホルダー 19">
            <a:extLst>
              <a:ext uri="{FF2B5EF4-FFF2-40B4-BE49-F238E27FC236}">
                <a16:creationId xmlns:a16="http://schemas.microsoft.com/office/drawing/2014/main" id="{187B1E61-52B4-2CDB-A62B-916D8A361A87}"/>
              </a:ext>
            </a:extLst>
          </p:cNvPr>
          <p:cNvSpPr>
            <a:spLocks noGrp="1"/>
          </p:cNvSpPr>
          <p:nvPr>
            <p:ph type="sldNum" sz="quarter" idx="4"/>
          </p:nvPr>
        </p:nvSpPr>
        <p:spPr/>
        <p:txBody>
          <a:bodyPr/>
          <a:lstStyle/>
          <a:p>
            <a:fld id="{2336B528-F940-46AA-A4AB-D4751FB27E02}" type="slidenum">
              <a:rPr kumimoji="1" lang="ja-JP" altLang="en-US" smtClean="0"/>
              <a:t>67</a:t>
            </a:fld>
            <a:endParaRPr kumimoji="1" lang="ja-JP" altLang="en-US"/>
          </a:p>
        </p:txBody>
      </p:sp>
    </p:spTree>
    <p:extLst>
      <p:ext uri="{BB962C8B-B14F-4D97-AF65-F5344CB8AC3E}">
        <p14:creationId xmlns:p14="http://schemas.microsoft.com/office/powerpoint/2010/main" val="157309735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9B7F24-264D-A62C-5BDE-6BAC161AE172}"/>
            </a:ext>
          </a:extLst>
        </p:cNvPr>
        <p:cNvGrpSpPr/>
        <p:nvPr/>
      </p:nvGrpSpPr>
      <p:grpSpPr>
        <a:xfrm>
          <a:off x="0" y="0"/>
          <a:ext cx="0" cy="0"/>
          <a:chOff x="0" y="0"/>
          <a:chExt cx="0" cy="0"/>
        </a:xfrm>
      </p:grpSpPr>
      <p:sp>
        <p:nvSpPr>
          <p:cNvPr id="23" name="四角形: 角を丸くする 22">
            <a:extLst>
              <a:ext uri="{FF2B5EF4-FFF2-40B4-BE49-F238E27FC236}">
                <a16:creationId xmlns:a16="http://schemas.microsoft.com/office/drawing/2014/main" id="{D76E5F4C-F41F-EFB0-90DF-3B5AB77A2C07}"/>
              </a:ext>
            </a:extLst>
          </p:cNvPr>
          <p:cNvSpPr/>
          <p:nvPr/>
        </p:nvSpPr>
        <p:spPr>
          <a:xfrm>
            <a:off x="531813" y="2312988"/>
            <a:ext cx="11107737" cy="3989387"/>
          </a:xfrm>
          <a:prstGeom prst="roundRect">
            <a:avLst>
              <a:gd name="adj" fmla="val 3346"/>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四角形: 角を丸くする 6">
            <a:extLst>
              <a:ext uri="{FF2B5EF4-FFF2-40B4-BE49-F238E27FC236}">
                <a16:creationId xmlns:a16="http://schemas.microsoft.com/office/drawing/2014/main" id="{5755F630-95CB-B806-EBE9-2A6D61485B01}"/>
              </a:ext>
            </a:extLst>
          </p:cNvPr>
          <p:cNvSpPr/>
          <p:nvPr/>
        </p:nvSpPr>
        <p:spPr>
          <a:xfrm>
            <a:off x="531811" y="383588"/>
            <a:ext cx="2376000" cy="444500"/>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76B7585C-E032-B4E7-6D35-7B5D74DC746B}"/>
              </a:ext>
            </a:extLst>
          </p:cNvPr>
          <p:cNvSpPr>
            <a:spLocks noGrp="1"/>
          </p:cNvSpPr>
          <p:nvPr>
            <p:ph type="title"/>
          </p:nvPr>
        </p:nvSpPr>
        <p:spPr>
          <a:xfrm>
            <a:off x="616122" y="451487"/>
            <a:ext cx="7156278" cy="391261"/>
          </a:xfrm>
        </p:spPr>
        <p:txBody>
          <a:bodyPr/>
          <a:lstStyle/>
          <a:p>
            <a:r>
              <a:rPr lang="ja-JP" altLang="en-US">
                <a:latin typeface="BIZ UDPゴシック" panose="020B0400000000000000" pitchFamily="50" charset="-128"/>
                <a:ea typeface="BIZ UDPゴシック" panose="020B0400000000000000" pitchFamily="50" charset="-128"/>
              </a:rPr>
              <a:t>設問</a:t>
            </a:r>
            <a:r>
              <a:rPr lang="en-US" altLang="ja-JP">
                <a:latin typeface="BIZ UDPゴシック" panose="020B0400000000000000" pitchFamily="50" charset="-128"/>
                <a:ea typeface="BIZ UDPゴシック" panose="020B0400000000000000" pitchFamily="50" charset="-128"/>
              </a:rPr>
              <a:t>2</a:t>
            </a:r>
            <a:r>
              <a:rPr lang="ja-JP" altLang="en-US">
                <a:latin typeface="BIZ UDPゴシック" panose="020B0400000000000000" pitchFamily="50" charset="-128"/>
                <a:ea typeface="BIZ UDPゴシック" panose="020B0400000000000000" pitchFamily="50" charset="-128"/>
              </a:rPr>
              <a:t>　事例</a:t>
            </a:r>
            <a:r>
              <a:rPr lang="en-US" altLang="ja-JP">
                <a:latin typeface="BIZ UDPゴシック" panose="020B0400000000000000" pitchFamily="50" charset="-128"/>
                <a:ea typeface="BIZ UDPゴシック" panose="020B0400000000000000" pitchFamily="50" charset="-128"/>
              </a:rPr>
              <a:t>9</a:t>
            </a:r>
            <a:endParaRPr lang="ja-JP" altLang="en-US">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72321BED-083A-B7AD-3A77-CF201952ADDB}"/>
              </a:ext>
            </a:extLst>
          </p:cNvPr>
          <p:cNvSpPr txBox="1"/>
          <p:nvPr/>
        </p:nvSpPr>
        <p:spPr>
          <a:xfrm>
            <a:off x="885239" y="3050306"/>
            <a:ext cx="10394079" cy="2042739"/>
          </a:xfrm>
          <a:prstGeom prst="rect">
            <a:avLst/>
          </a:prstGeom>
          <a:noFill/>
        </p:spPr>
        <p:txBody>
          <a:bodyPr wrap="square">
            <a:spAutoFit/>
          </a:bodyPr>
          <a:lstStyle/>
          <a:p>
            <a:pPr marL="285750" indent="-285750">
              <a:lnSpc>
                <a:spcPts val="2600"/>
              </a:lnSpc>
              <a:buClr>
                <a:schemeClr val="accent2"/>
              </a:buClr>
              <a:buFont typeface="Wingdings" pitchFamily="2" charset="2"/>
              <a:buChar char="l"/>
            </a:pPr>
            <a:r>
              <a:rPr lang="ja-JP" altLang="en-US" kern="100">
                <a:latin typeface="BIZ UDPゴシック" panose="020B0400000000000000" pitchFamily="50" charset="-128"/>
                <a:ea typeface="BIZ UDPゴシック" panose="020B0400000000000000" pitchFamily="50" charset="-128"/>
                <a:cs typeface="Arial" panose="020B0604020202020204" pitchFamily="34" charset="0"/>
              </a:rPr>
              <a:t>こどもの発達段階や特性から考えて不必要な排せつ介助を行っている場合や、特段の必要性なく特定のこどものみへの排せつ介助を行っている場合には、「不適切な行為」に該当する可能性がある。</a:t>
            </a:r>
            <a:endParaRPr lang="en-US" altLang="ja-JP" kern="100">
              <a:latin typeface="BIZ UDPゴシック" panose="020B0400000000000000" pitchFamily="50" charset="-128"/>
              <a:ea typeface="BIZ UDPゴシック" panose="020B0400000000000000" pitchFamily="50" charset="-128"/>
              <a:cs typeface="Arial" panose="020B0604020202020204" pitchFamily="34" charset="0"/>
            </a:endParaRPr>
          </a:p>
          <a:p>
            <a:pPr algn="dist">
              <a:lnSpc>
                <a:spcPts val="2600"/>
              </a:lnSpc>
              <a:buClr>
                <a:schemeClr val="accent2"/>
              </a:buClr>
            </a:pPr>
            <a:endParaRPr lang="ja-JP" altLang="en-US" kern="100">
              <a:latin typeface="BIZ UDPゴシック" panose="020B0400000000000000" pitchFamily="50" charset="-128"/>
              <a:ea typeface="BIZ UDPゴシック" panose="020B0400000000000000" pitchFamily="50" charset="-128"/>
              <a:cs typeface="Arial" panose="020B0604020202020204" pitchFamily="34" charset="0"/>
            </a:endParaRPr>
          </a:p>
          <a:p>
            <a:pPr marL="285750" indent="-285750">
              <a:lnSpc>
                <a:spcPts val="2600"/>
              </a:lnSpc>
              <a:buClr>
                <a:schemeClr val="accent2"/>
              </a:buClr>
              <a:buFont typeface="Wingdings" pitchFamily="2" charset="2"/>
              <a:buChar char="l"/>
            </a:pPr>
            <a:r>
              <a:rPr lang="ja-JP" altLang="en-US" kern="100">
                <a:latin typeface="BIZ UDPゴシック" panose="020B0400000000000000" pitchFamily="50" charset="-128"/>
                <a:ea typeface="BIZ UDPゴシック" panose="020B0400000000000000" pitchFamily="50" charset="-128"/>
                <a:cs typeface="Arial" panose="020B0604020202020204" pitchFamily="34" charset="0"/>
              </a:rPr>
              <a:t>「不適切な行為」が行われたとの疑念を持たれないように、事前・事後に、その経過を職員間で共有するなど、性暴力につながらないための歯止めをかけるルールを定めて運用するといったことが考えられる。</a:t>
            </a:r>
          </a:p>
        </p:txBody>
      </p:sp>
      <p:grpSp>
        <p:nvGrpSpPr>
          <p:cNvPr id="17" name="ひらめき｜男">
            <a:extLst>
              <a:ext uri="{FF2B5EF4-FFF2-40B4-BE49-F238E27FC236}">
                <a16:creationId xmlns:a16="http://schemas.microsoft.com/office/drawing/2014/main" id="{977AB039-5AB1-836A-79B9-D6852A58342F}"/>
              </a:ext>
            </a:extLst>
          </p:cNvPr>
          <p:cNvGrpSpPr>
            <a:grpSpLocks noChangeAspect="1"/>
          </p:cNvGrpSpPr>
          <p:nvPr/>
        </p:nvGrpSpPr>
        <p:grpSpPr bwMode="auto">
          <a:xfrm>
            <a:off x="10166707" y="4752900"/>
            <a:ext cx="1116013" cy="1279525"/>
            <a:chOff x="1799" y="3116"/>
            <a:chExt cx="703" cy="806"/>
          </a:xfrm>
        </p:grpSpPr>
        <p:sp>
          <p:nvSpPr>
            <p:cNvPr id="18" name="Freeform 25">
              <a:extLst>
                <a:ext uri="{FF2B5EF4-FFF2-40B4-BE49-F238E27FC236}">
                  <a16:creationId xmlns:a16="http://schemas.microsoft.com/office/drawing/2014/main" id="{FA9A1CA3-AD50-CD82-8AF3-504D564FA22A}"/>
                </a:ext>
              </a:extLst>
            </p:cNvPr>
            <p:cNvSpPr>
              <a:spLocks noEditPoints="1"/>
            </p:cNvSpPr>
            <p:nvPr/>
          </p:nvSpPr>
          <p:spPr bwMode="auto">
            <a:xfrm>
              <a:off x="1849" y="3238"/>
              <a:ext cx="596" cy="519"/>
            </a:xfrm>
            <a:custGeom>
              <a:avLst/>
              <a:gdLst>
                <a:gd name="T0" fmla="*/ 388 w 392"/>
                <a:gd name="T1" fmla="*/ 55 h 342"/>
                <a:gd name="T2" fmla="*/ 321 w 392"/>
                <a:gd name="T3" fmla="*/ 55 h 342"/>
                <a:gd name="T4" fmla="*/ 317 w 392"/>
                <a:gd name="T5" fmla="*/ 37 h 342"/>
                <a:gd name="T6" fmla="*/ 354 w 392"/>
                <a:gd name="T7" fmla="*/ 0 h 342"/>
                <a:gd name="T8" fmla="*/ 392 w 392"/>
                <a:gd name="T9" fmla="*/ 37 h 342"/>
                <a:gd name="T10" fmla="*/ 388 w 392"/>
                <a:gd name="T11" fmla="*/ 55 h 342"/>
                <a:gd name="T12" fmla="*/ 70 w 392"/>
                <a:gd name="T13" fmla="*/ 319 h 342"/>
                <a:gd name="T14" fmla="*/ 64 w 392"/>
                <a:gd name="T15" fmla="*/ 342 h 342"/>
                <a:gd name="T16" fmla="*/ 0 w 392"/>
                <a:gd name="T17" fmla="*/ 325 h 342"/>
                <a:gd name="T18" fmla="*/ 6 w 392"/>
                <a:gd name="T19" fmla="*/ 302 h 342"/>
                <a:gd name="T20" fmla="*/ 70 w 392"/>
                <a:gd name="T21" fmla="*/ 319 h 342"/>
                <a:gd name="T22" fmla="*/ 97 w 392"/>
                <a:gd name="T23" fmla="*/ 249 h 342"/>
                <a:gd name="T24" fmla="*/ 87 w 392"/>
                <a:gd name="T25" fmla="*/ 220 h 342"/>
                <a:gd name="T26" fmla="*/ 78 w 392"/>
                <a:gd name="T27" fmla="*/ 214 h 342"/>
                <a:gd name="T28" fmla="*/ 37 w 392"/>
                <a:gd name="T29" fmla="*/ 214 h 342"/>
                <a:gd name="T30" fmla="*/ 28 w 392"/>
                <a:gd name="T31" fmla="*/ 223 h 342"/>
                <a:gd name="T32" fmla="*/ 14 w 392"/>
                <a:gd name="T33" fmla="*/ 288 h 342"/>
                <a:gd name="T34" fmla="*/ 53 w 392"/>
                <a:gd name="T35" fmla="*/ 298 h 342"/>
                <a:gd name="T36" fmla="*/ 59 w 392"/>
                <a:gd name="T37" fmla="*/ 287 h 342"/>
                <a:gd name="T38" fmla="*/ 65 w 392"/>
                <a:gd name="T39" fmla="*/ 286 h 342"/>
                <a:gd name="T40" fmla="*/ 74 w 392"/>
                <a:gd name="T41" fmla="*/ 281 h 342"/>
                <a:gd name="T42" fmla="*/ 94 w 392"/>
                <a:gd name="T43" fmla="*/ 261 h 342"/>
                <a:gd name="T44" fmla="*/ 97 w 392"/>
                <a:gd name="T45" fmla="*/ 249 h 342"/>
                <a:gd name="T46" fmla="*/ 262 w 392"/>
                <a:gd name="T47" fmla="*/ 180 h 342"/>
                <a:gd name="T48" fmla="*/ 215 w 392"/>
                <a:gd name="T49" fmla="*/ 327 h 342"/>
                <a:gd name="T50" fmla="*/ 212 w 392"/>
                <a:gd name="T51" fmla="*/ 327 h 342"/>
                <a:gd name="T52" fmla="*/ 201 w 392"/>
                <a:gd name="T53" fmla="*/ 225 h 342"/>
                <a:gd name="T54" fmla="*/ 186 w 392"/>
                <a:gd name="T55" fmla="*/ 213 h 342"/>
                <a:gd name="T56" fmla="*/ 171 w 392"/>
                <a:gd name="T57" fmla="*/ 225 h 342"/>
                <a:gd name="T58" fmla="*/ 160 w 392"/>
                <a:gd name="T59" fmla="*/ 327 h 342"/>
                <a:gd name="T60" fmla="*/ 158 w 392"/>
                <a:gd name="T61" fmla="*/ 327 h 342"/>
                <a:gd name="T62" fmla="*/ 110 w 392"/>
                <a:gd name="T63" fmla="*/ 180 h 342"/>
                <a:gd name="T64" fmla="*/ 134 w 392"/>
                <a:gd name="T65" fmla="*/ 168 h 342"/>
                <a:gd name="T66" fmla="*/ 186 w 392"/>
                <a:gd name="T67" fmla="*/ 209 h 342"/>
                <a:gd name="T68" fmla="*/ 238 w 392"/>
                <a:gd name="T69" fmla="*/ 168 h 342"/>
                <a:gd name="T70" fmla="*/ 262 w 392"/>
                <a:gd name="T71" fmla="*/ 180 h 342"/>
                <a:gd name="T72" fmla="*/ 136 w 392"/>
                <a:gd name="T73" fmla="*/ 54 h 342"/>
                <a:gd name="T74" fmla="*/ 136 w 392"/>
                <a:gd name="T75" fmla="*/ 95 h 342"/>
                <a:gd name="T76" fmla="*/ 152 w 392"/>
                <a:gd name="T77" fmla="*/ 142 h 342"/>
                <a:gd name="T78" fmla="*/ 155 w 392"/>
                <a:gd name="T79" fmla="*/ 145 h 342"/>
                <a:gd name="T80" fmla="*/ 155 w 392"/>
                <a:gd name="T81" fmla="*/ 164 h 342"/>
                <a:gd name="T82" fmla="*/ 186 w 392"/>
                <a:gd name="T83" fmla="*/ 189 h 342"/>
                <a:gd name="T84" fmla="*/ 217 w 392"/>
                <a:gd name="T85" fmla="*/ 164 h 342"/>
                <a:gd name="T86" fmla="*/ 217 w 392"/>
                <a:gd name="T87" fmla="*/ 145 h 342"/>
                <a:gd name="T88" fmla="*/ 220 w 392"/>
                <a:gd name="T89" fmla="*/ 142 h 342"/>
                <a:gd name="T90" fmla="*/ 236 w 392"/>
                <a:gd name="T91" fmla="*/ 95 h 342"/>
                <a:gd name="T92" fmla="*/ 236 w 392"/>
                <a:gd name="T93" fmla="*/ 22 h 342"/>
                <a:gd name="T94" fmla="*/ 136 w 392"/>
                <a:gd name="T95" fmla="*/ 54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92" h="342">
                  <a:moveTo>
                    <a:pt x="388" y="55"/>
                  </a:moveTo>
                  <a:cubicBezTo>
                    <a:pt x="321" y="55"/>
                    <a:pt x="321" y="55"/>
                    <a:pt x="321" y="55"/>
                  </a:cubicBezTo>
                  <a:cubicBezTo>
                    <a:pt x="318" y="49"/>
                    <a:pt x="317" y="44"/>
                    <a:pt x="317" y="37"/>
                  </a:cubicBezTo>
                  <a:cubicBezTo>
                    <a:pt x="317" y="17"/>
                    <a:pt x="333" y="0"/>
                    <a:pt x="354" y="0"/>
                  </a:cubicBezTo>
                  <a:cubicBezTo>
                    <a:pt x="375" y="0"/>
                    <a:pt x="392" y="17"/>
                    <a:pt x="392" y="37"/>
                  </a:cubicBezTo>
                  <a:cubicBezTo>
                    <a:pt x="392" y="44"/>
                    <a:pt x="390" y="49"/>
                    <a:pt x="388" y="55"/>
                  </a:cubicBezTo>
                  <a:close/>
                  <a:moveTo>
                    <a:pt x="70" y="319"/>
                  </a:moveTo>
                  <a:cubicBezTo>
                    <a:pt x="64" y="342"/>
                    <a:pt x="64" y="342"/>
                    <a:pt x="64" y="342"/>
                  </a:cubicBezTo>
                  <a:cubicBezTo>
                    <a:pt x="0" y="325"/>
                    <a:pt x="0" y="325"/>
                    <a:pt x="0" y="325"/>
                  </a:cubicBezTo>
                  <a:cubicBezTo>
                    <a:pt x="6" y="302"/>
                    <a:pt x="6" y="302"/>
                    <a:pt x="6" y="302"/>
                  </a:cubicBezTo>
                  <a:lnTo>
                    <a:pt x="70" y="319"/>
                  </a:lnTo>
                  <a:close/>
                  <a:moveTo>
                    <a:pt x="97" y="249"/>
                  </a:moveTo>
                  <a:cubicBezTo>
                    <a:pt x="96" y="246"/>
                    <a:pt x="89" y="223"/>
                    <a:pt x="87" y="220"/>
                  </a:cubicBezTo>
                  <a:cubicBezTo>
                    <a:pt x="86" y="216"/>
                    <a:pt x="83" y="214"/>
                    <a:pt x="78" y="214"/>
                  </a:cubicBezTo>
                  <a:cubicBezTo>
                    <a:pt x="72" y="214"/>
                    <a:pt x="43" y="214"/>
                    <a:pt x="37" y="214"/>
                  </a:cubicBezTo>
                  <a:cubicBezTo>
                    <a:pt x="32" y="214"/>
                    <a:pt x="29" y="217"/>
                    <a:pt x="28" y="223"/>
                  </a:cubicBezTo>
                  <a:cubicBezTo>
                    <a:pt x="27" y="227"/>
                    <a:pt x="17" y="274"/>
                    <a:pt x="14" y="288"/>
                  </a:cubicBezTo>
                  <a:cubicBezTo>
                    <a:pt x="53" y="298"/>
                    <a:pt x="53" y="298"/>
                    <a:pt x="53" y="298"/>
                  </a:cubicBezTo>
                  <a:cubicBezTo>
                    <a:pt x="59" y="287"/>
                    <a:pt x="59" y="287"/>
                    <a:pt x="59" y="287"/>
                  </a:cubicBezTo>
                  <a:cubicBezTo>
                    <a:pt x="59" y="287"/>
                    <a:pt x="62" y="286"/>
                    <a:pt x="65" y="286"/>
                  </a:cubicBezTo>
                  <a:cubicBezTo>
                    <a:pt x="69" y="285"/>
                    <a:pt x="71" y="284"/>
                    <a:pt x="74" y="281"/>
                  </a:cubicBezTo>
                  <a:cubicBezTo>
                    <a:pt x="80" y="275"/>
                    <a:pt x="92" y="263"/>
                    <a:pt x="94" y="261"/>
                  </a:cubicBezTo>
                  <a:cubicBezTo>
                    <a:pt x="99" y="256"/>
                    <a:pt x="98" y="252"/>
                    <a:pt x="97" y="249"/>
                  </a:cubicBezTo>
                  <a:close/>
                  <a:moveTo>
                    <a:pt x="262" y="180"/>
                  </a:moveTo>
                  <a:cubicBezTo>
                    <a:pt x="215" y="327"/>
                    <a:pt x="215" y="327"/>
                    <a:pt x="215" y="327"/>
                  </a:cubicBezTo>
                  <a:cubicBezTo>
                    <a:pt x="212" y="327"/>
                    <a:pt x="212" y="327"/>
                    <a:pt x="212" y="327"/>
                  </a:cubicBezTo>
                  <a:cubicBezTo>
                    <a:pt x="201" y="225"/>
                    <a:pt x="201" y="225"/>
                    <a:pt x="201" y="225"/>
                  </a:cubicBezTo>
                  <a:cubicBezTo>
                    <a:pt x="186" y="213"/>
                    <a:pt x="186" y="213"/>
                    <a:pt x="186" y="213"/>
                  </a:cubicBezTo>
                  <a:cubicBezTo>
                    <a:pt x="171" y="225"/>
                    <a:pt x="171" y="225"/>
                    <a:pt x="171" y="225"/>
                  </a:cubicBezTo>
                  <a:cubicBezTo>
                    <a:pt x="160" y="327"/>
                    <a:pt x="160" y="327"/>
                    <a:pt x="160" y="327"/>
                  </a:cubicBezTo>
                  <a:cubicBezTo>
                    <a:pt x="158" y="327"/>
                    <a:pt x="158" y="327"/>
                    <a:pt x="158" y="327"/>
                  </a:cubicBezTo>
                  <a:cubicBezTo>
                    <a:pt x="110" y="180"/>
                    <a:pt x="110" y="180"/>
                    <a:pt x="110" y="180"/>
                  </a:cubicBezTo>
                  <a:cubicBezTo>
                    <a:pt x="134" y="168"/>
                    <a:pt x="134" y="168"/>
                    <a:pt x="134" y="168"/>
                  </a:cubicBezTo>
                  <a:cubicBezTo>
                    <a:pt x="186" y="209"/>
                    <a:pt x="186" y="209"/>
                    <a:pt x="186" y="209"/>
                  </a:cubicBezTo>
                  <a:cubicBezTo>
                    <a:pt x="238" y="168"/>
                    <a:pt x="238" y="168"/>
                    <a:pt x="238" y="168"/>
                  </a:cubicBezTo>
                  <a:lnTo>
                    <a:pt x="262" y="180"/>
                  </a:lnTo>
                  <a:close/>
                  <a:moveTo>
                    <a:pt x="136" y="54"/>
                  </a:moveTo>
                  <a:cubicBezTo>
                    <a:pt x="136" y="95"/>
                    <a:pt x="136" y="95"/>
                    <a:pt x="136" y="95"/>
                  </a:cubicBezTo>
                  <a:cubicBezTo>
                    <a:pt x="136" y="121"/>
                    <a:pt x="142" y="132"/>
                    <a:pt x="152" y="142"/>
                  </a:cubicBezTo>
                  <a:cubicBezTo>
                    <a:pt x="155" y="145"/>
                    <a:pt x="155" y="145"/>
                    <a:pt x="155" y="145"/>
                  </a:cubicBezTo>
                  <a:cubicBezTo>
                    <a:pt x="155" y="164"/>
                    <a:pt x="155" y="164"/>
                    <a:pt x="155" y="164"/>
                  </a:cubicBezTo>
                  <a:cubicBezTo>
                    <a:pt x="186" y="189"/>
                    <a:pt x="186" y="189"/>
                    <a:pt x="186" y="189"/>
                  </a:cubicBezTo>
                  <a:cubicBezTo>
                    <a:pt x="217" y="164"/>
                    <a:pt x="217" y="164"/>
                    <a:pt x="217" y="164"/>
                  </a:cubicBezTo>
                  <a:cubicBezTo>
                    <a:pt x="217" y="145"/>
                    <a:pt x="217" y="145"/>
                    <a:pt x="217" y="145"/>
                  </a:cubicBezTo>
                  <a:cubicBezTo>
                    <a:pt x="220" y="142"/>
                    <a:pt x="220" y="142"/>
                    <a:pt x="220" y="142"/>
                  </a:cubicBezTo>
                  <a:cubicBezTo>
                    <a:pt x="230" y="132"/>
                    <a:pt x="236" y="121"/>
                    <a:pt x="236" y="95"/>
                  </a:cubicBezTo>
                  <a:cubicBezTo>
                    <a:pt x="236" y="22"/>
                    <a:pt x="236" y="22"/>
                    <a:pt x="236" y="22"/>
                  </a:cubicBezTo>
                  <a:lnTo>
                    <a:pt x="136" y="5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0" name="Freeform 26">
              <a:extLst>
                <a:ext uri="{FF2B5EF4-FFF2-40B4-BE49-F238E27FC236}">
                  <a16:creationId xmlns:a16="http://schemas.microsoft.com/office/drawing/2014/main" id="{87831962-9F4E-A51C-0B79-5994957C2D3E}"/>
                </a:ext>
              </a:extLst>
            </p:cNvPr>
            <p:cNvSpPr>
              <a:spLocks noEditPoints="1"/>
            </p:cNvSpPr>
            <p:nvPr/>
          </p:nvSpPr>
          <p:spPr bwMode="auto">
            <a:xfrm>
              <a:off x="1799" y="3116"/>
              <a:ext cx="703" cy="806"/>
            </a:xfrm>
            <a:custGeom>
              <a:avLst/>
              <a:gdLst>
                <a:gd name="T0" fmla="*/ 410 w 462"/>
                <a:gd name="T1" fmla="*/ 210 h 530"/>
                <a:gd name="T2" fmla="*/ 365 w 462"/>
                <a:gd name="T3" fmla="*/ 210 h 530"/>
                <a:gd name="T4" fmla="*/ 427 w 462"/>
                <a:gd name="T5" fmla="*/ 153 h 530"/>
                <a:gd name="T6" fmla="*/ 410 w 462"/>
                <a:gd name="T7" fmla="*/ 194 h 530"/>
                <a:gd name="T8" fmla="*/ 365 w 462"/>
                <a:gd name="T9" fmla="*/ 194 h 530"/>
                <a:gd name="T10" fmla="*/ 347 w 462"/>
                <a:gd name="T11" fmla="*/ 153 h 530"/>
                <a:gd name="T12" fmla="*/ 387 w 462"/>
                <a:gd name="T13" fmla="*/ 64 h 530"/>
                <a:gd name="T14" fmla="*/ 425 w 462"/>
                <a:gd name="T15" fmla="*/ 117 h 530"/>
                <a:gd name="T16" fmla="*/ 350 w 462"/>
                <a:gd name="T17" fmla="*/ 117 h 530"/>
                <a:gd name="T18" fmla="*/ 421 w 462"/>
                <a:gd name="T19" fmla="*/ 135 h 530"/>
                <a:gd name="T20" fmla="*/ 395 w 462"/>
                <a:gd name="T21" fmla="*/ 0 h 530"/>
                <a:gd name="T22" fmla="*/ 379 w 462"/>
                <a:gd name="T23" fmla="*/ 48 h 530"/>
                <a:gd name="T24" fmla="*/ 395 w 462"/>
                <a:gd name="T25" fmla="*/ 0 h 530"/>
                <a:gd name="T26" fmla="*/ 325 w 462"/>
                <a:gd name="T27" fmla="*/ 18 h 530"/>
                <a:gd name="T28" fmla="*/ 340 w 462"/>
                <a:gd name="T29" fmla="*/ 66 h 530"/>
                <a:gd name="T30" fmla="*/ 462 w 462"/>
                <a:gd name="T31" fmla="*/ 27 h 530"/>
                <a:gd name="T32" fmla="*/ 422 w 462"/>
                <a:gd name="T33" fmla="*/ 57 h 530"/>
                <a:gd name="T34" fmla="*/ 462 w 462"/>
                <a:gd name="T35" fmla="*/ 27 h 530"/>
                <a:gd name="T36" fmla="*/ 148 w 462"/>
                <a:gd name="T37" fmla="*/ 175 h 530"/>
                <a:gd name="T38" fmla="*/ 207 w 462"/>
                <a:gd name="T39" fmla="*/ 64 h 530"/>
                <a:gd name="T40" fmla="*/ 290 w 462"/>
                <a:gd name="T41" fmla="*/ 121 h 530"/>
                <a:gd name="T42" fmla="*/ 271 w 462"/>
                <a:gd name="T43" fmla="*/ 233 h 530"/>
                <a:gd name="T44" fmla="*/ 219 w 462"/>
                <a:gd name="T45" fmla="*/ 289 h 530"/>
                <a:gd name="T46" fmla="*/ 167 w 462"/>
                <a:gd name="T47" fmla="*/ 233 h 530"/>
                <a:gd name="T48" fmla="*/ 185 w 462"/>
                <a:gd name="T49" fmla="*/ 222 h 530"/>
                <a:gd name="T50" fmla="*/ 188 w 462"/>
                <a:gd name="T51" fmla="*/ 244 h 530"/>
                <a:gd name="T52" fmla="*/ 250 w 462"/>
                <a:gd name="T53" fmla="*/ 244 h 530"/>
                <a:gd name="T54" fmla="*/ 253 w 462"/>
                <a:gd name="T55" fmla="*/ 222 h 530"/>
                <a:gd name="T56" fmla="*/ 269 w 462"/>
                <a:gd name="T57" fmla="*/ 102 h 530"/>
                <a:gd name="T58" fmla="*/ 169 w 462"/>
                <a:gd name="T59" fmla="*/ 175 h 530"/>
                <a:gd name="T60" fmla="*/ 438 w 462"/>
                <a:gd name="T61" fmla="*/ 502 h 530"/>
                <a:gd name="T62" fmla="*/ 90 w 462"/>
                <a:gd name="T63" fmla="*/ 517 h 530"/>
                <a:gd name="T64" fmla="*/ 0 w 462"/>
                <a:gd name="T65" fmla="*/ 476 h 530"/>
                <a:gd name="T66" fmla="*/ 64 w 462"/>
                <a:gd name="T67" fmla="*/ 273 h 530"/>
                <a:gd name="T68" fmla="*/ 191 w 462"/>
                <a:gd name="T69" fmla="*/ 407 h 530"/>
                <a:gd name="T70" fmla="*/ 204 w 462"/>
                <a:gd name="T71" fmla="*/ 305 h 530"/>
                <a:gd name="T72" fmla="*/ 234 w 462"/>
                <a:gd name="T73" fmla="*/ 305 h 530"/>
                <a:gd name="T74" fmla="*/ 248 w 462"/>
                <a:gd name="T75" fmla="*/ 407 h 530"/>
                <a:gd name="T76" fmla="*/ 374 w 462"/>
                <a:gd name="T77" fmla="*/ 273 h 530"/>
                <a:gd name="T78" fmla="*/ 103 w 462"/>
                <a:gd name="T79" fmla="*/ 399 h 530"/>
                <a:gd name="T80" fmla="*/ 33 w 462"/>
                <a:gd name="T81" fmla="*/ 405 h 530"/>
                <a:gd name="T82" fmla="*/ 103 w 462"/>
                <a:gd name="T83" fmla="*/ 399 h 530"/>
                <a:gd name="T84" fmla="*/ 120 w 462"/>
                <a:gd name="T85" fmla="*/ 300 h 530"/>
                <a:gd name="T86" fmla="*/ 70 w 462"/>
                <a:gd name="T87" fmla="*/ 294 h 530"/>
                <a:gd name="T88" fmla="*/ 47 w 462"/>
                <a:gd name="T89" fmla="*/ 368 h 530"/>
                <a:gd name="T90" fmla="*/ 92 w 462"/>
                <a:gd name="T91" fmla="*/ 367 h 530"/>
                <a:gd name="T92" fmla="*/ 107 w 462"/>
                <a:gd name="T93" fmla="*/ 361 h 530"/>
                <a:gd name="T94" fmla="*/ 130 w 462"/>
                <a:gd name="T95" fmla="*/ 329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62" h="530">
                  <a:moveTo>
                    <a:pt x="365" y="210"/>
                  </a:moveTo>
                  <a:cubicBezTo>
                    <a:pt x="410" y="210"/>
                    <a:pt x="410" y="210"/>
                    <a:pt x="410" y="210"/>
                  </a:cubicBezTo>
                  <a:cubicBezTo>
                    <a:pt x="410" y="223"/>
                    <a:pt x="400" y="233"/>
                    <a:pt x="387" y="233"/>
                  </a:cubicBezTo>
                  <a:cubicBezTo>
                    <a:pt x="375" y="233"/>
                    <a:pt x="365" y="223"/>
                    <a:pt x="365" y="210"/>
                  </a:cubicBezTo>
                  <a:close/>
                  <a:moveTo>
                    <a:pt x="441" y="117"/>
                  </a:moveTo>
                  <a:cubicBezTo>
                    <a:pt x="441" y="130"/>
                    <a:pt x="436" y="143"/>
                    <a:pt x="427" y="153"/>
                  </a:cubicBezTo>
                  <a:cubicBezTo>
                    <a:pt x="412" y="170"/>
                    <a:pt x="410" y="176"/>
                    <a:pt x="410" y="190"/>
                  </a:cubicBezTo>
                  <a:cubicBezTo>
                    <a:pt x="410" y="192"/>
                    <a:pt x="410" y="194"/>
                    <a:pt x="410" y="194"/>
                  </a:cubicBezTo>
                  <a:cubicBezTo>
                    <a:pt x="387" y="194"/>
                    <a:pt x="387" y="194"/>
                    <a:pt x="387" y="194"/>
                  </a:cubicBezTo>
                  <a:cubicBezTo>
                    <a:pt x="365" y="194"/>
                    <a:pt x="365" y="194"/>
                    <a:pt x="365" y="194"/>
                  </a:cubicBezTo>
                  <a:cubicBezTo>
                    <a:pt x="365" y="194"/>
                    <a:pt x="365" y="192"/>
                    <a:pt x="365" y="190"/>
                  </a:cubicBezTo>
                  <a:cubicBezTo>
                    <a:pt x="365" y="176"/>
                    <a:pt x="363" y="170"/>
                    <a:pt x="347" y="153"/>
                  </a:cubicBezTo>
                  <a:cubicBezTo>
                    <a:pt x="338" y="143"/>
                    <a:pt x="334" y="130"/>
                    <a:pt x="334" y="117"/>
                  </a:cubicBezTo>
                  <a:cubicBezTo>
                    <a:pt x="334" y="88"/>
                    <a:pt x="358" y="64"/>
                    <a:pt x="387" y="64"/>
                  </a:cubicBezTo>
                  <a:cubicBezTo>
                    <a:pt x="417" y="64"/>
                    <a:pt x="441" y="88"/>
                    <a:pt x="441" y="117"/>
                  </a:cubicBezTo>
                  <a:close/>
                  <a:moveTo>
                    <a:pt x="425" y="117"/>
                  </a:moveTo>
                  <a:cubicBezTo>
                    <a:pt x="425" y="97"/>
                    <a:pt x="408" y="80"/>
                    <a:pt x="387" y="80"/>
                  </a:cubicBezTo>
                  <a:cubicBezTo>
                    <a:pt x="366" y="80"/>
                    <a:pt x="350" y="97"/>
                    <a:pt x="350" y="117"/>
                  </a:cubicBezTo>
                  <a:cubicBezTo>
                    <a:pt x="350" y="124"/>
                    <a:pt x="351" y="129"/>
                    <a:pt x="354" y="135"/>
                  </a:cubicBezTo>
                  <a:cubicBezTo>
                    <a:pt x="421" y="135"/>
                    <a:pt x="421" y="135"/>
                    <a:pt x="421" y="135"/>
                  </a:cubicBezTo>
                  <a:cubicBezTo>
                    <a:pt x="423" y="129"/>
                    <a:pt x="425" y="124"/>
                    <a:pt x="425" y="117"/>
                  </a:cubicBezTo>
                  <a:close/>
                  <a:moveTo>
                    <a:pt x="395" y="0"/>
                  </a:moveTo>
                  <a:cubicBezTo>
                    <a:pt x="379" y="0"/>
                    <a:pt x="379" y="0"/>
                    <a:pt x="379" y="0"/>
                  </a:cubicBezTo>
                  <a:cubicBezTo>
                    <a:pt x="379" y="48"/>
                    <a:pt x="379" y="48"/>
                    <a:pt x="379" y="48"/>
                  </a:cubicBezTo>
                  <a:cubicBezTo>
                    <a:pt x="395" y="48"/>
                    <a:pt x="395" y="48"/>
                    <a:pt x="395" y="48"/>
                  </a:cubicBezTo>
                  <a:lnTo>
                    <a:pt x="395" y="0"/>
                  </a:lnTo>
                  <a:close/>
                  <a:moveTo>
                    <a:pt x="353" y="57"/>
                  </a:moveTo>
                  <a:cubicBezTo>
                    <a:pt x="325" y="18"/>
                    <a:pt x="325" y="18"/>
                    <a:pt x="325" y="18"/>
                  </a:cubicBezTo>
                  <a:cubicBezTo>
                    <a:pt x="312" y="27"/>
                    <a:pt x="312" y="27"/>
                    <a:pt x="312" y="27"/>
                  </a:cubicBezTo>
                  <a:cubicBezTo>
                    <a:pt x="340" y="66"/>
                    <a:pt x="340" y="66"/>
                    <a:pt x="340" y="66"/>
                  </a:cubicBezTo>
                  <a:lnTo>
                    <a:pt x="353" y="57"/>
                  </a:lnTo>
                  <a:close/>
                  <a:moveTo>
                    <a:pt x="462" y="27"/>
                  </a:moveTo>
                  <a:cubicBezTo>
                    <a:pt x="450" y="18"/>
                    <a:pt x="450" y="18"/>
                    <a:pt x="450" y="18"/>
                  </a:cubicBezTo>
                  <a:cubicBezTo>
                    <a:pt x="422" y="57"/>
                    <a:pt x="422" y="57"/>
                    <a:pt x="422" y="57"/>
                  </a:cubicBezTo>
                  <a:cubicBezTo>
                    <a:pt x="434" y="66"/>
                    <a:pt x="434" y="66"/>
                    <a:pt x="434" y="66"/>
                  </a:cubicBezTo>
                  <a:lnTo>
                    <a:pt x="462" y="27"/>
                  </a:lnTo>
                  <a:close/>
                  <a:moveTo>
                    <a:pt x="167" y="233"/>
                  </a:moveTo>
                  <a:cubicBezTo>
                    <a:pt x="154" y="218"/>
                    <a:pt x="148" y="201"/>
                    <a:pt x="148" y="175"/>
                  </a:cubicBezTo>
                  <a:cubicBezTo>
                    <a:pt x="148" y="121"/>
                    <a:pt x="148" y="121"/>
                    <a:pt x="148" y="121"/>
                  </a:cubicBezTo>
                  <a:cubicBezTo>
                    <a:pt x="148" y="83"/>
                    <a:pt x="168" y="64"/>
                    <a:pt x="207" y="64"/>
                  </a:cubicBezTo>
                  <a:cubicBezTo>
                    <a:pt x="231" y="64"/>
                    <a:pt x="231" y="64"/>
                    <a:pt x="231" y="64"/>
                  </a:cubicBezTo>
                  <a:cubicBezTo>
                    <a:pt x="270" y="64"/>
                    <a:pt x="290" y="83"/>
                    <a:pt x="290" y="121"/>
                  </a:cubicBezTo>
                  <a:cubicBezTo>
                    <a:pt x="290" y="175"/>
                    <a:pt x="290" y="175"/>
                    <a:pt x="290" y="175"/>
                  </a:cubicBezTo>
                  <a:cubicBezTo>
                    <a:pt x="290" y="201"/>
                    <a:pt x="284" y="218"/>
                    <a:pt x="271" y="233"/>
                  </a:cubicBezTo>
                  <a:cubicBezTo>
                    <a:pt x="271" y="248"/>
                    <a:pt x="271" y="248"/>
                    <a:pt x="271" y="248"/>
                  </a:cubicBezTo>
                  <a:cubicBezTo>
                    <a:pt x="219" y="289"/>
                    <a:pt x="219" y="289"/>
                    <a:pt x="219" y="289"/>
                  </a:cubicBezTo>
                  <a:cubicBezTo>
                    <a:pt x="167" y="248"/>
                    <a:pt x="167" y="248"/>
                    <a:pt x="167" y="248"/>
                  </a:cubicBezTo>
                  <a:lnTo>
                    <a:pt x="167" y="233"/>
                  </a:lnTo>
                  <a:close/>
                  <a:moveTo>
                    <a:pt x="169" y="175"/>
                  </a:moveTo>
                  <a:cubicBezTo>
                    <a:pt x="169" y="201"/>
                    <a:pt x="175" y="212"/>
                    <a:pt x="185" y="222"/>
                  </a:cubicBezTo>
                  <a:cubicBezTo>
                    <a:pt x="188" y="225"/>
                    <a:pt x="188" y="225"/>
                    <a:pt x="188" y="225"/>
                  </a:cubicBezTo>
                  <a:cubicBezTo>
                    <a:pt x="188" y="244"/>
                    <a:pt x="188" y="244"/>
                    <a:pt x="188" y="244"/>
                  </a:cubicBezTo>
                  <a:cubicBezTo>
                    <a:pt x="219" y="269"/>
                    <a:pt x="219" y="269"/>
                    <a:pt x="219" y="269"/>
                  </a:cubicBezTo>
                  <a:cubicBezTo>
                    <a:pt x="250" y="244"/>
                    <a:pt x="250" y="244"/>
                    <a:pt x="250" y="244"/>
                  </a:cubicBezTo>
                  <a:cubicBezTo>
                    <a:pt x="250" y="225"/>
                    <a:pt x="250" y="225"/>
                    <a:pt x="250" y="225"/>
                  </a:cubicBezTo>
                  <a:cubicBezTo>
                    <a:pt x="253" y="222"/>
                    <a:pt x="253" y="222"/>
                    <a:pt x="253" y="222"/>
                  </a:cubicBezTo>
                  <a:cubicBezTo>
                    <a:pt x="263" y="212"/>
                    <a:pt x="269" y="201"/>
                    <a:pt x="269" y="175"/>
                  </a:cubicBezTo>
                  <a:cubicBezTo>
                    <a:pt x="269" y="102"/>
                    <a:pt x="269" y="102"/>
                    <a:pt x="269" y="102"/>
                  </a:cubicBezTo>
                  <a:cubicBezTo>
                    <a:pt x="169" y="134"/>
                    <a:pt x="169" y="134"/>
                    <a:pt x="169" y="134"/>
                  </a:cubicBezTo>
                  <a:lnTo>
                    <a:pt x="169" y="175"/>
                  </a:lnTo>
                  <a:close/>
                  <a:moveTo>
                    <a:pt x="438" y="347"/>
                  </a:moveTo>
                  <a:cubicBezTo>
                    <a:pt x="438" y="502"/>
                    <a:pt x="438" y="502"/>
                    <a:pt x="438" y="502"/>
                  </a:cubicBezTo>
                  <a:cubicBezTo>
                    <a:pt x="438" y="512"/>
                    <a:pt x="432" y="517"/>
                    <a:pt x="422" y="517"/>
                  </a:cubicBezTo>
                  <a:cubicBezTo>
                    <a:pt x="90" y="517"/>
                    <a:pt x="90" y="517"/>
                    <a:pt x="90" y="517"/>
                  </a:cubicBezTo>
                  <a:cubicBezTo>
                    <a:pt x="80" y="526"/>
                    <a:pt x="68" y="530"/>
                    <a:pt x="55" y="530"/>
                  </a:cubicBezTo>
                  <a:cubicBezTo>
                    <a:pt x="25" y="530"/>
                    <a:pt x="0" y="506"/>
                    <a:pt x="0" y="476"/>
                  </a:cubicBezTo>
                  <a:cubicBezTo>
                    <a:pt x="0" y="347"/>
                    <a:pt x="0" y="347"/>
                    <a:pt x="0" y="347"/>
                  </a:cubicBezTo>
                  <a:cubicBezTo>
                    <a:pt x="0" y="305"/>
                    <a:pt x="22" y="280"/>
                    <a:pt x="64" y="273"/>
                  </a:cubicBezTo>
                  <a:cubicBezTo>
                    <a:pt x="88" y="269"/>
                    <a:pt x="121" y="264"/>
                    <a:pt x="143" y="260"/>
                  </a:cubicBezTo>
                  <a:cubicBezTo>
                    <a:pt x="191" y="407"/>
                    <a:pt x="191" y="407"/>
                    <a:pt x="191" y="407"/>
                  </a:cubicBezTo>
                  <a:cubicBezTo>
                    <a:pt x="193" y="407"/>
                    <a:pt x="193" y="407"/>
                    <a:pt x="193" y="407"/>
                  </a:cubicBezTo>
                  <a:cubicBezTo>
                    <a:pt x="204" y="305"/>
                    <a:pt x="204" y="305"/>
                    <a:pt x="204" y="305"/>
                  </a:cubicBezTo>
                  <a:cubicBezTo>
                    <a:pt x="219" y="293"/>
                    <a:pt x="219" y="293"/>
                    <a:pt x="219" y="293"/>
                  </a:cubicBezTo>
                  <a:cubicBezTo>
                    <a:pt x="234" y="305"/>
                    <a:pt x="234" y="305"/>
                    <a:pt x="234" y="305"/>
                  </a:cubicBezTo>
                  <a:cubicBezTo>
                    <a:pt x="245" y="407"/>
                    <a:pt x="245" y="407"/>
                    <a:pt x="245" y="407"/>
                  </a:cubicBezTo>
                  <a:cubicBezTo>
                    <a:pt x="248" y="407"/>
                    <a:pt x="248" y="407"/>
                    <a:pt x="248" y="407"/>
                  </a:cubicBezTo>
                  <a:cubicBezTo>
                    <a:pt x="295" y="260"/>
                    <a:pt x="295" y="260"/>
                    <a:pt x="295" y="260"/>
                  </a:cubicBezTo>
                  <a:cubicBezTo>
                    <a:pt x="317" y="264"/>
                    <a:pt x="350" y="269"/>
                    <a:pt x="374" y="273"/>
                  </a:cubicBezTo>
                  <a:cubicBezTo>
                    <a:pt x="416" y="280"/>
                    <a:pt x="438" y="305"/>
                    <a:pt x="438" y="347"/>
                  </a:cubicBezTo>
                  <a:close/>
                  <a:moveTo>
                    <a:pt x="103" y="399"/>
                  </a:moveTo>
                  <a:cubicBezTo>
                    <a:pt x="39" y="382"/>
                    <a:pt x="39" y="382"/>
                    <a:pt x="39" y="382"/>
                  </a:cubicBezTo>
                  <a:cubicBezTo>
                    <a:pt x="33" y="405"/>
                    <a:pt x="33" y="405"/>
                    <a:pt x="33" y="405"/>
                  </a:cubicBezTo>
                  <a:cubicBezTo>
                    <a:pt x="97" y="422"/>
                    <a:pt x="97" y="422"/>
                    <a:pt x="97" y="422"/>
                  </a:cubicBezTo>
                  <a:lnTo>
                    <a:pt x="103" y="399"/>
                  </a:lnTo>
                  <a:close/>
                  <a:moveTo>
                    <a:pt x="130" y="329"/>
                  </a:moveTo>
                  <a:cubicBezTo>
                    <a:pt x="129" y="326"/>
                    <a:pt x="122" y="303"/>
                    <a:pt x="120" y="300"/>
                  </a:cubicBezTo>
                  <a:cubicBezTo>
                    <a:pt x="119" y="296"/>
                    <a:pt x="116" y="294"/>
                    <a:pt x="111" y="294"/>
                  </a:cubicBezTo>
                  <a:cubicBezTo>
                    <a:pt x="105" y="294"/>
                    <a:pt x="76" y="294"/>
                    <a:pt x="70" y="294"/>
                  </a:cubicBezTo>
                  <a:cubicBezTo>
                    <a:pt x="65" y="294"/>
                    <a:pt x="62" y="297"/>
                    <a:pt x="61" y="303"/>
                  </a:cubicBezTo>
                  <a:cubicBezTo>
                    <a:pt x="60" y="307"/>
                    <a:pt x="50" y="354"/>
                    <a:pt x="47" y="368"/>
                  </a:cubicBezTo>
                  <a:cubicBezTo>
                    <a:pt x="86" y="378"/>
                    <a:pt x="86" y="378"/>
                    <a:pt x="86" y="378"/>
                  </a:cubicBezTo>
                  <a:cubicBezTo>
                    <a:pt x="92" y="367"/>
                    <a:pt x="92" y="367"/>
                    <a:pt x="92" y="367"/>
                  </a:cubicBezTo>
                  <a:cubicBezTo>
                    <a:pt x="92" y="367"/>
                    <a:pt x="95" y="366"/>
                    <a:pt x="98" y="366"/>
                  </a:cubicBezTo>
                  <a:cubicBezTo>
                    <a:pt x="102" y="365"/>
                    <a:pt x="104" y="364"/>
                    <a:pt x="107" y="361"/>
                  </a:cubicBezTo>
                  <a:cubicBezTo>
                    <a:pt x="113" y="355"/>
                    <a:pt x="125" y="343"/>
                    <a:pt x="127" y="341"/>
                  </a:cubicBezTo>
                  <a:cubicBezTo>
                    <a:pt x="132" y="336"/>
                    <a:pt x="131" y="332"/>
                    <a:pt x="130" y="329"/>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solidFill>
                  <a:schemeClr val="bg1"/>
                </a:solidFill>
              </a:endParaRPr>
            </a:p>
          </p:txBody>
        </p:sp>
      </p:grpSp>
      <p:sp>
        <p:nvSpPr>
          <p:cNvPr id="4" name="四角形: 角を丸くする 3">
            <a:extLst>
              <a:ext uri="{FF2B5EF4-FFF2-40B4-BE49-F238E27FC236}">
                <a16:creationId xmlns:a16="http://schemas.microsoft.com/office/drawing/2014/main" id="{E094D52A-B6B4-BE88-6593-E12F612C9B92}"/>
              </a:ext>
            </a:extLst>
          </p:cNvPr>
          <p:cNvSpPr/>
          <p:nvPr/>
        </p:nvSpPr>
        <p:spPr>
          <a:xfrm>
            <a:off x="540000" y="1296988"/>
            <a:ext cx="11107737" cy="900000"/>
          </a:xfrm>
          <a:prstGeom prst="roundRect">
            <a:avLst>
              <a:gd name="adj" fmla="val 11813"/>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600">
              <a:latin typeface="+mj-lt"/>
            </a:endParaRPr>
          </a:p>
        </p:txBody>
      </p:sp>
      <p:sp>
        <p:nvSpPr>
          <p:cNvPr id="5" name="テキスト ボックス 4">
            <a:extLst>
              <a:ext uri="{FF2B5EF4-FFF2-40B4-BE49-F238E27FC236}">
                <a16:creationId xmlns:a16="http://schemas.microsoft.com/office/drawing/2014/main" id="{0D63B355-50C2-844B-6DA7-34D5E49CA8B3}"/>
              </a:ext>
            </a:extLst>
          </p:cNvPr>
          <p:cNvSpPr txBox="1"/>
          <p:nvPr/>
        </p:nvSpPr>
        <p:spPr>
          <a:xfrm>
            <a:off x="777668" y="1427114"/>
            <a:ext cx="10670495" cy="623248"/>
          </a:xfrm>
          <a:prstGeom prst="rect">
            <a:avLst/>
          </a:prstGeom>
          <a:noFill/>
        </p:spPr>
        <p:txBody>
          <a:bodyPr wrap="square" rtlCol="0">
            <a:spAutoFit/>
          </a:bodyPr>
          <a:lstStyle/>
          <a:p>
            <a:pPr>
              <a:spcAft>
                <a:spcPts val="300"/>
              </a:spcAft>
            </a:pPr>
            <a:r>
              <a:rPr lang="ja-JP" altLang="en-US" sz="1600" spc="50">
                <a:latin typeface="BIZ UDPゴシック" panose="020B0400000000000000" pitchFamily="50" charset="-128"/>
                <a:ea typeface="BIZ UDPゴシック" panose="020B0400000000000000" pitchFamily="50" charset="-128"/>
              </a:rPr>
              <a:t>事例</a:t>
            </a:r>
            <a:endParaRPr lang="en-US" altLang="ja-JP" sz="1600" spc="50">
              <a:latin typeface="BIZ UDPゴシック" panose="020B0400000000000000" pitchFamily="50" charset="-128"/>
              <a:ea typeface="BIZ UDPゴシック" panose="020B0400000000000000" pitchFamily="50" charset="-128"/>
            </a:endParaRPr>
          </a:p>
          <a:p>
            <a:pPr>
              <a:spcAft>
                <a:spcPts val="600"/>
              </a:spcAft>
            </a:pPr>
            <a:r>
              <a:rPr lang="ja-JP" altLang="en-US" sz="1600" spc="180">
                <a:latin typeface="BIZ UDPゴシック" panose="020B0400000000000000" pitchFamily="50" charset="-128"/>
                <a:ea typeface="BIZ UDPゴシック" panose="020B0400000000000000" pitchFamily="50" charset="-128"/>
              </a:rPr>
              <a:t>特別支援教育支援員は、特定のこどもの排せつ介助を毎回担当し、閉鎖空間で身体に触れている。</a:t>
            </a:r>
          </a:p>
        </p:txBody>
      </p:sp>
      <p:sp>
        <p:nvSpPr>
          <p:cNvPr id="6" name="テキスト ボックス 5">
            <a:extLst>
              <a:ext uri="{FF2B5EF4-FFF2-40B4-BE49-F238E27FC236}">
                <a16:creationId xmlns:a16="http://schemas.microsoft.com/office/drawing/2014/main" id="{EFF5D901-1C82-237A-52B0-0271CBDA72CB}"/>
              </a:ext>
            </a:extLst>
          </p:cNvPr>
          <p:cNvSpPr txBox="1"/>
          <p:nvPr/>
        </p:nvSpPr>
        <p:spPr>
          <a:xfrm>
            <a:off x="777668" y="2422368"/>
            <a:ext cx="973343" cy="400110"/>
          </a:xfrm>
          <a:prstGeom prst="rect">
            <a:avLst/>
          </a:prstGeom>
          <a:noFill/>
        </p:spPr>
        <p:txBody>
          <a:bodyPr wrap="none" rtlCol="0">
            <a:spAutoFit/>
          </a:bodyPr>
          <a:lstStyle/>
          <a:p>
            <a:r>
              <a:rPr lang="ja-JP" altLang="en-US" sz="2000" b="1" spc="50">
                <a:latin typeface="BIZ UDPゴシック" panose="020B0400000000000000" pitchFamily="50" charset="-128"/>
                <a:ea typeface="BIZ UDPゴシック" panose="020B0400000000000000" pitchFamily="50" charset="-128"/>
              </a:rPr>
              <a:t>回答例</a:t>
            </a:r>
          </a:p>
        </p:txBody>
      </p:sp>
      <p:sp>
        <p:nvSpPr>
          <p:cNvPr id="8" name="スライド番号プレースホルダー 7">
            <a:extLst>
              <a:ext uri="{FF2B5EF4-FFF2-40B4-BE49-F238E27FC236}">
                <a16:creationId xmlns:a16="http://schemas.microsoft.com/office/drawing/2014/main" id="{C0F6FA29-0A94-559C-1A9B-5938771FB6DF}"/>
              </a:ext>
            </a:extLst>
          </p:cNvPr>
          <p:cNvSpPr>
            <a:spLocks noGrp="1"/>
          </p:cNvSpPr>
          <p:nvPr>
            <p:ph type="sldNum" sz="quarter" idx="4"/>
          </p:nvPr>
        </p:nvSpPr>
        <p:spPr/>
        <p:txBody>
          <a:bodyPr/>
          <a:lstStyle/>
          <a:p>
            <a:fld id="{2336B528-F940-46AA-A4AB-D4751FB27E02}" type="slidenum">
              <a:rPr kumimoji="1" lang="ja-JP" altLang="en-US" smtClean="0"/>
              <a:t>68</a:t>
            </a:fld>
            <a:endParaRPr kumimoji="1" lang="ja-JP" altLang="en-US"/>
          </a:p>
        </p:txBody>
      </p:sp>
    </p:spTree>
    <p:extLst>
      <p:ext uri="{BB962C8B-B14F-4D97-AF65-F5344CB8AC3E}">
        <p14:creationId xmlns:p14="http://schemas.microsoft.com/office/powerpoint/2010/main" val="2033258773"/>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4C04CC-21A0-33F6-F1BC-3EF3CDB2DBF5}"/>
            </a:ext>
          </a:extLst>
        </p:cNvPr>
        <p:cNvGrpSpPr/>
        <p:nvPr/>
      </p:nvGrpSpPr>
      <p:grpSpPr>
        <a:xfrm>
          <a:off x="0" y="0"/>
          <a:ext cx="0" cy="0"/>
          <a:chOff x="0" y="0"/>
          <a:chExt cx="0" cy="0"/>
        </a:xfrm>
      </p:grpSpPr>
      <p:sp>
        <p:nvSpPr>
          <p:cNvPr id="28" name="四角形: 角を丸くする 27">
            <a:extLst>
              <a:ext uri="{FF2B5EF4-FFF2-40B4-BE49-F238E27FC236}">
                <a16:creationId xmlns:a16="http://schemas.microsoft.com/office/drawing/2014/main" id="{83086506-B8BE-A3F3-43C1-A1AE7C8E54F4}"/>
              </a:ext>
            </a:extLst>
          </p:cNvPr>
          <p:cNvSpPr/>
          <p:nvPr/>
        </p:nvSpPr>
        <p:spPr>
          <a:xfrm>
            <a:off x="531813" y="3533866"/>
            <a:ext cx="11107737" cy="2768507"/>
          </a:xfrm>
          <a:prstGeom prst="roundRect">
            <a:avLst>
              <a:gd name="adj" fmla="val 5326"/>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四角形: 角を丸くする 22">
            <a:extLst>
              <a:ext uri="{FF2B5EF4-FFF2-40B4-BE49-F238E27FC236}">
                <a16:creationId xmlns:a16="http://schemas.microsoft.com/office/drawing/2014/main" id="{145E78CB-AFE0-443F-578C-7D638DEE002A}"/>
              </a:ext>
            </a:extLst>
          </p:cNvPr>
          <p:cNvSpPr/>
          <p:nvPr/>
        </p:nvSpPr>
        <p:spPr>
          <a:xfrm>
            <a:off x="531813" y="1448764"/>
            <a:ext cx="11107737" cy="1799722"/>
          </a:xfrm>
          <a:prstGeom prst="roundRect">
            <a:avLst>
              <a:gd name="adj" fmla="val 6290"/>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四角形: 角を丸くする 6">
            <a:extLst>
              <a:ext uri="{FF2B5EF4-FFF2-40B4-BE49-F238E27FC236}">
                <a16:creationId xmlns:a16="http://schemas.microsoft.com/office/drawing/2014/main" id="{3FCD7853-3736-2176-85AE-EF3D2CB942E0}"/>
              </a:ext>
            </a:extLst>
          </p:cNvPr>
          <p:cNvSpPr/>
          <p:nvPr/>
        </p:nvSpPr>
        <p:spPr>
          <a:xfrm>
            <a:off x="531812" y="383588"/>
            <a:ext cx="2376000" cy="444500"/>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23850B7B-2FB5-08F6-D4FE-97781731C5ED}"/>
              </a:ext>
            </a:extLst>
          </p:cNvPr>
          <p:cNvSpPr>
            <a:spLocks noGrp="1"/>
          </p:cNvSpPr>
          <p:nvPr>
            <p:ph type="title"/>
          </p:nvPr>
        </p:nvSpPr>
        <p:spPr/>
        <p:txBody>
          <a:bodyPr/>
          <a:lstStyle/>
          <a:p>
            <a:r>
              <a:rPr lang="ja-JP" altLang="en-US">
                <a:latin typeface="BIZ UDPゴシック" panose="020B0400000000000000" pitchFamily="50" charset="-128"/>
                <a:ea typeface="BIZ UDPゴシック" panose="020B0400000000000000" pitchFamily="50" charset="-128"/>
              </a:rPr>
              <a:t>設問</a:t>
            </a:r>
            <a:r>
              <a:rPr lang="en-US" altLang="ja-JP">
                <a:latin typeface="BIZ UDPゴシック" panose="020B0400000000000000" pitchFamily="50" charset="-128"/>
                <a:ea typeface="BIZ UDPゴシック" panose="020B0400000000000000" pitchFamily="50" charset="-128"/>
              </a:rPr>
              <a:t>2</a:t>
            </a:r>
            <a:r>
              <a:rPr lang="ja-JP" altLang="en-US">
                <a:latin typeface="BIZ UDPゴシック" panose="020B0400000000000000" pitchFamily="50" charset="-128"/>
                <a:ea typeface="BIZ UDPゴシック" panose="020B0400000000000000" pitchFamily="50" charset="-128"/>
              </a:rPr>
              <a:t>　事例</a:t>
            </a:r>
            <a:r>
              <a:rPr lang="en-US" altLang="ja-JP">
                <a:latin typeface="BIZ UDPゴシック" panose="020B0400000000000000" pitchFamily="50" charset="-128"/>
                <a:ea typeface="BIZ UDPゴシック" panose="020B0400000000000000" pitchFamily="50" charset="-128"/>
              </a:rPr>
              <a:t>10</a:t>
            </a:r>
            <a:endParaRPr lang="ja-JP" altLang="en-US">
              <a:latin typeface="BIZ UDPゴシック" panose="020B0400000000000000" pitchFamily="50" charset="-128"/>
              <a:ea typeface="BIZ UDPゴシック" panose="020B0400000000000000" pitchFamily="50" charset="-128"/>
            </a:endParaRPr>
          </a:p>
        </p:txBody>
      </p:sp>
      <p:sp>
        <p:nvSpPr>
          <p:cNvPr id="20" name="テキスト ボックス 19">
            <a:extLst>
              <a:ext uri="{FF2B5EF4-FFF2-40B4-BE49-F238E27FC236}">
                <a16:creationId xmlns:a16="http://schemas.microsoft.com/office/drawing/2014/main" id="{E4FEDE08-29E6-0AC7-C0FD-2F0676777AC4}"/>
              </a:ext>
            </a:extLst>
          </p:cNvPr>
          <p:cNvSpPr txBox="1"/>
          <p:nvPr/>
        </p:nvSpPr>
        <p:spPr>
          <a:xfrm>
            <a:off x="1349375" y="4515731"/>
            <a:ext cx="10018600" cy="1177245"/>
          </a:xfrm>
          <a:prstGeom prst="rect">
            <a:avLst/>
          </a:prstGeom>
          <a:noFill/>
        </p:spPr>
        <p:txBody>
          <a:bodyPr wrap="square" rtlCol="0">
            <a:spAutoFit/>
          </a:bodyPr>
          <a:lstStyle/>
          <a:p>
            <a:pPr>
              <a:lnSpc>
                <a:spcPct val="110000"/>
              </a:lnSpc>
              <a:spcAft>
                <a:spcPts val="600"/>
              </a:spcAft>
            </a:pPr>
            <a:r>
              <a:rPr lang="ja-JP" altLang="en-US" sz="2000" spc="80">
                <a:ea typeface="BIZ UDPゴシック" panose="020B0400000000000000" pitchFamily="50" charset="-128"/>
              </a:rPr>
              <a:t>この事例はどのような場合に不適切な行為となるでしょうか。</a:t>
            </a:r>
            <a:endParaRPr lang="en-US" altLang="ja-JP" sz="2000" spc="80">
              <a:ea typeface="BIZ UDPゴシック" panose="020B0400000000000000" pitchFamily="50" charset="-128"/>
            </a:endParaRPr>
          </a:p>
          <a:p>
            <a:pPr>
              <a:lnSpc>
                <a:spcPct val="110000"/>
              </a:lnSpc>
              <a:spcAft>
                <a:spcPts val="600"/>
              </a:spcAft>
            </a:pPr>
            <a:r>
              <a:rPr lang="ja-JP" altLang="en-US" sz="2000" spc="80">
                <a:ea typeface="BIZ UDPゴシック" panose="020B0400000000000000" pitchFamily="50" charset="-128"/>
              </a:rPr>
              <a:t>また、このようなケースの場合、どのような点に気を付け、どのように対応すべきでしょうか。</a:t>
            </a:r>
            <a:endParaRPr kumimoji="1" lang="ja-JP" altLang="en-US" sz="2000" spc="80">
              <a:ea typeface="BIZ UDPゴシック" panose="020B0400000000000000" pitchFamily="50" charset="-128"/>
            </a:endParaRPr>
          </a:p>
        </p:txBody>
      </p:sp>
      <p:sp>
        <p:nvSpPr>
          <p:cNvPr id="22" name="楕円 21">
            <a:extLst>
              <a:ext uri="{FF2B5EF4-FFF2-40B4-BE49-F238E27FC236}">
                <a16:creationId xmlns:a16="http://schemas.microsoft.com/office/drawing/2014/main" id="{A6E175FF-BD6D-EBF1-EE57-48E646578D03}"/>
              </a:ext>
            </a:extLst>
          </p:cNvPr>
          <p:cNvSpPr/>
          <p:nvPr/>
        </p:nvSpPr>
        <p:spPr>
          <a:xfrm>
            <a:off x="887571" y="4508587"/>
            <a:ext cx="423069" cy="423069"/>
          </a:xfrm>
          <a:prstGeom prst="ellipse">
            <a:avLst/>
          </a:prstGeom>
          <a:solidFill>
            <a:srgbClr val="FF6A29"/>
          </a:solidFill>
          <a:ln>
            <a:noFill/>
          </a:ln>
        </p:spPr>
        <p:style>
          <a:lnRef idx="2">
            <a:schemeClr val="accent1">
              <a:shade val="15000"/>
            </a:schemeClr>
          </a:lnRef>
          <a:fillRef idx="1">
            <a:schemeClr val="accent1"/>
          </a:fillRef>
          <a:effectRef idx="0">
            <a:schemeClr val="accent1"/>
          </a:effectRef>
          <a:fontRef idx="minor">
            <a:schemeClr val="lt1"/>
          </a:fontRef>
        </p:style>
        <p:txBody>
          <a:bodyPr bIns="0" rtlCol="0" anchor="ctr"/>
          <a:lstStyle/>
          <a:p>
            <a:pPr algn="ctr"/>
            <a:r>
              <a:rPr kumimoji="1" lang="en-US" altLang="ja-JP" sz="2100" b="1"/>
              <a:t>1</a:t>
            </a:r>
            <a:endParaRPr kumimoji="1" lang="ja-JP" altLang="en-US" sz="2100" b="1"/>
          </a:p>
        </p:txBody>
      </p:sp>
      <p:sp>
        <p:nvSpPr>
          <p:cNvPr id="4" name="テキスト ボックス 3">
            <a:extLst>
              <a:ext uri="{FF2B5EF4-FFF2-40B4-BE49-F238E27FC236}">
                <a16:creationId xmlns:a16="http://schemas.microsoft.com/office/drawing/2014/main" id="{1899CE1E-BE09-6A0D-F543-0F425FEA939D}"/>
              </a:ext>
            </a:extLst>
          </p:cNvPr>
          <p:cNvSpPr txBox="1"/>
          <p:nvPr/>
        </p:nvSpPr>
        <p:spPr>
          <a:xfrm>
            <a:off x="792162" y="1726230"/>
            <a:ext cx="761747" cy="430887"/>
          </a:xfrm>
          <a:prstGeom prst="rect">
            <a:avLst/>
          </a:prstGeom>
          <a:noFill/>
        </p:spPr>
        <p:txBody>
          <a:bodyPr wrap="none" rtlCol="0">
            <a:spAutoFit/>
          </a:bodyPr>
          <a:lstStyle/>
          <a:p>
            <a:r>
              <a:rPr lang="ja-JP" altLang="en-US" sz="2200" b="1" spc="50">
                <a:latin typeface="BIZ UDPゴシック" panose="020B0400000000000000" pitchFamily="50" charset="-128"/>
                <a:ea typeface="BIZ UDPゴシック" panose="020B0400000000000000" pitchFamily="50" charset="-128"/>
              </a:rPr>
              <a:t>事例</a:t>
            </a:r>
            <a:endParaRPr kumimoji="1" lang="ja-JP" altLang="en-US" sz="2200" b="1" spc="50">
              <a:latin typeface="BIZ UDPゴシック" panose="020B0400000000000000" pitchFamily="50" charset="-128"/>
              <a:ea typeface="BIZ UDPゴシック" panose="020B0400000000000000" pitchFamily="50" charset="-128"/>
            </a:endParaRPr>
          </a:p>
        </p:txBody>
      </p:sp>
      <p:sp>
        <p:nvSpPr>
          <p:cNvPr id="17" name="テキスト ボックス 16">
            <a:extLst>
              <a:ext uri="{FF2B5EF4-FFF2-40B4-BE49-F238E27FC236}">
                <a16:creationId xmlns:a16="http://schemas.microsoft.com/office/drawing/2014/main" id="{8F555107-8835-57F3-FFD2-FAE2E1F1FD1C}"/>
              </a:ext>
            </a:extLst>
          </p:cNvPr>
          <p:cNvSpPr txBox="1"/>
          <p:nvPr/>
        </p:nvSpPr>
        <p:spPr>
          <a:xfrm>
            <a:off x="792162" y="2227206"/>
            <a:ext cx="10447338" cy="658770"/>
          </a:xfrm>
          <a:prstGeom prst="rect">
            <a:avLst/>
          </a:prstGeom>
          <a:noFill/>
        </p:spPr>
        <p:txBody>
          <a:bodyPr wrap="square" rtlCol="0">
            <a:spAutoFit/>
          </a:bodyPr>
          <a:lstStyle/>
          <a:p>
            <a:pPr>
              <a:lnSpc>
                <a:spcPct val="110000"/>
              </a:lnSpc>
            </a:pPr>
            <a:r>
              <a:rPr lang="ja-JP" altLang="en-US" spc="180">
                <a:latin typeface="BIZ UDPゴシック" panose="020B0400000000000000" pitchFamily="50" charset="-128"/>
                <a:ea typeface="BIZ UDPゴシック" panose="020B0400000000000000" pitchFamily="50" charset="-128"/>
              </a:rPr>
              <a:t>小学生向けスポーツクラブの職員は、技術向上を理由に、特定のこどもに対し、腰や背中に繰り返し触れながら、長時間にわたる姿勢指導を行っている。</a:t>
            </a:r>
          </a:p>
        </p:txBody>
      </p:sp>
      <p:sp>
        <p:nvSpPr>
          <p:cNvPr id="18" name="テキスト ボックス 17">
            <a:extLst>
              <a:ext uri="{FF2B5EF4-FFF2-40B4-BE49-F238E27FC236}">
                <a16:creationId xmlns:a16="http://schemas.microsoft.com/office/drawing/2014/main" id="{D75D083E-0203-DE4F-5B90-2E6C3981A031}"/>
              </a:ext>
            </a:extLst>
          </p:cNvPr>
          <p:cNvSpPr txBox="1"/>
          <p:nvPr/>
        </p:nvSpPr>
        <p:spPr>
          <a:xfrm>
            <a:off x="792162" y="3888769"/>
            <a:ext cx="761747" cy="430887"/>
          </a:xfrm>
          <a:prstGeom prst="rect">
            <a:avLst/>
          </a:prstGeom>
          <a:noFill/>
        </p:spPr>
        <p:txBody>
          <a:bodyPr wrap="none" rtlCol="0">
            <a:spAutoFit/>
          </a:bodyPr>
          <a:lstStyle/>
          <a:p>
            <a:r>
              <a:rPr lang="ja-JP" altLang="en-US" sz="2200" b="1" spc="50"/>
              <a:t>設問</a:t>
            </a:r>
            <a:endParaRPr kumimoji="1" lang="ja-JP" altLang="en-US" sz="2200" b="1" spc="50"/>
          </a:p>
        </p:txBody>
      </p:sp>
      <p:sp>
        <p:nvSpPr>
          <p:cNvPr id="3" name="スライド番号プレースホルダー 2">
            <a:extLst>
              <a:ext uri="{FF2B5EF4-FFF2-40B4-BE49-F238E27FC236}">
                <a16:creationId xmlns:a16="http://schemas.microsoft.com/office/drawing/2014/main" id="{DD35A17E-B9E2-34FD-0CFA-9E4674945886}"/>
              </a:ext>
            </a:extLst>
          </p:cNvPr>
          <p:cNvSpPr>
            <a:spLocks noGrp="1"/>
          </p:cNvSpPr>
          <p:nvPr>
            <p:ph type="sldNum" sz="quarter" idx="4"/>
          </p:nvPr>
        </p:nvSpPr>
        <p:spPr/>
        <p:txBody>
          <a:bodyPr/>
          <a:lstStyle/>
          <a:p>
            <a:fld id="{2336B528-F940-46AA-A4AB-D4751FB27E02}" type="slidenum">
              <a:rPr kumimoji="1" lang="ja-JP" altLang="en-US" smtClean="0"/>
              <a:t>69</a:t>
            </a:fld>
            <a:endParaRPr kumimoji="1" lang="ja-JP" altLang="en-US"/>
          </a:p>
        </p:txBody>
      </p:sp>
    </p:spTree>
    <p:extLst>
      <p:ext uri="{BB962C8B-B14F-4D97-AF65-F5344CB8AC3E}">
        <p14:creationId xmlns:p14="http://schemas.microsoft.com/office/powerpoint/2010/main" val="4649280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04A29C-2390-05C9-4176-A4A9F59672C5}"/>
            </a:ext>
          </a:extLst>
        </p:cNvPr>
        <p:cNvGrpSpPr/>
        <p:nvPr/>
      </p:nvGrpSpPr>
      <p:grpSpPr>
        <a:xfrm>
          <a:off x="0" y="0"/>
          <a:ext cx="0" cy="0"/>
          <a:chOff x="0" y="0"/>
          <a:chExt cx="0" cy="0"/>
        </a:xfrm>
      </p:grpSpPr>
      <p:sp>
        <p:nvSpPr>
          <p:cNvPr id="3" name="四角形: 角を丸くする 2">
            <a:extLst>
              <a:ext uri="{FF2B5EF4-FFF2-40B4-BE49-F238E27FC236}">
                <a16:creationId xmlns:a16="http://schemas.microsoft.com/office/drawing/2014/main" id="{D5624BF5-1DE3-E407-EA20-4AA7D4847F93}"/>
              </a:ext>
            </a:extLst>
          </p:cNvPr>
          <p:cNvSpPr/>
          <p:nvPr/>
        </p:nvSpPr>
        <p:spPr>
          <a:xfrm>
            <a:off x="531813" y="1285691"/>
            <a:ext cx="11107737" cy="5161940"/>
          </a:xfrm>
          <a:prstGeom prst="roundRect">
            <a:avLst>
              <a:gd name="adj" fmla="val 4218"/>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四角形: 角を丸くする 25">
            <a:extLst>
              <a:ext uri="{FF2B5EF4-FFF2-40B4-BE49-F238E27FC236}">
                <a16:creationId xmlns:a16="http://schemas.microsoft.com/office/drawing/2014/main" id="{16DFEDE1-E7AD-0DF5-BBD6-C66D86F63E9A}"/>
              </a:ext>
            </a:extLst>
          </p:cNvPr>
          <p:cNvSpPr/>
          <p:nvPr/>
        </p:nvSpPr>
        <p:spPr>
          <a:xfrm>
            <a:off x="796130" y="2363925"/>
            <a:ext cx="10557669" cy="3800656"/>
          </a:xfrm>
          <a:prstGeom prst="roundRect">
            <a:avLst>
              <a:gd name="adj" fmla="val 7971"/>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テキスト ボックス 3">
            <a:extLst>
              <a:ext uri="{FF2B5EF4-FFF2-40B4-BE49-F238E27FC236}">
                <a16:creationId xmlns:a16="http://schemas.microsoft.com/office/drawing/2014/main" id="{E7BBECF4-5681-2957-9337-FE942FACD7D3}"/>
              </a:ext>
            </a:extLst>
          </p:cNvPr>
          <p:cNvSpPr txBox="1"/>
          <p:nvPr/>
        </p:nvSpPr>
        <p:spPr>
          <a:xfrm>
            <a:off x="792162" y="1416069"/>
            <a:ext cx="4758034" cy="646331"/>
          </a:xfrm>
          <a:prstGeom prst="rect">
            <a:avLst/>
          </a:prstGeom>
          <a:noFill/>
        </p:spPr>
        <p:txBody>
          <a:bodyPr wrap="none" rtlCol="0">
            <a:spAutoFit/>
          </a:bodyPr>
          <a:lstStyle/>
          <a:p>
            <a:r>
              <a:rPr kumimoji="1" lang="ja-JP" altLang="en-US" spc="50">
                <a:latin typeface="BIZ UDPゴシック" panose="020B0400000000000000" pitchFamily="50" charset="-128"/>
                <a:ea typeface="BIZ UDPゴシック" panose="020B0400000000000000" pitchFamily="50" charset="-128"/>
              </a:rPr>
              <a:t>設問</a:t>
            </a:r>
            <a:r>
              <a:rPr kumimoji="1" lang="en-US" altLang="ja-JP" spc="50">
                <a:latin typeface="BIZ UDPゴシック" panose="020B0400000000000000" pitchFamily="50" charset="-128"/>
                <a:ea typeface="BIZ UDPゴシック" panose="020B0400000000000000" pitchFamily="50" charset="-128"/>
              </a:rPr>
              <a:t>1</a:t>
            </a:r>
            <a:br>
              <a:rPr kumimoji="1" lang="en-US" altLang="ja-JP" spc="50">
                <a:latin typeface="BIZ UDPゴシック" panose="020B0400000000000000" pitchFamily="50" charset="-128"/>
                <a:ea typeface="BIZ UDPゴシック" panose="020B0400000000000000" pitchFamily="50" charset="-128"/>
              </a:rPr>
            </a:br>
            <a:r>
              <a:rPr kumimoji="1" lang="ja-JP" altLang="en-US" spc="50">
                <a:latin typeface="BIZ UDPゴシック" panose="020B0400000000000000" pitchFamily="50" charset="-128"/>
                <a:ea typeface="BIZ UDPゴシック" panose="020B0400000000000000" pitchFamily="50" charset="-128"/>
              </a:rPr>
              <a:t>　　</a:t>
            </a:r>
            <a:r>
              <a:rPr lang="ja-JP" altLang="en-US" spc="50">
                <a:latin typeface="BIZ UDPゴシック" panose="020B0400000000000000" pitchFamily="50" charset="-128"/>
                <a:ea typeface="BIZ UDPゴシック" panose="020B0400000000000000" pitchFamily="50" charset="-128"/>
              </a:rPr>
              <a:t>「少し触っただけで大したことではない。」</a:t>
            </a:r>
          </a:p>
        </p:txBody>
      </p:sp>
      <p:sp>
        <p:nvSpPr>
          <p:cNvPr id="9" name="四角形: 角を丸くする 8">
            <a:extLst>
              <a:ext uri="{FF2B5EF4-FFF2-40B4-BE49-F238E27FC236}">
                <a16:creationId xmlns:a16="http://schemas.microsoft.com/office/drawing/2014/main" id="{C84C2FC1-1263-0302-14AD-91AE9DF14F79}"/>
              </a:ext>
            </a:extLst>
          </p:cNvPr>
          <p:cNvSpPr/>
          <p:nvPr/>
        </p:nvSpPr>
        <p:spPr>
          <a:xfrm>
            <a:off x="612000" y="396000"/>
            <a:ext cx="2880000" cy="442800"/>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タイトル 1">
            <a:extLst>
              <a:ext uri="{FF2B5EF4-FFF2-40B4-BE49-F238E27FC236}">
                <a16:creationId xmlns:a16="http://schemas.microsoft.com/office/drawing/2014/main" id="{A0716E45-529B-C9A7-81CC-29415E304647}"/>
              </a:ext>
            </a:extLst>
          </p:cNvPr>
          <p:cNvSpPr>
            <a:spLocks noGrp="1"/>
          </p:cNvSpPr>
          <p:nvPr>
            <p:ph type="title"/>
          </p:nvPr>
        </p:nvSpPr>
        <p:spPr>
          <a:xfrm>
            <a:off x="1318932" y="419745"/>
            <a:ext cx="1440000" cy="391261"/>
          </a:xfrm>
        </p:spPr>
        <p:txBody>
          <a:bodyPr anchor="ctr"/>
          <a:lstStyle/>
          <a:p>
            <a:pPr algn="dist"/>
            <a:r>
              <a:rPr lang="ja-JP" altLang="en-US">
                <a:latin typeface="BIZ UDPゴシック" panose="020B0400000000000000" pitchFamily="50" charset="-128"/>
                <a:ea typeface="BIZ UDPゴシック" panose="020B0400000000000000" pitchFamily="50" charset="-128"/>
              </a:rPr>
              <a:t>設問</a:t>
            </a:r>
            <a:r>
              <a:rPr lang="en-US" altLang="ja-JP">
                <a:latin typeface="BIZ UDPゴシック" panose="020B0400000000000000" pitchFamily="50" charset="-128"/>
                <a:ea typeface="BIZ UDPゴシック" panose="020B0400000000000000" pitchFamily="50" charset="-128"/>
              </a:rPr>
              <a:t>1</a:t>
            </a:r>
            <a:endParaRPr lang="ja-JP" altLang="en-US">
              <a:latin typeface="BIZ UDPゴシック" panose="020B0400000000000000" pitchFamily="50" charset="-128"/>
              <a:ea typeface="BIZ UDPゴシック" panose="020B0400000000000000" pitchFamily="50" charset="-128"/>
            </a:endParaRPr>
          </a:p>
        </p:txBody>
      </p:sp>
      <p:sp>
        <p:nvSpPr>
          <p:cNvPr id="13" name="テキスト ボックス 12">
            <a:extLst>
              <a:ext uri="{FF2B5EF4-FFF2-40B4-BE49-F238E27FC236}">
                <a16:creationId xmlns:a16="http://schemas.microsoft.com/office/drawing/2014/main" id="{02D10C08-E9F6-AC63-3051-BD579E41CE61}"/>
              </a:ext>
            </a:extLst>
          </p:cNvPr>
          <p:cNvSpPr txBox="1"/>
          <p:nvPr/>
        </p:nvSpPr>
        <p:spPr>
          <a:xfrm>
            <a:off x="1421324" y="2901672"/>
            <a:ext cx="9408174" cy="2577950"/>
          </a:xfrm>
          <a:prstGeom prst="rect">
            <a:avLst/>
          </a:prstGeom>
          <a:noFill/>
        </p:spPr>
        <p:txBody>
          <a:bodyPr wrap="square" lIns="91440" tIns="45720" rIns="91440" bIns="45720" rtlCol="0" anchor="t">
            <a:spAutoFit/>
          </a:bodyPr>
          <a:lstStyle/>
          <a:p>
            <a:pPr marL="285750" indent="-285750">
              <a:lnSpc>
                <a:spcPct val="120000"/>
              </a:lnSpc>
              <a:spcAft>
                <a:spcPts val="1200"/>
              </a:spcAft>
              <a:buClr>
                <a:srgbClr val="FF6A29"/>
              </a:buClr>
              <a:buFont typeface="Wingdings" panose="05000000000000000000" pitchFamily="2" charset="2"/>
              <a:buChar char="l"/>
            </a:pPr>
            <a:r>
              <a:rPr lang="ja-JP" altLang="en-US" sz="1600" spc="100">
                <a:latin typeface="BIZ UDPゴシック" panose="020B0400000000000000" pitchFamily="50" charset="-128"/>
                <a:ea typeface="BIZ UDPゴシック" panose="020B0400000000000000" pitchFamily="50" charset="-128"/>
              </a:rPr>
              <a:t>職員</a:t>
            </a:r>
            <a:r>
              <a:rPr lang="en-US" altLang="ja-JP" sz="1600" spc="100">
                <a:latin typeface="BIZ UDPゴシック" panose="020B0400000000000000" pitchFamily="50" charset="-128"/>
                <a:ea typeface="BIZ UDPゴシック" panose="020B0400000000000000" pitchFamily="50" charset="-128"/>
              </a:rPr>
              <a:t>A</a:t>
            </a:r>
            <a:r>
              <a:rPr lang="ja-JP" altLang="en-US" sz="1600" spc="100">
                <a:latin typeface="BIZ UDPゴシック" panose="020B0400000000000000" pitchFamily="50" charset="-128"/>
                <a:ea typeface="BIZ UDPゴシック" panose="020B0400000000000000" pitchFamily="50" charset="-128"/>
              </a:rPr>
              <a:t>は、こどもからも親しみやすく明るい人柄であると知られている。</a:t>
            </a:r>
          </a:p>
          <a:p>
            <a:pPr marL="285750" indent="-285750">
              <a:lnSpc>
                <a:spcPct val="120000"/>
              </a:lnSpc>
              <a:spcAft>
                <a:spcPts val="1200"/>
              </a:spcAft>
              <a:buClr>
                <a:srgbClr val="FF6A29"/>
              </a:buClr>
              <a:buFont typeface="Wingdings" panose="05000000000000000000" pitchFamily="2" charset="2"/>
              <a:buChar char="l"/>
            </a:pPr>
            <a:r>
              <a:rPr lang="ja-JP" altLang="en-US" sz="1600" spc="100">
                <a:latin typeface="BIZ UDPゴシック" panose="020B0400000000000000" pitchFamily="50" charset="-128"/>
                <a:ea typeface="BIZ UDPゴシック"/>
              </a:rPr>
              <a:t>一方、こどもと関わる中で、頻繁に身体接触があり、同僚から見ても、こどもと話をするときに</a:t>
            </a:r>
            <a:br>
              <a:rPr lang="ja-JP" altLang="en-US" sz="1600" spc="100">
                <a:latin typeface="BIZ UDPゴシック" panose="020B0400000000000000" pitchFamily="50" charset="-128"/>
                <a:ea typeface="BIZ UDPゴシック"/>
              </a:rPr>
            </a:br>
            <a:r>
              <a:rPr lang="ja-JP" altLang="en-US" sz="1600" spc="100">
                <a:latin typeface="BIZ UDPゴシック" panose="020B0400000000000000" pitchFamily="50" charset="-128"/>
                <a:ea typeface="BIZ UDPゴシック"/>
              </a:rPr>
              <a:t>距離が近く、腰や肩に触れることがあるなど、業務上の必要性が疑わしい接触がある場面を目撃されることがあった。</a:t>
            </a:r>
          </a:p>
          <a:p>
            <a:pPr marL="285750" indent="-285750">
              <a:lnSpc>
                <a:spcPct val="120000"/>
              </a:lnSpc>
              <a:spcAft>
                <a:spcPts val="1200"/>
              </a:spcAft>
              <a:buClr>
                <a:srgbClr val="FF6A29"/>
              </a:buClr>
              <a:buFont typeface="Wingdings" panose="05000000000000000000" pitchFamily="2" charset="2"/>
              <a:buChar char="l"/>
            </a:pPr>
            <a:r>
              <a:rPr lang="ja-JP" altLang="en-US" sz="1600" spc="100">
                <a:latin typeface="BIZ UDPゴシック" panose="020B0400000000000000" pitchFamily="50" charset="-128"/>
                <a:ea typeface="BIZ UDPゴシック"/>
              </a:rPr>
              <a:t>ある日、職員</a:t>
            </a:r>
            <a:r>
              <a:rPr lang="en-US" altLang="ja-JP" sz="1600" spc="100">
                <a:latin typeface="BIZ UDPゴシック" panose="020B0400000000000000" pitchFamily="50" charset="-128"/>
                <a:ea typeface="BIZ UDPゴシック"/>
              </a:rPr>
              <a:t>A</a:t>
            </a:r>
            <a:r>
              <a:rPr lang="ja-JP" altLang="en-US" sz="1600" spc="100">
                <a:latin typeface="BIZ UDPゴシック" panose="020B0400000000000000" pitchFamily="50" charset="-128"/>
                <a:ea typeface="BIZ UDPゴシック"/>
              </a:rPr>
              <a:t>が担当するこどもの保護者から、事業者に対し、「職員</a:t>
            </a:r>
            <a:r>
              <a:rPr lang="en-US" altLang="ja-JP" sz="1600" spc="100">
                <a:latin typeface="BIZ UDPゴシック" panose="020B0400000000000000" pitchFamily="50" charset="-128"/>
                <a:ea typeface="BIZ UDPゴシック"/>
              </a:rPr>
              <a:t>A</a:t>
            </a:r>
            <a:r>
              <a:rPr lang="ja-JP" altLang="en-US" sz="1600" spc="100">
                <a:latin typeface="BIZ UDPゴシック" panose="020B0400000000000000" pitchFamily="50" charset="-128"/>
                <a:ea typeface="BIZ UDPゴシック"/>
              </a:rPr>
              <a:t>がこどもの体を触りすぎ</a:t>
            </a:r>
            <a:br>
              <a:rPr lang="ja-JP" altLang="en-US" sz="1600" spc="100">
                <a:latin typeface="BIZ UDPゴシック" panose="020B0400000000000000" pitchFamily="50" charset="-128"/>
                <a:ea typeface="BIZ UDPゴシック"/>
              </a:rPr>
            </a:br>
            <a:r>
              <a:rPr lang="ja-JP" altLang="en-US" sz="1600" spc="100">
                <a:latin typeface="BIZ UDPゴシック" panose="020B0400000000000000" pitchFamily="50" charset="-128"/>
                <a:ea typeface="BIZ UDPゴシック"/>
              </a:rPr>
              <a:t>ではないか」と相談があった。</a:t>
            </a:r>
          </a:p>
          <a:p>
            <a:pPr marL="285750" indent="-285750">
              <a:lnSpc>
                <a:spcPct val="120000"/>
              </a:lnSpc>
              <a:spcAft>
                <a:spcPts val="1200"/>
              </a:spcAft>
              <a:buClr>
                <a:srgbClr val="FF6A29"/>
              </a:buClr>
              <a:buFont typeface="Wingdings" panose="05000000000000000000" pitchFamily="2" charset="2"/>
              <a:buChar char="l"/>
            </a:pPr>
            <a:r>
              <a:rPr lang="ja-JP" altLang="en-US" sz="1600" spc="100">
                <a:latin typeface="BIZ UDPゴシック" panose="020B0400000000000000" pitchFamily="50" charset="-128"/>
                <a:ea typeface="BIZ UDPゴシック" panose="020B0400000000000000" pitchFamily="50" charset="-128"/>
              </a:rPr>
              <a:t>職員</a:t>
            </a:r>
            <a:r>
              <a:rPr lang="en-US" altLang="ja-JP" sz="1600" spc="100">
                <a:latin typeface="BIZ UDPゴシック" panose="020B0400000000000000" pitchFamily="50" charset="-128"/>
                <a:ea typeface="BIZ UDPゴシック" panose="020B0400000000000000" pitchFamily="50" charset="-128"/>
              </a:rPr>
              <a:t>A</a:t>
            </a:r>
            <a:r>
              <a:rPr lang="ja-JP" altLang="en-US" sz="1600" spc="100">
                <a:latin typeface="BIZ UDPゴシック" panose="020B0400000000000000" pitchFamily="50" charset="-128"/>
                <a:ea typeface="BIZ UDPゴシック" panose="020B0400000000000000" pitchFamily="50" charset="-128"/>
              </a:rPr>
              <a:t>は「少し触っただけで大したことではない」と主張している。</a:t>
            </a:r>
          </a:p>
        </p:txBody>
      </p:sp>
      <p:sp>
        <p:nvSpPr>
          <p:cNvPr id="2" name="スライド番号プレースホルダー 1">
            <a:extLst>
              <a:ext uri="{FF2B5EF4-FFF2-40B4-BE49-F238E27FC236}">
                <a16:creationId xmlns:a16="http://schemas.microsoft.com/office/drawing/2014/main" id="{7CD93707-3BF7-3E8D-5945-EEC73B4CAF26}"/>
              </a:ext>
            </a:extLst>
          </p:cNvPr>
          <p:cNvSpPr>
            <a:spLocks noGrp="1"/>
          </p:cNvSpPr>
          <p:nvPr>
            <p:ph type="sldNum" sz="quarter" idx="4"/>
          </p:nvPr>
        </p:nvSpPr>
        <p:spPr/>
        <p:txBody>
          <a:bodyPr/>
          <a:lstStyle/>
          <a:p>
            <a:fld id="{2336B528-F940-46AA-A4AB-D4751FB27E02}" type="slidenum">
              <a:rPr kumimoji="1" lang="ja-JP" altLang="en-US" smtClean="0"/>
              <a:t>7</a:t>
            </a:fld>
            <a:endParaRPr kumimoji="1" lang="ja-JP" altLang="en-US"/>
          </a:p>
        </p:txBody>
      </p:sp>
    </p:spTree>
    <p:extLst>
      <p:ext uri="{BB962C8B-B14F-4D97-AF65-F5344CB8AC3E}">
        <p14:creationId xmlns:p14="http://schemas.microsoft.com/office/powerpoint/2010/main" val="113203176"/>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6F0836-9497-288C-93D0-034C46B4537C}"/>
            </a:ext>
          </a:extLst>
        </p:cNvPr>
        <p:cNvGrpSpPr/>
        <p:nvPr/>
      </p:nvGrpSpPr>
      <p:grpSpPr>
        <a:xfrm>
          <a:off x="0" y="0"/>
          <a:ext cx="0" cy="0"/>
          <a:chOff x="0" y="0"/>
          <a:chExt cx="0" cy="0"/>
        </a:xfrm>
      </p:grpSpPr>
      <p:sp>
        <p:nvSpPr>
          <p:cNvPr id="16" name="四角形: 角を丸くする 15">
            <a:extLst>
              <a:ext uri="{FF2B5EF4-FFF2-40B4-BE49-F238E27FC236}">
                <a16:creationId xmlns:a16="http://schemas.microsoft.com/office/drawing/2014/main" id="{AFA4B80F-BD0B-1432-7660-22BA5C2290E7}"/>
              </a:ext>
            </a:extLst>
          </p:cNvPr>
          <p:cNvSpPr/>
          <p:nvPr/>
        </p:nvSpPr>
        <p:spPr>
          <a:xfrm>
            <a:off x="542131" y="1435876"/>
            <a:ext cx="11107737" cy="1515824"/>
          </a:xfrm>
          <a:prstGeom prst="roundRect">
            <a:avLst>
              <a:gd name="adj" fmla="val 3346"/>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600"/>
          </a:p>
        </p:txBody>
      </p:sp>
      <p:sp>
        <p:nvSpPr>
          <p:cNvPr id="23" name="四角形: 角を丸くする 22">
            <a:extLst>
              <a:ext uri="{FF2B5EF4-FFF2-40B4-BE49-F238E27FC236}">
                <a16:creationId xmlns:a16="http://schemas.microsoft.com/office/drawing/2014/main" id="{DF01D40E-6D19-7979-ED11-C4873D35C117}"/>
              </a:ext>
            </a:extLst>
          </p:cNvPr>
          <p:cNvSpPr/>
          <p:nvPr/>
        </p:nvSpPr>
        <p:spPr>
          <a:xfrm>
            <a:off x="531813" y="3126309"/>
            <a:ext cx="11107737" cy="3176065"/>
          </a:xfrm>
          <a:prstGeom prst="roundRect">
            <a:avLst>
              <a:gd name="adj" fmla="val 3346"/>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四角形: 角を丸くする 6">
            <a:extLst>
              <a:ext uri="{FF2B5EF4-FFF2-40B4-BE49-F238E27FC236}">
                <a16:creationId xmlns:a16="http://schemas.microsoft.com/office/drawing/2014/main" id="{6BF890FE-19F9-DC43-4C60-44716F499DF3}"/>
              </a:ext>
            </a:extLst>
          </p:cNvPr>
          <p:cNvSpPr/>
          <p:nvPr/>
        </p:nvSpPr>
        <p:spPr>
          <a:xfrm>
            <a:off x="531813" y="383588"/>
            <a:ext cx="2376000" cy="444500"/>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15CBBA8D-532E-8CB3-9A83-78563065AF6C}"/>
              </a:ext>
            </a:extLst>
          </p:cNvPr>
          <p:cNvSpPr>
            <a:spLocks noGrp="1"/>
          </p:cNvSpPr>
          <p:nvPr>
            <p:ph type="title"/>
          </p:nvPr>
        </p:nvSpPr>
        <p:spPr/>
        <p:txBody>
          <a:bodyPr/>
          <a:lstStyle/>
          <a:p>
            <a:r>
              <a:rPr lang="ja-JP" altLang="en-US">
                <a:latin typeface="BIZ UDPゴシック" panose="020B0400000000000000" pitchFamily="50" charset="-128"/>
                <a:ea typeface="BIZ UDPゴシック" panose="020B0400000000000000" pitchFamily="50" charset="-128"/>
              </a:rPr>
              <a:t>設問</a:t>
            </a:r>
            <a:r>
              <a:rPr lang="en-US" altLang="ja-JP">
                <a:latin typeface="BIZ UDPゴシック" panose="020B0400000000000000" pitchFamily="50" charset="-128"/>
                <a:ea typeface="BIZ UDPゴシック" panose="020B0400000000000000" pitchFamily="50" charset="-128"/>
              </a:rPr>
              <a:t>2</a:t>
            </a:r>
            <a:r>
              <a:rPr lang="ja-JP" altLang="en-US">
                <a:latin typeface="BIZ UDPゴシック" panose="020B0400000000000000" pitchFamily="50" charset="-128"/>
                <a:ea typeface="BIZ UDPゴシック" panose="020B0400000000000000" pitchFamily="50" charset="-128"/>
              </a:rPr>
              <a:t>　事例</a:t>
            </a:r>
            <a:r>
              <a:rPr lang="en-US" altLang="ja-JP">
                <a:latin typeface="BIZ UDPゴシック" panose="020B0400000000000000" pitchFamily="50" charset="-128"/>
                <a:ea typeface="BIZ UDPゴシック" panose="020B0400000000000000" pitchFamily="50" charset="-128"/>
              </a:rPr>
              <a:t>10</a:t>
            </a:r>
            <a:endParaRPr lang="ja-JP" altLang="en-US">
              <a:latin typeface="BIZ UDPゴシック" panose="020B0400000000000000" pitchFamily="50" charset="-128"/>
              <a:ea typeface="BIZ UDPゴシック" panose="020B0400000000000000" pitchFamily="50" charset="-128"/>
            </a:endParaRPr>
          </a:p>
        </p:txBody>
      </p:sp>
      <p:grpSp>
        <p:nvGrpSpPr>
          <p:cNvPr id="10" name="グループ化 9">
            <a:extLst>
              <a:ext uri="{FF2B5EF4-FFF2-40B4-BE49-F238E27FC236}">
                <a16:creationId xmlns:a16="http://schemas.microsoft.com/office/drawing/2014/main" id="{D0935F82-6AAB-EBEF-ADE5-79BF2BE19B73}"/>
              </a:ext>
            </a:extLst>
          </p:cNvPr>
          <p:cNvGrpSpPr/>
          <p:nvPr/>
        </p:nvGrpSpPr>
        <p:grpSpPr>
          <a:xfrm>
            <a:off x="832882" y="3913071"/>
            <a:ext cx="4570621" cy="423069"/>
            <a:chOff x="887571" y="1678781"/>
            <a:chExt cx="4570621" cy="423069"/>
          </a:xfrm>
        </p:grpSpPr>
        <p:sp>
          <p:nvSpPr>
            <p:cNvPr id="6" name="テキスト ボックス 5">
              <a:extLst>
                <a:ext uri="{FF2B5EF4-FFF2-40B4-BE49-F238E27FC236}">
                  <a16:creationId xmlns:a16="http://schemas.microsoft.com/office/drawing/2014/main" id="{A64E0B40-E916-0A59-A1EC-761C7F8297EE}"/>
                </a:ext>
              </a:extLst>
            </p:cNvPr>
            <p:cNvSpPr txBox="1"/>
            <p:nvPr/>
          </p:nvSpPr>
          <p:spPr>
            <a:xfrm>
              <a:off x="1349375" y="1714500"/>
              <a:ext cx="4108817" cy="369332"/>
            </a:xfrm>
            <a:prstGeom prst="rect">
              <a:avLst/>
            </a:prstGeom>
            <a:noFill/>
          </p:spPr>
          <p:txBody>
            <a:bodyPr wrap="none" rtlCol="0">
              <a:spAutoFit/>
            </a:bodyPr>
            <a:lstStyle/>
            <a:p>
              <a:r>
                <a:rPr lang="ja-JP" altLang="en-US" b="1">
                  <a:solidFill>
                    <a:srgbClr val="FF6A29"/>
                  </a:solidFill>
                  <a:latin typeface="BIZ UDPゴシック" panose="020B0400000000000000" pitchFamily="50" charset="-128"/>
                  <a:ea typeface="BIZ UDPゴシック" panose="020B0400000000000000" pitchFamily="50" charset="-128"/>
                </a:rPr>
                <a:t>特定のこどもを特別扱いしていないか</a:t>
              </a:r>
              <a:endParaRPr kumimoji="1" lang="ja-JP" altLang="en-US" sz="1900" b="1" spc="50">
                <a:solidFill>
                  <a:srgbClr val="FF6A29"/>
                </a:solidFill>
                <a:latin typeface="BIZ UDPゴシック" panose="020B0400000000000000" pitchFamily="50" charset="-128"/>
                <a:ea typeface="BIZ UDPゴシック" panose="020B0400000000000000" pitchFamily="50" charset="-128"/>
              </a:endParaRPr>
            </a:p>
          </p:txBody>
        </p:sp>
        <p:sp>
          <p:nvSpPr>
            <p:cNvPr id="9" name="楕円 8">
              <a:extLst>
                <a:ext uri="{FF2B5EF4-FFF2-40B4-BE49-F238E27FC236}">
                  <a16:creationId xmlns:a16="http://schemas.microsoft.com/office/drawing/2014/main" id="{6FEC24BA-9E7A-F823-E27B-523FB0BAC232}"/>
                </a:ext>
              </a:extLst>
            </p:cNvPr>
            <p:cNvSpPr/>
            <p:nvPr/>
          </p:nvSpPr>
          <p:spPr>
            <a:xfrm>
              <a:off x="887571" y="1678781"/>
              <a:ext cx="423069" cy="423069"/>
            </a:xfrm>
            <a:prstGeom prst="ellipse">
              <a:avLst/>
            </a:prstGeom>
            <a:solidFill>
              <a:srgbClr val="FF6A29"/>
            </a:solidFill>
            <a:ln>
              <a:noFill/>
            </a:ln>
          </p:spPr>
          <p:style>
            <a:lnRef idx="2">
              <a:schemeClr val="accent1">
                <a:shade val="15000"/>
              </a:schemeClr>
            </a:lnRef>
            <a:fillRef idx="1">
              <a:schemeClr val="accent1"/>
            </a:fillRef>
            <a:effectRef idx="0">
              <a:schemeClr val="accent1"/>
            </a:effectRef>
            <a:fontRef idx="minor">
              <a:schemeClr val="lt1"/>
            </a:fontRef>
          </p:style>
          <p:txBody>
            <a:bodyPr bIns="0" rtlCol="0" anchor="ctr"/>
            <a:lstStyle/>
            <a:p>
              <a:pPr algn="ctr"/>
              <a:r>
                <a:rPr lang="en-US" altLang="ja-JP" sz="2100" b="1">
                  <a:latin typeface="BIZ UDPゴシック" panose="020B0400000000000000" pitchFamily="50" charset="-128"/>
                  <a:ea typeface="BIZ UDPゴシック" panose="020B0400000000000000" pitchFamily="50" charset="-128"/>
                </a:rPr>
                <a:t>1</a:t>
              </a:r>
              <a:endParaRPr kumimoji="1" lang="ja-JP" altLang="en-US" sz="2100" b="1">
                <a:latin typeface="BIZ UDPゴシック" panose="020B0400000000000000" pitchFamily="50" charset="-128"/>
                <a:ea typeface="BIZ UDPゴシック" panose="020B0400000000000000" pitchFamily="50" charset="-128"/>
              </a:endParaRPr>
            </a:p>
          </p:txBody>
        </p:sp>
      </p:grpSp>
      <p:grpSp>
        <p:nvGrpSpPr>
          <p:cNvPr id="11" name="グループ化 10">
            <a:extLst>
              <a:ext uri="{FF2B5EF4-FFF2-40B4-BE49-F238E27FC236}">
                <a16:creationId xmlns:a16="http://schemas.microsoft.com/office/drawing/2014/main" id="{C7BFFC01-DF56-D0C1-C187-7B800D1508EC}"/>
              </a:ext>
            </a:extLst>
          </p:cNvPr>
          <p:cNvGrpSpPr/>
          <p:nvPr/>
        </p:nvGrpSpPr>
        <p:grpSpPr>
          <a:xfrm>
            <a:off x="832882" y="4660556"/>
            <a:ext cx="6417280" cy="423069"/>
            <a:chOff x="887571" y="1678781"/>
            <a:chExt cx="6417280" cy="423069"/>
          </a:xfrm>
        </p:grpSpPr>
        <p:sp>
          <p:nvSpPr>
            <p:cNvPr id="12" name="テキスト ボックス 11">
              <a:extLst>
                <a:ext uri="{FF2B5EF4-FFF2-40B4-BE49-F238E27FC236}">
                  <a16:creationId xmlns:a16="http://schemas.microsoft.com/office/drawing/2014/main" id="{7579F4C8-31B4-5083-8CE7-BDDB1FAA90AF}"/>
                </a:ext>
              </a:extLst>
            </p:cNvPr>
            <p:cNvSpPr txBox="1"/>
            <p:nvPr/>
          </p:nvSpPr>
          <p:spPr>
            <a:xfrm>
              <a:off x="1349375" y="1714500"/>
              <a:ext cx="5955476" cy="369332"/>
            </a:xfrm>
            <a:prstGeom prst="rect">
              <a:avLst/>
            </a:prstGeom>
            <a:noFill/>
          </p:spPr>
          <p:txBody>
            <a:bodyPr wrap="none" rtlCol="0">
              <a:spAutoFit/>
            </a:bodyPr>
            <a:lstStyle/>
            <a:p>
              <a:r>
                <a:rPr lang="ja-JP" altLang="en-US" b="1">
                  <a:solidFill>
                    <a:srgbClr val="FF6A29"/>
                  </a:solidFill>
                  <a:latin typeface="BIZ UDPゴシック" panose="020B0400000000000000" pitchFamily="50" charset="-128"/>
                  <a:ea typeface="BIZ UDPゴシック" panose="020B0400000000000000" pitchFamily="50" charset="-128"/>
                </a:rPr>
                <a:t>生徒や保護者に対して必要性を説明できる指導であるか</a:t>
              </a:r>
              <a:endParaRPr lang="ja-JP" altLang="en-US" sz="1800" b="1">
                <a:solidFill>
                  <a:srgbClr val="FF6A29"/>
                </a:solidFill>
                <a:latin typeface="BIZ UDPゴシック" panose="020B0400000000000000" pitchFamily="50" charset="-128"/>
                <a:ea typeface="BIZ UDPゴシック" panose="020B0400000000000000" pitchFamily="50" charset="-128"/>
              </a:endParaRPr>
            </a:p>
          </p:txBody>
        </p:sp>
        <p:sp>
          <p:nvSpPr>
            <p:cNvPr id="14" name="楕円 13">
              <a:extLst>
                <a:ext uri="{FF2B5EF4-FFF2-40B4-BE49-F238E27FC236}">
                  <a16:creationId xmlns:a16="http://schemas.microsoft.com/office/drawing/2014/main" id="{E450673E-597E-666C-CC38-50728F8D76E8}"/>
                </a:ext>
              </a:extLst>
            </p:cNvPr>
            <p:cNvSpPr/>
            <p:nvPr/>
          </p:nvSpPr>
          <p:spPr>
            <a:xfrm>
              <a:off x="887571" y="1678781"/>
              <a:ext cx="423069" cy="423069"/>
            </a:xfrm>
            <a:prstGeom prst="ellipse">
              <a:avLst/>
            </a:prstGeom>
            <a:solidFill>
              <a:srgbClr val="FF6A29"/>
            </a:solidFill>
            <a:ln>
              <a:noFill/>
            </a:ln>
          </p:spPr>
          <p:style>
            <a:lnRef idx="2">
              <a:schemeClr val="accent1">
                <a:shade val="15000"/>
              </a:schemeClr>
            </a:lnRef>
            <a:fillRef idx="1">
              <a:schemeClr val="accent1"/>
            </a:fillRef>
            <a:effectRef idx="0">
              <a:schemeClr val="accent1"/>
            </a:effectRef>
            <a:fontRef idx="minor">
              <a:schemeClr val="lt1"/>
            </a:fontRef>
          </p:style>
          <p:txBody>
            <a:bodyPr bIns="0" rtlCol="0" anchor="ctr"/>
            <a:lstStyle/>
            <a:p>
              <a:pPr algn="ctr"/>
              <a:r>
                <a:rPr kumimoji="1" lang="en-US" altLang="ja-JP" sz="2100" b="1">
                  <a:latin typeface="BIZ UDPゴシック" panose="020B0400000000000000" pitchFamily="50" charset="-128"/>
                  <a:ea typeface="BIZ UDPゴシック" panose="020B0400000000000000" pitchFamily="50" charset="-128"/>
                </a:rPr>
                <a:t>2</a:t>
              </a:r>
              <a:endParaRPr kumimoji="1" lang="ja-JP" altLang="en-US" sz="2100" b="1">
                <a:latin typeface="BIZ UDPゴシック" panose="020B0400000000000000" pitchFamily="50" charset="-128"/>
                <a:ea typeface="BIZ UDPゴシック" panose="020B0400000000000000" pitchFamily="50" charset="-128"/>
              </a:endParaRPr>
            </a:p>
          </p:txBody>
        </p:sp>
      </p:grpSp>
      <p:grpSp>
        <p:nvGrpSpPr>
          <p:cNvPr id="4" name="グループ化 3">
            <a:extLst>
              <a:ext uri="{FF2B5EF4-FFF2-40B4-BE49-F238E27FC236}">
                <a16:creationId xmlns:a16="http://schemas.microsoft.com/office/drawing/2014/main" id="{B02D3F6F-D98D-8980-5DCA-BE53C407A579}"/>
              </a:ext>
            </a:extLst>
          </p:cNvPr>
          <p:cNvGrpSpPr/>
          <p:nvPr/>
        </p:nvGrpSpPr>
        <p:grpSpPr>
          <a:xfrm>
            <a:off x="832882" y="5400558"/>
            <a:ext cx="6186448" cy="423069"/>
            <a:chOff x="887571" y="1678781"/>
            <a:chExt cx="6186448" cy="423069"/>
          </a:xfrm>
        </p:grpSpPr>
        <p:sp>
          <p:nvSpPr>
            <p:cNvPr id="5" name="テキスト ボックス 4">
              <a:extLst>
                <a:ext uri="{FF2B5EF4-FFF2-40B4-BE49-F238E27FC236}">
                  <a16:creationId xmlns:a16="http://schemas.microsoft.com/office/drawing/2014/main" id="{320ED264-404E-A435-9F14-7F1A192EAA90}"/>
                </a:ext>
              </a:extLst>
            </p:cNvPr>
            <p:cNvSpPr txBox="1"/>
            <p:nvPr/>
          </p:nvSpPr>
          <p:spPr>
            <a:xfrm>
              <a:off x="1349375" y="1732518"/>
              <a:ext cx="5724644" cy="369332"/>
            </a:xfrm>
            <a:prstGeom prst="rect">
              <a:avLst/>
            </a:prstGeom>
            <a:noFill/>
          </p:spPr>
          <p:txBody>
            <a:bodyPr wrap="none" rtlCol="0">
              <a:spAutoFit/>
            </a:bodyPr>
            <a:lstStyle/>
            <a:p>
              <a:r>
                <a:rPr lang="ja-JP" altLang="en-US" b="1">
                  <a:solidFill>
                    <a:srgbClr val="FF6A29"/>
                  </a:solidFill>
                  <a:latin typeface="BIZ UDPゴシック" panose="020B0400000000000000" pitchFamily="50" charset="-128"/>
                  <a:ea typeface="BIZ UDPゴシック" panose="020B0400000000000000" pitchFamily="50" charset="-128"/>
                </a:rPr>
                <a:t>身体接触を伴う指導が必要な場面はどのようなものか</a:t>
              </a:r>
              <a:endParaRPr kumimoji="1" lang="ja-JP" altLang="en-US" sz="1900" b="1" spc="50">
                <a:solidFill>
                  <a:srgbClr val="FF6A29"/>
                </a:solidFill>
                <a:latin typeface="BIZ UDPゴシック" panose="020B0400000000000000" pitchFamily="50" charset="-128"/>
                <a:ea typeface="BIZ UDPゴシック" panose="020B0400000000000000" pitchFamily="50" charset="-128"/>
              </a:endParaRPr>
            </a:p>
          </p:txBody>
        </p:sp>
        <p:sp>
          <p:nvSpPr>
            <p:cNvPr id="8" name="楕円 13">
              <a:extLst>
                <a:ext uri="{FF2B5EF4-FFF2-40B4-BE49-F238E27FC236}">
                  <a16:creationId xmlns:a16="http://schemas.microsoft.com/office/drawing/2014/main" id="{899CC469-3771-7494-E3DC-677083F7FC8C}"/>
                </a:ext>
              </a:extLst>
            </p:cNvPr>
            <p:cNvSpPr/>
            <p:nvPr/>
          </p:nvSpPr>
          <p:spPr>
            <a:xfrm>
              <a:off x="887571" y="1678781"/>
              <a:ext cx="423069" cy="423069"/>
            </a:xfrm>
            <a:prstGeom prst="ellipse">
              <a:avLst/>
            </a:prstGeom>
            <a:solidFill>
              <a:srgbClr val="FF6A29"/>
            </a:solidFill>
            <a:ln>
              <a:noFill/>
            </a:ln>
          </p:spPr>
          <p:style>
            <a:lnRef idx="2">
              <a:schemeClr val="accent1">
                <a:shade val="15000"/>
              </a:schemeClr>
            </a:lnRef>
            <a:fillRef idx="1">
              <a:schemeClr val="accent1"/>
            </a:fillRef>
            <a:effectRef idx="0">
              <a:schemeClr val="accent1"/>
            </a:effectRef>
            <a:fontRef idx="minor">
              <a:schemeClr val="lt1"/>
            </a:fontRef>
          </p:style>
          <p:txBody>
            <a:bodyPr bIns="0" rtlCol="0" anchor="ctr"/>
            <a:lstStyle/>
            <a:p>
              <a:pPr algn="ctr"/>
              <a:r>
                <a:rPr kumimoji="1" lang="en-US" altLang="ja-JP" sz="2100" b="1">
                  <a:latin typeface="BIZ UDPゴシック" panose="020B0400000000000000" pitchFamily="50" charset="-128"/>
                  <a:ea typeface="BIZ UDPゴシック" panose="020B0400000000000000" pitchFamily="50" charset="-128"/>
                </a:rPr>
                <a:t>3</a:t>
              </a:r>
              <a:endParaRPr kumimoji="1" lang="ja-JP" altLang="en-US" sz="2100" b="1">
                <a:latin typeface="BIZ UDPゴシック" panose="020B0400000000000000" pitchFamily="50" charset="-128"/>
                <a:ea typeface="BIZ UDPゴシック" panose="020B0400000000000000" pitchFamily="50" charset="-128"/>
              </a:endParaRPr>
            </a:p>
          </p:txBody>
        </p:sp>
      </p:grpSp>
      <p:sp>
        <p:nvSpPr>
          <p:cNvPr id="13" name="テキスト ボックス 12">
            <a:extLst>
              <a:ext uri="{FF2B5EF4-FFF2-40B4-BE49-F238E27FC236}">
                <a16:creationId xmlns:a16="http://schemas.microsoft.com/office/drawing/2014/main" id="{4D67C34A-8F10-3940-B3A3-C3077957EE59}"/>
              </a:ext>
            </a:extLst>
          </p:cNvPr>
          <p:cNvSpPr txBox="1"/>
          <p:nvPr/>
        </p:nvSpPr>
        <p:spPr>
          <a:xfrm>
            <a:off x="832882" y="2049091"/>
            <a:ext cx="10566956" cy="595869"/>
          </a:xfrm>
          <a:prstGeom prst="rect">
            <a:avLst/>
          </a:prstGeom>
          <a:noFill/>
        </p:spPr>
        <p:txBody>
          <a:bodyPr wrap="square" rtlCol="0">
            <a:spAutoFit/>
          </a:bodyPr>
          <a:lstStyle/>
          <a:p>
            <a:pPr>
              <a:lnSpc>
                <a:spcPct val="110000"/>
              </a:lnSpc>
            </a:pPr>
            <a:r>
              <a:rPr lang="ja-JP" altLang="en-US" sz="1600" spc="180">
                <a:latin typeface="BIZ UDPゴシック" panose="020B0400000000000000" pitchFamily="50" charset="-128"/>
                <a:ea typeface="BIZ UDPゴシック" panose="020B0400000000000000" pitchFamily="50" charset="-128"/>
              </a:rPr>
              <a:t>小学生向けスポーツクラブの職員は、技術向上を理由に、特定のこどもに対し、腰や背中に繰り返し触れながら、長時間にわたる姿勢指導を行っている。</a:t>
            </a:r>
          </a:p>
        </p:txBody>
      </p:sp>
      <p:sp>
        <p:nvSpPr>
          <p:cNvPr id="17" name="テキスト ボックス 16">
            <a:extLst>
              <a:ext uri="{FF2B5EF4-FFF2-40B4-BE49-F238E27FC236}">
                <a16:creationId xmlns:a16="http://schemas.microsoft.com/office/drawing/2014/main" id="{4FF52666-D426-F6D5-7536-B40F679CAC8C}"/>
              </a:ext>
            </a:extLst>
          </p:cNvPr>
          <p:cNvSpPr txBox="1"/>
          <p:nvPr/>
        </p:nvSpPr>
        <p:spPr>
          <a:xfrm>
            <a:off x="792162" y="1618204"/>
            <a:ext cx="607859" cy="338554"/>
          </a:xfrm>
          <a:prstGeom prst="rect">
            <a:avLst/>
          </a:prstGeom>
          <a:noFill/>
        </p:spPr>
        <p:txBody>
          <a:bodyPr wrap="none" rtlCol="0">
            <a:spAutoFit/>
          </a:bodyPr>
          <a:lstStyle/>
          <a:p>
            <a:r>
              <a:rPr lang="ja-JP" altLang="en-US" sz="1600" spc="50">
                <a:latin typeface="BIZ UDPゴシック" panose="020B0400000000000000" pitchFamily="50" charset="-128"/>
                <a:ea typeface="BIZ UDPゴシック" panose="020B0400000000000000" pitchFamily="50" charset="-128"/>
              </a:rPr>
              <a:t>事例</a:t>
            </a:r>
          </a:p>
        </p:txBody>
      </p:sp>
      <p:grpSp>
        <p:nvGrpSpPr>
          <p:cNvPr id="3" name="グループ化 2">
            <a:extLst>
              <a:ext uri="{FF2B5EF4-FFF2-40B4-BE49-F238E27FC236}">
                <a16:creationId xmlns:a16="http://schemas.microsoft.com/office/drawing/2014/main" id="{336E52D1-71F9-76BB-0124-BCBD96854E27}"/>
              </a:ext>
            </a:extLst>
          </p:cNvPr>
          <p:cNvGrpSpPr/>
          <p:nvPr/>
        </p:nvGrpSpPr>
        <p:grpSpPr>
          <a:xfrm>
            <a:off x="10308917" y="4953562"/>
            <a:ext cx="1041272" cy="1129438"/>
            <a:chOff x="1189767" y="2221447"/>
            <a:chExt cx="1041272" cy="1129438"/>
          </a:xfrm>
        </p:grpSpPr>
        <p:sp>
          <p:nvSpPr>
            <p:cNvPr id="15" name="フリーフォーム: 図形 14">
              <a:extLst>
                <a:ext uri="{FF2B5EF4-FFF2-40B4-BE49-F238E27FC236}">
                  <a16:creationId xmlns:a16="http://schemas.microsoft.com/office/drawing/2014/main" id="{144CB6CC-2B06-6D9F-86F5-997AE5CEBA2B}"/>
                </a:ext>
              </a:extLst>
            </p:cNvPr>
            <p:cNvSpPr/>
            <p:nvPr/>
          </p:nvSpPr>
          <p:spPr>
            <a:xfrm>
              <a:off x="1421129" y="2296183"/>
              <a:ext cx="437864" cy="961834"/>
            </a:xfrm>
            <a:custGeom>
              <a:avLst/>
              <a:gdLst>
                <a:gd name="connsiteX0" fmla="*/ 356235 w 437864"/>
                <a:gd name="connsiteY0" fmla="*/ 324422 h 961834"/>
                <a:gd name="connsiteX1" fmla="*/ 361855 w 437864"/>
                <a:gd name="connsiteY1" fmla="*/ 351282 h 961834"/>
                <a:gd name="connsiteX2" fmla="*/ 289369 w 437864"/>
                <a:gd name="connsiteY2" fmla="*/ 430149 h 961834"/>
                <a:gd name="connsiteX3" fmla="*/ 227647 w 437864"/>
                <a:gd name="connsiteY3" fmla="*/ 401003 h 961834"/>
                <a:gd name="connsiteX4" fmla="*/ 227647 w 437864"/>
                <a:gd name="connsiteY4" fmla="*/ 377666 h 961834"/>
                <a:gd name="connsiteX5" fmla="*/ 203359 w 437864"/>
                <a:gd name="connsiteY5" fmla="*/ 329946 h 961834"/>
                <a:gd name="connsiteX6" fmla="*/ 166592 w 437864"/>
                <a:gd name="connsiteY6" fmla="*/ 303276 h 961834"/>
                <a:gd name="connsiteX7" fmla="*/ 129254 w 437864"/>
                <a:gd name="connsiteY7" fmla="*/ 227362 h 961834"/>
                <a:gd name="connsiteX8" fmla="*/ 102679 w 437864"/>
                <a:gd name="connsiteY8" fmla="*/ 128111 h 961834"/>
                <a:gd name="connsiteX9" fmla="*/ 309944 w 437864"/>
                <a:gd name="connsiteY9" fmla="*/ 0 h 961834"/>
                <a:gd name="connsiteX10" fmla="*/ 327755 w 437864"/>
                <a:gd name="connsiteY10" fmla="*/ 41910 h 961834"/>
                <a:gd name="connsiteX11" fmla="*/ 360807 w 437864"/>
                <a:gd name="connsiteY11" fmla="*/ 165259 h 961834"/>
                <a:gd name="connsiteX12" fmla="*/ 352616 w 437864"/>
                <a:gd name="connsiteY12" fmla="*/ 283369 h 961834"/>
                <a:gd name="connsiteX13" fmla="*/ 347663 w 437864"/>
                <a:gd name="connsiteY13" fmla="*/ 292037 h 961834"/>
                <a:gd name="connsiteX14" fmla="*/ 356330 w 437864"/>
                <a:gd name="connsiteY14" fmla="*/ 324326 h 961834"/>
                <a:gd name="connsiteX15" fmla="*/ 189833 w 437864"/>
                <a:gd name="connsiteY15" fmla="*/ 423291 h 961834"/>
                <a:gd name="connsiteX16" fmla="*/ 183261 w 437864"/>
                <a:gd name="connsiteY16" fmla="*/ 442627 h 961834"/>
                <a:gd name="connsiteX17" fmla="*/ 167164 w 437864"/>
                <a:gd name="connsiteY17" fmla="*/ 463582 h 961834"/>
                <a:gd name="connsiteX18" fmla="*/ 149733 w 437864"/>
                <a:gd name="connsiteY18" fmla="*/ 472154 h 961834"/>
                <a:gd name="connsiteX19" fmla="*/ 134398 w 437864"/>
                <a:gd name="connsiteY19" fmla="*/ 472154 h 961834"/>
                <a:gd name="connsiteX20" fmla="*/ 117157 w 437864"/>
                <a:gd name="connsiteY20" fmla="*/ 480822 h 961834"/>
                <a:gd name="connsiteX21" fmla="*/ 89440 w 437864"/>
                <a:gd name="connsiteY21" fmla="*/ 518255 h 961834"/>
                <a:gd name="connsiteX22" fmla="*/ 0 w 437864"/>
                <a:gd name="connsiteY22" fmla="*/ 483965 h 961834"/>
                <a:gd name="connsiteX23" fmla="*/ 34195 w 437864"/>
                <a:gd name="connsiteY23" fmla="*/ 356425 h 961834"/>
                <a:gd name="connsiteX24" fmla="*/ 46006 w 437864"/>
                <a:gd name="connsiteY24" fmla="*/ 340138 h 961834"/>
                <a:gd name="connsiteX25" fmla="*/ 93250 w 437864"/>
                <a:gd name="connsiteY25" fmla="*/ 309467 h 961834"/>
                <a:gd name="connsiteX26" fmla="*/ 101727 w 437864"/>
                <a:gd name="connsiteY26" fmla="*/ 307181 h 961834"/>
                <a:gd name="connsiteX27" fmla="*/ 111062 w 437864"/>
                <a:gd name="connsiteY27" fmla="*/ 309944 h 961834"/>
                <a:gd name="connsiteX28" fmla="*/ 180975 w 437864"/>
                <a:gd name="connsiteY28" fmla="*/ 360712 h 961834"/>
                <a:gd name="connsiteX29" fmla="*/ 189738 w 437864"/>
                <a:gd name="connsiteY29" fmla="*/ 377857 h 961834"/>
                <a:gd name="connsiteX30" fmla="*/ 189738 w 437864"/>
                <a:gd name="connsiteY30" fmla="*/ 423386 h 961834"/>
                <a:gd name="connsiteX31" fmla="*/ 292227 w 437864"/>
                <a:gd name="connsiteY31" fmla="*/ 775335 h 961834"/>
                <a:gd name="connsiteX32" fmla="*/ 286226 w 437864"/>
                <a:gd name="connsiteY32" fmla="*/ 775335 h 961834"/>
                <a:gd name="connsiteX33" fmla="*/ 180880 w 437864"/>
                <a:gd name="connsiteY33" fmla="*/ 500824 h 961834"/>
                <a:gd name="connsiteX34" fmla="*/ 197072 w 437864"/>
                <a:gd name="connsiteY34" fmla="*/ 486728 h 961834"/>
                <a:gd name="connsiteX35" fmla="*/ 213169 w 437864"/>
                <a:gd name="connsiteY35" fmla="*/ 465773 h 961834"/>
                <a:gd name="connsiteX36" fmla="*/ 222599 w 437864"/>
                <a:gd name="connsiteY36" fmla="*/ 448342 h 961834"/>
                <a:gd name="connsiteX37" fmla="*/ 289369 w 437864"/>
                <a:gd name="connsiteY37" fmla="*/ 468059 h 961834"/>
                <a:gd name="connsiteX38" fmla="*/ 394049 w 437864"/>
                <a:gd name="connsiteY38" fmla="*/ 391382 h 961834"/>
                <a:gd name="connsiteX39" fmla="*/ 437864 w 437864"/>
                <a:gd name="connsiteY39" fmla="*/ 395954 h 961834"/>
                <a:gd name="connsiteX40" fmla="*/ 292227 w 437864"/>
                <a:gd name="connsiteY40" fmla="*/ 775335 h 961834"/>
                <a:gd name="connsiteX41" fmla="*/ 164211 w 437864"/>
                <a:gd name="connsiteY41" fmla="*/ 850297 h 961834"/>
                <a:gd name="connsiteX42" fmla="*/ 145542 w 437864"/>
                <a:gd name="connsiteY42" fmla="*/ 849344 h 961834"/>
                <a:gd name="connsiteX43" fmla="*/ 80772 w 437864"/>
                <a:gd name="connsiteY43" fmla="*/ 808387 h 961834"/>
                <a:gd name="connsiteX44" fmla="*/ 59150 w 437864"/>
                <a:gd name="connsiteY44" fmla="*/ 759809 h 961834"/>
                <a:gd name="connsiteX45" fmla="*/ 24860 w 437864"/>
                <a:gd name="connsiteY45" fmla="*/ 921258 h 961834"/>
                <a:gd name="connsiteX46" fmla="*/ 108299 w 437864"/>
                <a:gd name="connsiteY46" fmla="*/ 960311 h 961834"/>
                <a:gd name="connsiteX47" fmla="*/ 158401 w 437864"/>
                <a:gd name="connsiteY47" fmla="*/ 961835 h 961834"/>
                <a:gd name="connsiteX48" fmla="*/ 164211 w 437864"/>
                <a:gd name="connsiteY48" fmla="*/ 850392 h 961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437864" h="961834">
                  <a:moveTo>
                    <a:pt x="356235" y="324422"/>
                  </a:moveTo>
                  <a:cubicBezTo>
                    <a:pt x="359664" y="337375"/>
                    <a:pt x="361855" y="345758"/>
                    <a:pt x="361855" y="351282"/>
                  </a:cubicBezTo>
                  <a:cubicBezTo>
                    <a:pt x="361855" y="399193"/>
                    <a:pt x="335756" y="430149"/>
                    <a:pt x="289369" y="430149"/>
                  </a:cubicBezTo>
                  <a:cubicBezTo>
                    <a:pt x="262223" y="430149"/>
                    <a:pt x="240792" y="419481"/>
                    <a:pt x="227647" y="401003"/>
                  </a:cubicBezTo>
                  <a:lnTo>
                    <a:pt x="227647" y="377666"/>
                  </a:lnTo>
                  <a:cubicBezTo>
                    <a:pt x="227647" y="359664"/>
                    <a:pt x="217837" y="340519"/>
                    <a:pt x="203359" y="329946"/>
                  </a:cubicBezTo>
                  <a:lnTo>
                    <a:pt x="166592" y="303276"/>
                  </a:lnTo>
                  <a:cubicBezTo>
                    <a:pt x="151543" y="287369"/>
                    <a:pt x="139255" y="264700"/>
                    <a:pt x="129254" y="227362"/>
                  </a:cubicBezTo>
                  <a:lnTo>
                    <a:pt x="102679" y="128111"/>
                  </a:lnTo>
                  <a:lnTo>
                    <a:pt x="309944" y="0"/>
                  </a:lnTo>
                  <a:cubicBezTo>
                    <a:pt x="317087" y="10477"/>
                    <a:pt x="322993" y="24289"/>
                    <a:pt x="327755" y="41910"/>
                  </a:cubicBezTo>
                  <a:lnTo>
                    <a:pt x="360807" y="165259"/>
                  </a:lnTo>
                  <a:cubicBezTo>
                    <a:pt x="376523" y="224028"/>
                    <a:pt x="369380" y="254032"/>
                    <a:pt x="352616" y="283369"/>
                  </a:cubicBezTo>
                  <a:lnTo>
                    <a:pt x="347663" y="292037"/>
                  </a:lnTo>
                  <a:lnTo>
                    <a:pt x="356330" y="324326"/>
                  </a:lnTo>
                  <a:close/>
                  <a:moveTo>
                    <a:pt x="189833" y="423291"/>
                  </a:moveTo>
                  <a:cubicBezTo>
                    <a:pt x="189833" y="429197"/>
                    <a:pt x="186880" y="437960"/>
                    <a:pt x="183261" y="442627"/>
                  </a:cubicBezTo>
                  <a:lnTo>
                    <a:pt x="167164" y="463582"/>
                  </a:lnTo>
                  <a:cubicBezTo>
                    <a:pt x="163544" y="468249"/>
                    <a:pt x="155734" y="472154"/>
                    <a:pt x="149733" y="472154"/>
                  </a:cubicBezTo>
                  <a:lnTo>
                    <a:pt x="134398" y="472154"/>
                  </a:lnTo>
                  <a:cubicBezTo>
                    <a:pt x="128492" y="472154"/>
                    <a:pt x="120682" y="476060"/>
                    <a:pt x="117157" y="480822"/>
                  </a:cubicBezTo>
                  <a:lnTo>
                    <a:pt x="89440" y="518255"/>
                  </a:lnTo>
                  <a:lnTo>
                    <a:pt x="0" y="483965"/>
                  </a:lnTo>
                  <a:lnTo>
                    <a:pt x="34195" y="356425"/>
                  </a:lnTo>
                  <a:cubicBezTo>
                    <a:pt x="35719" y="350711"/>
                    <a:pt x="41053" y="343376"/>
                    <a:pt x="46006" y="340138"/>
                  </a:cubicBezTo>
                  <a:lnTo>
                    <a:pt x="93250" y="309467"/>
                  </a:lnTo>
                  <a:cubicBezTo>
                    <a:pt x="95631" y="307943"/>
                    <a:pt x="98679" y="307181"/>
                    <a:pt x="101727" y="307181"/>
                  </a:cubicBezTo>
                  <a:cubicBezTo>
                    <a:pt x="105156" y="307181"/>
                    <a:pt x="108490" y="308134"/>
                    <a:pt x="111062" y="309944"/>
                  </a:cubicBezTo>
                  <a:lnTo>
                    <a:pt x="180975" y="360712"/>
                  </a:lnTo>
                  <a:cubicBezTo>
                    <a:pt x="185738" y="364236"/>
                    <a:pt x="189738" y="371951"/>
                    <a:pt x="189738" y="377857"/>
                  </a:cubicBezTo>
                  <a:lnTo>
                    <a:pt x="189738" y="423386"/>
                  </a:lnTo>
                  <a:close/>
                  <a:moveTo>
                    <a:pt x="292227" y="775335"/>
                  </a:moveTo>
                  <a:lnTo>
                    <a:pt x="286226" y="775335"/>
                  </a:lnTo>
                  <a:lnTo>
                    <a:pt x="180880" y="500824"/>
                  </a:lnTo>
                  <a:cubicBezTo>
                    <a:pt x="187166" y="497015"/>
                    <a:pt x="192786" y="492252"/>
                    <a:pt x="197072" y="486728"/>
                  </a:cubicBezTo>
                  <a:lnTo>
                    <a:pt x="213169" y="465773"/>
                  </a:lnTo>
                  <a:cubicBezTo>
                    <a:pt x="216979" y="460820"/>
                    <a:pt x="220123" y="454724"/>
                    <a:pt x="222599" y="448342"/>
                  </a:cubicBezTo>
                  <a:cubicBezTo>
                    <a:pt x="240887" y="460915"/>
                    <a:pt x="263557" y="468059"/>
                    <a:pt x="289369" y="468059"/>
                  </a:cubicBezTo>
                  <a:cubicBezTo>
                    <a:pt x="342519" y="468059"/>
                    <a:pt x="380429" y="437960"/>
                    <a:pt x="394049" y="391382"/>
                  </a:cubicBezTo>
                  <a:cubicBezTo>
                    <a:pt x="408337" y="392906"/>
                    <a:pt x="423100" y="394430"/>
                    <a:pt x="437864" y="395954"/>
                  </a:cubicBezTo>
                  <a:lnTo>
                    <a:pt x="292227" y="775335"/>
                  </a:lnTo>
                  <a:close/>
                  <a:moveTo>
                    <a:pt x="164211" y="850297"/>
                  </a:moveTo>
                  <a:cubicBezTo>
                    <a:pt x="156210" y="849916"/>
                    <a:pt x="149828" y="849535"/>
                    <a:pt x="145542" y="849344"/>
                  </a:cubicBezTo>
                  <a:cubicBezTo>
                    <a:pt x="108775" y="847439"/>
                    <a:pt x="93154" y="836295"/>
                    <a:pt x="80772" y="808387"/>
                  </a:cubicBezTo>
                  <a:cubicBezTo>
                    <a:pt x="77915" y="801910"/>
                    <a:pt x="69913" y="784098"/>
                    <a:pt x="59150" y="759809"/>
                  </a:cubicBezTo>
                  <a:lnTo>
                    <a:pt x="24860" y="921258"/>
                  </a:lnTo>
                  <a:cubicBezTo>
                    <a:pt x="44767" y="945356"/>
                    <a:pt x="74581" y="958501"/>
                    <a:pt x="108299" y="960311"/>
                  </a:cubicBezTo>
                  <a:cubicBezTo>
                    <a:pt x="118681" y="960882"/>
                    <a:pt x="144780" y="961454"/>
                    <a:pt x="158401" y="961835"/>
                  </a:cubicBezTo>
                  <a:lnTo>
                    <a:pt x="164211" y="850392"/>
                  </a:lnTo>
                  <a:close/>
                </a:path>
              </a:pathLst>
            </a:custGeom>
            <a:solidFill>
              <a:srgbClr val="FFFFFF"/>
            </a:solidFill>
            <a:ln w="9525" cap="flat">
              <a:noFill/>
              <a:prstDash val="solid"/>
              <a:miter/>
            </a:ln>
          </p:spPr>
          <p:txBody>
            <a:bodyPr rtlCol="0" anchor="ctr"/>
            <a:lstStyle/>
            <a:p>
              <a:endParaRPr lang="ja-JP" altLang="en-US"/>
            </a:p>
          </p:txBody>
        </p:sp>
        <p:sp>
          <p:nvSpPr>
            <p:cNvPr id="18" name="フリーフォーム: 図形 17">
              <a:extLst>
                <a:ext uri="{FF2B5EF4-FFF2-40B4-BE49-F238E27FC236}">
                  <a16:creationId xmlns:a16="http://schemas.microsoft.com/office/drawing/2014/main" id="{CB88DEEB-CF53-9CB2-F2F7-7142E04910B4}"/>
                </a:ext>
              </a:extLst>
            </p:cNvPr>
            <p:cNvSpPr/>
            <p:nvPr/>
          </p:nvSpPr>
          <p:spPr>
            <a:xfrm>
              <a:off x="1189767" y="2221447"/>
              <a:ext cx="1041272" cy="1129438"/>
            </a:xfrm>
            <a:custGeom>
              <a:avLst/>
              <a:gdLst>
                <a:gd name="connsiteX0" fmla="*/ 238506 w 1041272"/>
                <a:gd name="connsiteY0" fmla="*/ 1067526 h 1129438"/>
                <a:gd name="connsiteX1" fmla="*/ 246888 w 1041272"/>
                <a:gd name="connsiteY1" fmla="*/ 1039427 h 1129438"/>
                <a:gd name="connsiteX2" fmla="*/ 337566 w 1041272"/>
                <a:gd name="connsiteY2" fmla="*/ 1072669 h 1129438"/>
                <a:gd name="connsiteX3" fmla="*/ 788099 w 1041272"/>
                <a:gd name="connsiteY3" fmla="*/ 1096291 h 1129438"/>
                <a:gd name="connsiteX4" fmla="*/ 788099 w 1041272"/>
                <a:gd name="connsiteY4" fmla="*/ 1096291 h 1129438"/>
                <a:gd name="connsiteX5" fmla="*/ 788956 w 1041272"/>
                <a:gd name="connsiteY5" fmla="*/ 1096291 h 1129438"/>
                <a:gd name="connsiteX6" fmla="*/ 829342 w 1041272"/>
                <a:gd name="connsiteY6" fmla="*/ 1097053 h 1129438"/>
                <a:gd name="connsiteX7" fmla="*/ 912400 w 1041272"/>
                <a:gd name="connsiteY7" fmla="*/ 1096291 h 1129438"/>
                <a:gd name="connsiteX8" fmla="*/ 1041273 w 1041272"/>
                <a:gd name="connsiteY8" fmla="*/ 978372 h 1129438"/>
                <a:gd name="connsiteX9" fmla="*/ 1041273 w 1041272"/>
                <a:gd name="connsiteY9" fmla="*/ 639949 h 1129438"/>
                <a:gd name="connsiteX10" fmla="*/ 869061 w 1041272"/>
                <a:gd name="connsiteY10" fmla="*/ 453544 h 1129438"/>
                <a:gd name="connsiteX11" fmla="*/ 646176 w 1041272"/>
                <a:gd name="connsiteY11" fmla="*/ 430113 h 1129438"/>
                <a:gd name="connsiteX12" fmla="*/ 631031 w 1041272"/>
                <a:gd name="connsiteY12" fmla="*/ 373153 h 1129438"/>
                <a:gd name="connsiteX13" fmla="*/ 639032 w 1041272"/>
                <a:gd name="connsiteY13" fmla="*/ 227421 h 1129438"/>
                <a:gd name="connsiteX14" fmla="*/ 605981 w 1041272"/>
                <a:gd name="connsiteY14" fmla="*/ 104072 h 1129438"/>
                <a:gd name="connsiteX15" fmla="*/ 549783 w 1041272"/>
                <a:gd name="connsiteY15" fmla="*/ 16156 h 1129438"/>
                <a:gd name="connsiteX16" fmla="*/ 436150 w 1041272"/>
                <a:gd name="connsiteY16" fmla="*/ 7870 h 1129438"/>
                <a:gd name="connsiteX17" fmla="*/ 379667 w 1041272"/>
                <a:gd name="connsiteY17" fmla="*/ 23014 h 1129438"/>
                <a:gd name="connsiteX18" fmla="*/ 280702 w 1041272"/>
                <a:gd name="connsiteY18" fmla="*/ 191321 h 1129438"/>
                <a:gd name="connsiteX19" fmla="*/ 313754 w 1041272"/>
                <a:gd name="connsiteY19" fmla="*/ 314670 h 1129438"/>
                <a:gd name="connsiteX20" fmla="*/ 323279 w 1041272"/>
                <a:gd name="connsiteY20" fmla="*/ 344959 h 1129438"/>
                <a:gd name="connsiteX21" fmla="*/ 304324 w 1041272"/>
                <a:gd name="connsiteY21" fmla="*/ 352294 h 1129438"/>
                <a:gd name="connsiteX22" fmla="*/ 257080 w 1041272"/>
                <a:gd name="connsiteY22" fmla="*/ 382964 h 1129438"/>
                <a:gd name="connsiteX23" fmla="*/ 229267 w 1041272"/>
                <a:gd name="connsiteY23" fmla="*/ 421159 h 1129438"/>
                <a:gd name="connsiteX24" fmla="*/ 222028 w 1041272"/>
                <a:gd name="connsiteY24" fmla="*/ 448306 h 1129438"/>
                <a:gd name="connsiteX25" fmla="*/ 172307 w 1041272"/>
                <a:gd name="connsiteY25" fmla="*/ 453544 h 1129438"/>
                <a:gd name="connsiteX26" fmla="*/ 0 w 1041272"/>
                <a:gd name="connsiteY26" fmla="*/ 639949 h 1129438"/>
                <a:gd name="connsiteX27" fmla="*/ 0 w 1041272"/>
                <a:gd name="connsiteY27" fmla="*/ 1000756 h 1129438"/>
                <a:gd name="connsiteX28" fmla="*/ 128683 w 1041272"/>
                <a:gd name="connsiteY28" fmla="*/ 1129438 h 1129438"/>
                <a:gd name="connsiteX29" fmla="*/ 238506 w 1041272"/>
                <a:gd name="connsiteY29" fmla="*/ 1067526 h 1129438"/>
                <a:gd name="connsiteX30" fmla="*/ 587597 w 1041272"/>
                <a:gd name="connsiteY30" fmla="*/ 399157 h 1129438"/>
                <a:gd name="connsiteX31" fmla="*/ 593217 w 1041272"/>
                <a:gd name="connsiteY31" fmla="*/ 426017 h 1129438"/>
                <a:gd name="connsiteX32" fmla="*/ 520732 w 1041272"/>
                <a:gd name="connsiteY32" fmla="*/ 504884 h 1129438"/>
                <a:gd name="connsiteX33" fmla="*/ 459010 w 1041272"/>
                <a:gd name="connsiteY33" fmla="*/ 475738 h 1129438"/>
                <a:gd name="connsiteX34" fmla="*/ 459010 w 1041272"/>
                <a:gd name="connsiteY34" fmla="*/ 452401 h 1129438"/>
                <a:gd name="connsiteX35" fmla="*/ 434721 w 1041272"/>
                <a:gd name="connsiteY35" fmla="*/ 404681 h 1129438"/>
                <a:gd name="connsiteX36" fmla="*/ 397955 w 1041272"/>
                <a:gd name="connsiteY36" fmla="*/ 378011 h 1129438"/>
                <a:gd name="connsiteX37" fmla="*/ 360617 w 1041272"/>
                <a:gd name="connsiteY37" fmla="*/ 302097 h 1129438"/>
                <a:gd name="connsiteX38" fmla="*/ 334042 w 1041272"/>
                <a:gd name="connsiteY38" fmla="*/ 202846 h 1129438"/>
                <a:gd name="connsiteX39" fmla="*/ 541306 w 1041272"/>
                <a:gd name="connsiteY39" fmla="*/ 74735 h 1129438"/>
                <a:gd name="connsiteX40" fmla="*/ 559118 w 1041272"/>
                <a:gd name="connsiteY40" fmla="*/ 116645 h 1129438"/>
                <a:gd name="connsiteX41" fmla="*/ 592169 w 1041272"/>
                <a:gd name="connsiteY41" fmla="*/ 239994 h 1129438"/>
                <a:gd name="connsiteX42" fmla="*/ 583978 w 1041272"/>
                <a:gd name="connsiteY42" fmla="*/ 358104 h 1129438"/>
                <a:gd name="connsiteX43" fmla="*/ 579025 w 1041272"/>
                <a:gd name="connsiteY43" fmla="*/ 366772 h 1129438"/>
                <a:gd name="connsiteX44" fmla="*/ 587693 w 1041272"/>
                <a:gd name="connsiteY44" fmla="*/ 399061 h 1129438"/>
                <a:gd name="connsiteX45" fmla="*/ 421196 w 1041272"/>
                <a:gd name="connsiteY45" fmla="*/ 498026 h 1129438"/>
                <a:gd name="connsiteX46" fmla="*/ 414623 w 1041272"/>
                <a:gd name="connsiteY46" fmla="*/ 517362 h 1129438"/>
                <a:gd name="connsiteX47" fmla="*/ 398526 w 1041272"/>
                <a:gd name="connsiteY47" fmla="*/ 538317 h 1129438"/>
                <a:gd name="connsiteX48" fmla="*/ 381095 w 1041272"/>
                <a:gd name="connsiteY48" fmla="*/ 546889 h 1129438"/>
                <a:gd name="connsiteX49" fmla="*/ 365760 w 1041272"/>
                <a:gd name="connsiteY49" fmla="*/ 546889 h 1129438"/>
                <a:gd name="connsiteX50" fmla="*/ 348520 w 1041272"/>
                <a:gd name="connsiteY50" fmla="*/ 555557 h 1129438"/>
                <a:gd name="connsiteX51" fmla="*/ 320802 w 1041272"/>
                <a:gd name="connsiteY51" fmla="*/ 592990 h 1129438"/>
                <a:gd name="connsiteX52" fmla="*/ 231362 w 1041272"/>
                <a:gd name="connsiteY52" fmla="*/ 558700 h 1129438"/>
                <a:gd name="connsiteX53" fmla="*/ 265557 w 1041272"/>
                <a:gd name="connsiteY53" fmla="*/ 431161 h 1129438"/>
                <a:gd name="connsiteX54" fmla="*/ 277368 w 1041272"/>
                <a:gd name="connsiteY54" fmla="*/ 414873 h 1129438"/>
                <a:gd name="connsiteX55" fmla="*/ 324612 w 1041272"/>
                <a:gd name="connsiteY55" fmla="*/ 384202 h 1129438"/>
                <a:gd name="connsiteX56" fmla="*/ 333089 w 1041272"/>
                <a:gd name="connsiteY56" fmla="*/ 381916 h 1129438"/>
                <a:gd name="connsiteX57" fmla="*/ 342424 w 1041272"/>
                <a:gd name="connsiteY57" fmla="*/ 384679 h 1129438"/>
                <a:gd name="connsiteX58" fmla="*/ 412337 w 1041272"/>
                <a:gd name="connsiteY58" fmla="*/ 435447 h 1129438"/>
                <a:gd name="connsiteX59" fmla="*/ 421100 w 1041272"/>
                <a:gd name="connsiteY59" fmla="*/ 452592 h 1129438"/>
                <a:gd name="connsiteX60" fmla="*/ 421100 w 1041272"/>
                <a:gd name="connsiteY60" fmla="*/ 498121 h 1129438"/>
                <a:gd name="connsiteX61" fmla="*/ 389668 w 1041272"/>
                <a:gd name="connsiteY61" fmla="*/ 1036474 h 1129438"/>
                <a:gd name="connsiteX62" fmla="*/ 339566 w 1041272"/>
                <a:gd name="connsiteY62" fmla="*/ 1034950 h 1129438"/>
                <a:gd name="connsiteX63" fmla="*/ 256127 w 1041272"/>
                <a:gd name="connsiteY63" fmla="*/ 995898 h 1129438"/>
                <a:gd name="connsiteX64" fmla="*/ 290417 w 1041272"/>
                <a:gd name="connsiteY64" fmla="*/ 834449 h 1129438"/>
                <a:gd name="connsiteX65" fmla="*/ 312039 w 1041272"/>
                <a:gd name="connsiteY65" fmla="*/ 883027 h 1129438"/>
                <a:gd name="connsiteX66" fmla="*/ 376809 w 1041272"/>
                <a:gd name="connsiteY66" fmla="*/ 923984 h 1129438"/>
                <a:gd name="connsiteX67" fmla="*/ 395478 w 1041272"/>
                <a:gd name="connsiteY67" fmla="*/ 924937 h 1129438"/>
                <a:gd name="connsiteX68" fmla="*/ 389668 w 1041272"/>
                <a:gd name="connsiteY68" fmla="*/ 1036379 h 1129438"/>
                <a:gd name="connsiteX69" fmla="*/ 523589 w 1041272"/>
                <a:gd name="connsiteY69" fmla="*/ 850070 h 1129438"/>
                <a:gd name="connsiteX70" fmla="*/ 517589 w 1041272"/>
                <a:gd name="connsiteY70" fmla="*/ 850070 h 1129438"/>
                <a:gd name="connsiteX71" fmla="*/ 412242 w 1041272"/>
                <a:gd name="connsiteY71" fmla="*/ 575560 h 1129438"/>
                <a:gd name="connsiteX72" fmla="*/ 428435 w 1041272"/>
                <a:gd name="connsiteY72" fmla="*/ 561463 h 1129438"/>
                <a:gd name="connsiteX73" fmla="*/ 444532 w 1041272"/>
                <a:gd name="connsiteY73" fmla="*/ 540508 h 1129438"/>
                <a:gd name="connsiteX74" fmla="*/ 453962 w 1041272"/>
                <a:gd name="connsiteY74" fmla="*/ 523077 h 1129438"/>
                <a:gd name="connsiteX75" fmla="*/ 520732 w 1041272"/>
                <a:gd name="connsiteY75" fmla="*/ 542794 h 1129438"/>
                <a:gd name="connsiteX76" fmla="*/ 625412 w 1041272"/>
                <a:gd name="connsiteY76" fmla="*/ 466117 h 1129438"/>
                <a:gd name="connsiteX77" fmla="*/ 669227 w 1041272"/>
                <a:gd name="connsiteY77" fmla="*/ 470689 h 1129438"/>
                <a:gd name="connsiteX78" fmla="*/ 523589 w 1041272"/>
                <a:gd name="connsiteY78" fmla="*/ 850070 h 1129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1041272" h="1129438">
                  <a:moveTo>
                    <a:pt x="238506" y="1067526"/>
                  </a:moveTo>
                  <a:cubicBezTo>
                    <a:pt x="241649" y="1062478"/>
                    <a:pt x="244031" y="1052953"/>
                    <a:pt x="246888" y="1039427"/>
                  </a:cubicBezTo>
                  <a:cubicBezTo>
                    <a:pt x="271272" y="1059049"/>
                    <a:pt x="302514" y="1070860"/>
                    <a:pt x="337566" y="1072669"/>
                  </a:cubicBezTo>
                  <a:cubicBezTo>
                    <a:pt x="521494" y="1082290"/>
                    <a:pt x="768572" y="1095244"/>
                    <a:pt x="788099" y="1096291"/>
                  </a:cubicBezTo>
                  <a:lnTo>
                    <a:pt x="788099" y="1096291"/>
                  </a:lnTo>
                  <a:cubicBezTo>
                    <a:pt x="788099" y="1096291"/>
                    <a:pt x="788670" y="1096291"/>
                    <a:pt x="788956" y="1096291"/>
                  </a:cubicBezTo>
                  <a:cubicBezTo>
                    <a:pt x="800195" y="1096863"/>
                    <a:pt x="814292" y="1097053"/>
                    <a:pt x="829342" y="1097053"/>
                  </a:cubicBezTo>
                  <a:cubicBezTo>
                    <a:pt x="859346" y="1097053"/>
                    <a:pt x="892778" y="1096291"/>
                    <a:pt x="912400" y="1096291"/>
                  </a:cubicBezTo>
                  <a:cubicBezTo>
                    <a:pt x="995267" y="1096291"/>
                    <a:pt x="1041273" y="1051810"/>
                    <a:pt x="1041273" y="978372"/>
                  </a:cubicBezTo>
                  <a:lnTo>
                    <a:pt x="1041273" y="639949"/>
                  </a:lnTo>
                  <a:cubicBezTo>
                    <a:pt x="1041273" y="533459"/>
                    <a:pt x="986790" y="465927"/>
                    <a:pt x="869061" y="453544"/>
                  </a:cubicBezTo>
                  <a:cubicBezTo>
                    <a:pt x="850106" y="451544"/>
                    <a:pt x="741998" y="440209"/>
                    <a:pt x="646176" y="430113"/>
                  </a:cubicBezTo>
                  <a:lnTo>
                    <a:pt x="631031" y="373153"/>
                  </a:lnTo>
                  <a:cubicBezTo>
                    <a:pt x="652844" y="330196"/>
                    <a:pt x="655034" y="287143"/>
                    <a:pt x="639032" y="227421"/>
                  </a:cubicBezTo>
                  <a:lnTo>
                    <a:pt x="605981" y="104072"/>
                  </a:lnTo>
                  <a:cubicBezTo>
                    <a:pt x="594551" y="61495"/>
                    <a:pt x="576167" y="32730"/>
                    <a:pt x="549783" y="16156"/>
                  </a:cubicBezTo>
                  <a:cubicBezTo>
                    <a:pt x="520637" y="-2132"/>
                    <a:pt x="483489" y="-4894"/>
                    <a:pt x="436150" y="7870"/>
                  </a:cubicBezTo>
                  <a:lnTo>
                    <a:pt x="379667" y="23014"/>
                  </a:lnTo>
                  <a:cubicBezTo>
                    <a:pt x="290513" y="46922"/>
                    <a:pt x="257175" y="103501"/>
                    <a:pt x="280702" y="191321"/>
                  </a:cubicBezTo>
                  <a:lnTo>
                    <a:pt x="313754" y="314670"/>
                  </a:lnTo>
                  <a:cubicBezTo>
                    <a:pt x="316706" y="325528"/>
                    <a:pt x="319850" y="335625"/>
                    <a:pt x="323279" y="344959"/>
                  </a:cubicBezTo>
                  <a:cubicBezTo>
                    <a:pt x="316421" y="346198"/>
                    <a:pt x="309944" y="348674"/>
                    <a:pt x="304324" y="352294"/>
                  </a:cubicBezTo>
                  <a:lnTo>
                    <a:pt x="257080" y="382964"/>
                  </a:lnTo>
                  <a:cubicBezTo>
                    <a:pt x="244221" y="391346"/>
                    <a:pt x="233267" y="406300"/>
                    <a:pt x="229267" y="421159"/>
                  </a:cubicBezTo>
                  <a:lnTo>
                    <a:pt x="222028" y="448306"/>
                  </a:lnTo>
                  <a:cubicBezTo>
                    <a:pt x="197168" y="450877"/>
                    <a:pt x="179070" y="452782"/>
                    <a:pt x="172307" y="453544"/>
                  </a:cubicBezTo>
                  <a:cubicBezTo>
                    <a:pt x="54483" y="465927"/>
                    <a:pt x="0" y="533554"/>
                    <a:pt x="0" y="639949"/>
                  </a:cubicBezTo>
                  <a:lnTo>
                    <a:pt x="0" y="1000756"/>
                  </a:lnTo>
                  <a:cubicBezTo>
                    <a:pt x="0" y="1071812"/>
                    <a:pt x="57626" y="1129438"/>
                    <a:pt x="128683" y="1129438"/>
                  </a:cubicBezTo>
                  <a:cubicBezTo>
                    <a:pt x="175260" y="1129438"/>
                    <a:pt x="215932" y="1104578"/>
                    <a:pt x="238506" y="1067526"/>
                  </a:cubicBezTo>
                  <a:close/>
                  <a:moveTo>
                    <a:pt x="587597" y="399157"/>
                  </a:moveTo>
                  <a:cubicBezTo>
                    <a:pt x="591026" y="412111"/>
                    <a:pt x="593217" y="420493"/>
                    <a:pt x="593217" y="426017"/>
                  </a:cubicBezTo>
                  <a:cubicBezTo>
                    <a:pt x="593217" y="473928"/>
                    <a:pt x="567119" y="504884"/>
                    <a:pt x="520732" y="504884"/>
                  </a:cubicBezTo>
                  <a:cubicBezTo>
                    <a:pt x="493586" y="504884"/>
                    <a:pt x="472154" y="494216"/>
                    <a:pt x="459010" y="475738"/>
                  </a:cubicBezTo>
                  <a:lnTo>
                    <a:pt x="459010" y="452401"/>
                  </a:lnTo>
                  <a:cubicBezTo>
                    <a:pt x="459010" y="434399"/>
                    <a:pt x="449199" y="415254"/>
                    <a:pt x="434721" y="404681"/>
                  </a:cubicBezTo>
                  <a:lnTo>
                    <a:pt x="397955" y="378011"/>
                  </a:lnTo>
                  <a:cubicBezTo>
                    <a:pt x="382905" y="362104"/>
                    <a:pt x="370618" y="339435"/>
                    <a:pt x="360617" y="302097"/>
                  </a:cubicBezTo>
                  <a:lnTo>
                    <a:pt x="334042" y="202846"/>
                  </a:lnTo>
                  <a:lnTo>
                    <a:pt x="541306" y="74735"/>
                  </a:lnTo>
                  <a:cubicBezTo>
                    <a:pt x="548450" y="85213"/>
                    <a:pt x="554355" y="99024"/>
                    <a:pt x="559118" y="116645"/>
                  </a:cubicBezTo>
                  <a:lnTo>
                    <a:pt x="592169" y="239994"/>
                  </a:lnTo>
                  <a:cubicBezTo>
                    <a:pt x="607886" y="298763"/>
                    <a:pt x="600742" y="328767"/>
                    <a:pt x="583978" y="358104"/>
                  </a:cubicBezTo>
                  <a:lnTo>
                    <a:pt x="579025" y="366772"/>
                  </a:lnTo>
                  <a:lnTo>
                    <a:pt x="587693" y="399061"/>
                  </a:lnTo>
                  <a:close/>
                  <a:moveTo>
                    <a:pt x="421196" y="498026"/>
                  </a:moveTo>
                  <a:cubicBezTo>
                    <a:pt x="421196" y="503932"/>
                    <a:pt x="418243" y="512695"/>
                    <a:pt x="414623" y="517362"/>
                  </a:cubicBezTo>
                  <a:lnTo>
                    <a:pt x="398526" y="538317"/>
                  </a:lnTo>
                  <a:cubicBezTo>
                    <a:pt x="394907" y="542984"/>
                    <a:pt x="387096" y="546889"/>
                    <a:pt x="381095" y="546889"/>
                  </a:cubicBezTo>
                  <a:lnTo>
                    <a:pt x="365760" y="546889"/>
                  </a:lnTo>
                  <a:cubicBezTo>
                    <a:pt x="359855" y="546889"/>
                    <a:pt x="352044" y="550795"/>
                    <a:pt x="348520" y="555557"/>
                  </a:cubicBezTo>
                  <a:lnTo>
                    <a:pt x="320802" y="592990"/>
                  </a:lnTo>
                  <a:lnTo>
                    <a:pt x="231362" y="558700"/>
                  </a:lnTo>
                  <a:lnTo>
                    <a:pt x="265557" y="431161"/>
                  </a:lnTo>
                  <a:cubicBezTo>
                    <a:pt x="267081" y="425446"/>
                    <a:pt x="272415" y="418111"/>
                    <a:pt x="277368" y="414873"/>
                  </a:cubicBezTo>
                  <a:lnTo>
                    <a:pt x="324612" y="384202"/>
                  </a:lnTo>
                  <a:cubicBezTo>
                    <a:pt x="326993" y="382678"/>
                    <a:pt x="330041" y="381916"/>
                    <a:pt x="333089" y="381916"/>
                  </a:cubicBezTo>
                  <a:cubicBezTo>
                    <a:pt x="336518" y="381916"/>
                    <a:pt x="339852" y="382869"/>
                    <a:pt x="342424" y="384679"/>
                  </a:cubicBezTo>
                  <a:lnTo>
                    <a:pt x="412337" y="435447"/>
                  </a:lnTo>
                  <a:cubicBezTo>
                    <a:pt x="417100" y="438971"/>
                    <a:pt x="421100" y="446686"/>
                    <a:pt x="421100" y="452592"/>
                  </a:cubicBezTo>
                  <a:lnTo>
                    <a:pt x="421100" y="498121"/>
                  </a:lnTo>
                  <a:close/>
                  <a:moveTo>
                    <a:pt x="389668" y="1036474"/>
                  </a:moveTo>
                  <a:cubicBezTo>
                    <a:pt x="375952" y="1036189"/>
                    <a:pt x="349853" y="1035522"/>
                    <a:pt x="339566" y="1034950"/>
                  </a:cubicBezTo>
                  <a:cubicBezTo>
                    <a:pt x="305848" y="1033141"/>
                    <a:pt x="276035" y="1019996"/>
                    <a:pt x="256127" y="995898"/>
                  </a:cubicBezTo>
                  <a:lnTo>
                    <a:pt x="290417" y="834449"/>
                  </a:lnTo>
                  <a:cubicBezTo>
                    <a:pt x="301276" y="858833"/>
                    <a:pt x="309182" y="876550"/>
                    <a:pt x="312039" y="883027"/>
                  </a:cubicBezTo>
                  <a:cubicBezTo>
                    <a:pt x="324422" y="910935"/>
                    <a:pt x="340043" y="922079"/>
                    <a:pt x="376809" y="923984"/>
                  </a:cubicBezTo>
                  <a:cubicBezTo>
                    <a:pt x="381095" y="924175"/>
                    <a:pt x="387477" y="924556"/>
                    <a:pt x="395478" y="924937"/>
                  </a:cubicBezTo>
                  <a:lnTo>
                    <a:pt x="389668" y="1036379"/>
                  </a:lnTo>
                  <a:close/>
                  <a:moveTo>
                    <a:pt x="523589" y="850070"/>
                  </a:moveTo>
                  <a:lnTo>
                    <a:pt x="517589" y="850070"/>
                  </a:lnTo>
                  <a:lnTo>
                    <a:pt x="412242" y="575560"/>
                  </a:lnTo>
                  <a:cubicBezTo>
                    <a:pt x="418529" y="571750"/>
                    <a:pt x="424148" y="566987"/>
                    <a:pt x="428435" y="561463"/>
                  </a:cubicBezTo>
                  <a:lnTo>
                    <a:pt x="444532" y="540508"/>
                  </a:lnTo>
                  <a:cubicBezTo>
                    <a:pt x="448342" y="535555"/>
                    <a:pt x="451485" y="529459"/>
                    <a:pt x="453962" y="523077"/>
                  </a:cubicBezTo>
                  <a:cubicBezTo>
                    <a:pt x="472250" y="535650"/>
                    <a:pt x="494919" y="542794"/>
                    <a:pt x="520732" y="542794"/>
                  </a:cubicBezTo>
                  <a:cubicBezTo>
                    <a:pt x="573881" y="542794"/>
                    <a:pt x="611791" y="512695"/>
                    <a:pt x="625412" y="466117"/>
                  </a:cubicBezTo>
                  <a:cubicBezTo>
                    <a:pt x="639699" y="467641"/>
                    <a:pt x="654463" y="469165"/>
                    <a:pt x="669227" y="470689"/>
                  </a:cubicBezTo>
                  <a:lnTo>
                    <a:pt x="523589" y="850070"/>
                  </a:lnTo>
                  <a:close/>
                </a:path>
              </a:pathLst>
            </a:custGeom>
            <a:solidFill>
              <a:schemeClr val="accent2"/>
            </a:solidFill>
            <a:ln w="9525" cap="flat">
              <a:noFill/>
              <a:prstDash val="solid"/>
              <a:miter/>
            </a:ln>
          </p:spPr>
          <p:txBody>
            <a:bodyPr rtlCol="0" anchor="ctr"/>
            <a:lstStyle/>
            <a:p>
              <a:endParaRPr lang="ja-JP" altLang="en-US"/>
            </a:p>
          </p:txBody>
        </p:sp>
      </p:grpSp>
      <p:sp>
        <p:nvSpPr>
          <p:cNvPr id="19" name="テキスト ボックス 18">
            <a:extLst>
              <a:ext uri="{FF2B5EF4-FFF2-40B4-BE49-F238E27FC236}">
                <a16:creationId xmlns:a16="http://schemas.microsoft.com/office/drawing/2014/main" id="{338620A7-97F0-A947-DFF7-992B2C62AE8C}"/>
              </a:ext>
            </a:extLst>
          </p:cNvPr>
          <p:cNvSpPr txBox="1"/>
          <p:nvPr/>
        </p:nvSpPr>
        <p:spPr>
          <a:xfrm>
            <a:off x="744035" y="3242361"/>
            <a:ext cx="1641796" cy="400110"/>
          </a:xfrm>
          <a:prstGeom prst="rect">
            <a:avLst/>
          </a:prstGeom>
          <a:noFill/>
        </p:spPr>
        <p:txBody>
          <a:bodyPr wrap="none" rtlCol="0">
            <a:spAutoFit/>
          </a:bodyPr>
          <a:lstStyle/>
          <a:p>
            <a:r>
              <a:rPr lang="ja-JP" altLang="en-US" sz="2000" b="1" spc="50">
                <a:latin typeface="BIZ UDPゴシック" panose="020B0400000000000000" pitchFamily="50" charset="-128"/>
                <a:ea typeface="BIZ UDPゴシック" panose="020B0400000000000000" pitchFamily="50" charset="-128"/>
              </a:rPr>
              <a:t>考えるヒント</a:t>
            </a:r>
          </a:p>
        </p:txBody>
      </p:sp>
      <p:sp>
        <p:nvSpPr>
          <p:cNvPr id="20" name="スライド番号プレースホルダー 19">
            <a:extLst>
              <a:ext uri="{FF2B5EF4-FFF2-40B4-BE49-F238E27FC236}">
                <a16:creationId xmlns:a16="http://schemas.microsoft.com/office/drawing/2014/main" id="{97F2E477-82FA-18C3-7365-E53821B5CA34}"/>
              </a:ext>
            </a:extLst>
          </p:cNvPr>
          <p:cNvSpPr>
            <a:spLocks noGrp="1"/>
          </p:cNvSpPr>
          <p:nvPr>
            <p:ph type="sldNum" sz="quarter" idx="4"/>
          </p:nvPr>
        </p:nvSpPr>
        <p:spPr/>
        <p:txBody>
          <a:bodyPr/>
          <a:lstStyle/>
          <a:p>
            <a:fld id="{2336B528-F940-46AA-A4AB-D4751FB27E02}" type="slidenum">
              <a:rPr kumimoji="1" lang="ja-JP" altLang="en-US" smtClean="0"/>
              <a:t>70</a:t>
            </a:fld>
            <a:endParaRPr kumimoji="1" lang="ja-JP" altLang="en-US"/>
          </a:p>
        </p:txBody>
      </p:sp>
    </p:spTree>
    <p:extLst>
      <p:ext uri="{BB962C8B-B14F-4D97-AF65-F5344CB8AC3E}">
        <p14:creationId xmlns:p14="http://schemas.microsoft.com/office/powerpoint/2010/main" val="2625237090"/>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D0A95F-AF1E-4B02-4665-A76D960D4207}"/>
            </a:ext>
          </a:extLst>
        </p:cNvPr>
        <p:cNvGrpSpPr/>
        <p:nvPr/>
      </p:nvGrpSpPr>
      <p:grpSpPr>
        <a:xfrm>
          <a:off x="0" y="0"/>
          <a:ext cx="0" cy="0"/>
          <a:chOff x="0" y="0"/>
          <a:chExt cx="0" cy="0"/>
        </a:xfrm>
      </p:grpSpPr>
      <p:sp>
        <p:nvSpPr>
          <p:cNvPr id="23" name="四角形: 角を丸くする 22">
            <a:extLst>
              <a:ext uri="{FF2B5EF4-FFF2-40B4-BE49-F238E27FC236}">
                <a16:creationId xmlns:a16="http://schemas.microsoft.com/office/drawing/2014/main" id="{9227E5CC-B617-7F0E-39D2-15E6C1F00BD3}"/>
              </a:ext>
            </a:extLst>
          </p:cNvPr>
          <p:cNvSpPr/>
          <p:nvPr/>
        </p:nvSpPr>
        <p:spPr>
          <a:xfrm>
            <a:off x="531813" y="2312988"/>
            <a:ext cx="11107737" cy="3989387"/>
          </a:xfrm>
          <a:prstGeom prst="roundRect">
            <a:avLst>
              <a:gd name="adj" fmla="val 3346"/>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四角形: 角を丸くする 6">
            <a:extLst>
              <a:ext uri="{FF2B5EF4-FFF2-40B4-BE49-F238E27FC236}">
                <a16:creationId xmlns:a16="http://schemas.microsoft.com/office/drawing/2014/main" id="{58E87E02-1E2B-444D-8CEE-D36619455952}"/>
              </a:ext>
            </a:extLst>
          </p:cNvPr>
          <p:cNvSpPr/>
          <p:nvPr/>
        </p:nvSpPr>
        <p:spPr>
          <a:xfrm>
            <a:off x="531811" y="383588"/>
            <a:ext cx="2376000" cy="444500"/>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92C6487B-6CE8-F3F5-46F0-D1157A669157}"/>
              </a:ext>
            </a:extLst>
          </p:cNvPr>
          <p:cNvSpPr>
            <a:spLocks noGrp="1"/>
          </p:cNvSpPr>
          <p:nvPr>
            <p:ph type="title"/>
          </p:nvPr>
        </p:nvSpPr>
        <p:spPr>
          <a:xfrm>
            <a:off x="616122" y="451487"/>
            <a:ext cx="7156278" cy="391261"/>
          </a:xfrm>
        </p:spPr>
        <p:txBody>
          <a:bodyPr/>
          <a:lstStyle/>
          <a:p>
            <a:r>
              <a:rPr lang="ja-JP" altLang="en-US">
                <a:latin typeface="BIZ UDPゴシック" panose="020B0400000000000000" pitchFamily="50" charset="-128"/>
                <a:ea typeface="BIZ UDPゴシック" panose="020B0400000000000000" pitchFamily="50" charset="-128"/>
              </a:rPr>
              <a:t>設問</a:t>
            </a:r>
            <a:r>
              <a:rPr lang="en-US" altLang="ja-JP">
                <a:latin typeface="BIZ UDPゴシック" panose="020B0400000000000000" pitchFamily="50" charset="-128"/>
                <a:ea typeface="BIZ UDPゴシック" panose="020B0400000000000000" pitchFamily="50" charset="-128"/>
              </a:rPr>
              <a:t>2</a:t>
            </a:r>
            <a:r>
              <a:rPr lang="ja-JP" altLang="en-US">
                <a:latin typeface="BIZ UDPゴシック" panose="020B0400000000000000" pitchFamily="50" charset="-128"/>
                <a:ea typeface="BIZ UDPゴシック" panose="020B0400000000000000" pitchFamily="50" charset="-128"/>
              </a:rPr>
              <a:t>　事例</a:t>
            </a:r>
            <a:r>
              <a:rPr lang="en-US" altLang="ja-JP">
                <a:latin typeface="BIZ UDPゴシック" panose="020B0400000000000000" pitchFamily="50" charset="-128"/>
                <a:ea typeface="BIZ UDPゴシック" panose="020B0400000000000000" pitchFamily="50" charset="-128"/>
              </a:rPr>
              <a:t>10</a:t>
            </a:r>
            <a:endParaRPr lang="ja-JP" altLang="en-US">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9D5AF981-2FF4-6272-5145-86E1DC8CB802}"/>
              </a:ext>
            </a:extLst>
          </p:cNvPr>
          <p:cNvSpPr txBox="1"/>
          <p:nvPr/>
        </p:nvSpPr>
        <p:spPr>
          <a:xfrm>
            <a:off x="885239" y="2952702"/>
            <a:ext cx="10394079" cy="2530052"/>
          </a:xfrm>
          <a:prstGeom prst="rect">
            <a:avLst/>
          </a:prstGeom>
          <a:noFill/>
        </p:spPr>
        <p:txBody>
          <a:bodyPr wrap="square">
            <a:spAutoFit/>
          </a:bodyPr>
          <a:lstStyle/>
          <a:p>
            <a:pPr marL="285750" indent="-285750">
              <a:lnSpc>
                <a:spcPts val="2600"/>
              </a:lnSpc>
              <a:spcAft>
                <a:spcPts val="1200"/>
              </a:spcAft>
              <a:buClr>
                <a:schemeClr val="accent2"/>
              </a:buClr>
              <a:buFont typeface="Wingdings" pitchFamily="2" charset="2"/>
              <a:buChar char="l"/>
            </a:pPr>
            <a:r>
              <a:rPr lang="ja-JP" altLang="en-US" kern="100">
                <a:latin typeface="BIZ UDPゴシック" panose="020B0400000000000000" pitchFamily="50" charset="-128"/>
                <a:ea typeface="BIZ UDPゴシック" panose="020B0400000000000000" pitchFamily="50" charset="-128"/>
                <a:cs typeface="Arial" panose="020B0604020202020204" pitchFamily="34" charset="0"/>
              </a:rPr>
              <a:t>本事例のように、「繰り返し」「長時間」接触するような行為は、業務上必要でない場合には、「不適切な行為」に該当する可能性がある。また、理由なく特定のこどもを特別扱いすることも、「不適切な行為」に該当する可能性がある。</a:t>
            </a:r>
          </a:p>
          <a:p>
            <a:pPr marL="285750" indent="-285750">
              <a:lnSpc>
                <a:spcPts val="2600"/>
              </a:lnSpc>
              <a:buClr>
                <a:schemeClr val="accent2"/>
              </a:buClr>
              <a:buFont typeface="Wingdings" pitchFamily="2" charset="2"/>
              <a:buChar char="l"/>
            </a:pPr>
            <a:r>
              <a:rPr lang="ja-JP" altLang="en-US" kern="100">
                <a:latin typeface="BIZ UDPゴシック" panose="020B0400000000000000" pitchFamily="50" charset="-128"/>
                <a:ea typeface="BIZ UDPゴシック" panose="020B0400000000000000" pitchFamily="50" charset="-128"/>
                <a:cs typeface="Arial" panose="020B0604020202020204" pitchFamily="34" charset="0"/>
              </a:rPr>
              <a:t>スポーツ指導においては、身体接触を伴う行為を業務上行う必要がある場合があるため、こども・保護者に対して、あらかじめこのクラブで「不適切な行為」として定めている範囲について説明したり、年齢の高いこどもであればその都度「ここ触るよ」と伝えたり、あらかじめクラブ入会申込書等の書面で身体接触の有無・範囲について合意をしておいたりといった対応を行うことが考えられる。</a:t>
            </a:r>
          </a:p>
        </p:txBody>
      </p:sp>
      <p:sp>
        <p:nvSpPr>
          <p:cNvPr id="4" name="四角形: 角を丸くする 3">
            <a:extLst>
              <a:ext uri="{FF2B5EF4-FFF2-40B4-BE49-F238E27FC236}">
                <a16:creationId xmlns:a16="http://schemas.microsoft.com/office/drawing/2014/main" id="{83BA061E-4020-6B27-B9A3-8217818E4146}"/>
              </a:ext>
            </a:extLst>
          </p:cNvPr>
          <p:cNvSpPr/>
          <p:nvPr/>
        </p:nvSpPr>
        <p:spPr>
          <a:xfrm>
            <a:off x="540000" y="1296988"/>
            <a:ext cx="11107737" cy="900000"/>
          </a:xfrm>
          <a:prstGeom prst="roundRect">
            <a:avLst>
              <a:gd name="adj" fmla="val 11813"/>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600">
              <a:latin typeface="+mj-lt"/>
            </a:endParaRPr>
          </a:p>
        </p:txBody>
      </p:sp>
      <p:sp>
        <p:nvSpPr>
          <p:cNvPr id="5" name="テキスト ボックス 4">
            <a:extLst>
              <a:ext uri="{FF2B5EF4-FFF2-40B4-BE49-F238E27FC236}">
                <a16:creationId xmlns:a16="http://schemas.microsoft.com/office/drawing/2014/main" id="{2B7DB07D-986F-9324-DEC1-90A0B69E868D}"/>
              </a:ext>
            </a:extLst>
          </p:cNvPr>
          <p:cNvSpPr txBox="1"/>
          <p:nvPr/>
        </p:nvSpPr>
        <p:spPr>
          <a:xfrm>
            <a:off x="777668" y="1318254"/>
            <a:ext cx="10670495" cy="900246"/>
          </a:xfrm>
          <a:prstGeom prst="rect">
            <a:avLst/>
          </a:prstGeom>
          <a:noFill/>
        </p:spPr>
        <p:txBody>
          <a:bodyPr wrap="square" rtlCol="0">
            <a:spAutoFit/>
          </a:bodyPr>
          <a:lstStyle/>
          <a:p>
            <a:pPr>
              <a:spcAft>
                <a:spcPts val="300"/>
              </a:spcAft>
            </a:pPr>
            <a:r>
              <a:rPr lang="ja-JP" altLang="en-US" sz="1600" spc="50">
                <a:latin typeface="BIZ UDPゴシック" panose="020B0400000000000000" pitchFamily="50" charset="-128"/>
                <a:ea typeface="BIZ UDPゴシック" panose="020B0400000000000000" pitchFamily="50" charset="-128"/>
              </a:rPr>
              <a:t>事例</a:t>
            </a:r>
            <a:endParaRPr lang="en-US" altLang="ja-JP" sz="1600" spc="50">
              <a:latin typeface="BIZ UDPゴシック" panose="020B0400000000000000" pitchFamily="50" charset="-128"/>
              <a:ea typeface="BIZ UDPゴシック" panose="020B0400000000000000" pitchFamily="50" charset="-128"/>
            </a:endParaRPr>
          </a:p>
          <a:p>
            <a:pPr>
              <a:spcAft>
                <a:spcPts val="600"/>
              </a:spcAft>
            </a:pPr>
            <a:r>
              <a:rPr lang="ja-JP" altLang="en-US" sz="1600" spc="180">
                <a:latin typeface="BIZ UDPゴシック" panose="020B0400000000000000" pitchFamily="50" charset="-128"/>
                <a:ea typeface="BIZ UDPゴシック" panose="020B0400000000000000" pitchFamily="50" charset="-128"/>
              </a:rPr>
              <a:t>小学生向けスポーツクラブの職員は、技術向上を理由に、特定のこどもに対し、腰や背中に繰り返し触れながら、長時間にわたる姿勢指導を行っている。</a:t>
            </a:r>
          </a:p>
        </p:txBody>
      </p:sp>
      <p:sp>
        <p:nvSpPr>
          <p:cNvPr id="6" name="テキスト ボックス 5">
            <a:extLst>
              <a:ext uri="{FF2B5EF4-FFF2-40B4-BE49-F238E27FC236}">
                <a16:creationId xmlns:a16="http://schemas.microsoft.com/office/drawing/2014/main" id="{3670739C-CB35-A3A0-AAC1-789344FC20D8}"/>
              </a:ext>
            </a:extLst>
          </p:cNvPr>
          <p:cNvSpPr txBox="1"/>
          <p:nvPr/>
        </p:nvSpPr>
        <p:spPr>
          <a:xfrm>
            <a:off x="777668" y="2422368"/>
            <a:ext cx="973343" cy="400110"/>
          </a:xfrm>
          <a:prstGeom prst="rect">
            <a:avLst/>
          </a:prstGeom>
          <a:noFill/>
        </p:spPr>
        <p:txBody>
          <a:bodyPr wrap="none" rtlCol="0">
            <a:spAutoFit/>
          </a:bodyPr>
          <a:lstStyle/>
          <a:p>
            <a:r>
              <a:rPr lang="ja-JP" altLang="en-US" sz="2000" b="1" spc="50">
                <a:latin typeface="BIZ UDPゴシック" panose="020B0400000000000000" pitchFamily="50" charset="-128"/>
                <a:ea typeface="BIZ UDPゴシック" panose="020B0400000000000000" pitchFamily="50" charset="-128"/>
              </a:rPr>
              <a:t>回答例</a:t>
            </a:r>
          </a:p>
        </p:txBody>
      </p:sp>
      <p:sp>
        <p:nvSpPr>
          <p:cNvPr id="8" name="スライド番号プレースホルダー 7">
            <a:extLst>
              <a:ext uri="{FF2B5EF4-FFF2-40B4-BE49-F238E27FC236}">
                <a16:creationId xmlns:a16="http://schemas.microsoft.com/office/drawing/2014/main" id="{82A15316-3441-FE7F-330E-F1BC62848567}"/>
              </a:ext>
            </a:extLst>
          </p:cNvPr>
          <p:cNvSpPr>
            <a:spLocks noGrp="1"/>
          </p:cNvSpPr>
          <p:nvPr>
            <p:ph type="sldNum" sz="quarter" idx="4"/>
          </p:nvPr>
        </p:nvSpPr>
        <p:spPr/>
        <p:txBody>
          <a:bodyPr/>
          <a:lstStyle/>
          <a:p>
            <a:fld id="{2336B528-F940-46AA-A4AB-D4751FB27E02}" type="slidenum">
              <a:rPr kumimoji="1" lang="ja-JP" altLang="en-US" smtClean="0"/>
              <a:t>71</a:t>
            </a:fld>
            <a:endParaRPr kumimoji="1" lang="ja-JP" altLang="en-US"/>
          </a:p>
        </p:txBody>
      </p:sp>
    </p:spTree>
    <p:extLst>
      <p:ext uri="{BB962C8B-B14F-4D97-AF65-F5344CB8AC3E}">
        <p14:creationId xmlns:p14="http://schemas.microsoft.com/office/powerpoint/2010/main" val="227603974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AAECDC-10A7-FD5D-EB91-103B5D9DA484}"/>
            </a:ext>
          </a:extLst>
        </p:cNvPr>
        <p:cNvGrpSpPr/>
        <p:nvPr/>
      </p:nvGrpSpPr>
      <p:grpSpPr>
        <a:xfrm>
          <a:off x="0" y="0"/>
          <a:ext cx="0" cy="0"/>
          <a:chOff x="0" y="0"/>
          <a:chExt cx="0" cy="0"/>
        </a:xfrm>
      </p:grpSpPr>
      <p:sp>
        <p:nvSpPr>
          <p:cNvPr id="28" name="四角形: 角を丸くする 27">
            <a:extLst>
              <a:ext uri="{FF2B5EF4-FFF2-40B4-BE49-F238E27FC236}">
                <a16:creationId xmlns:a16="http://schemas.microsoft.com/office/drawing/2014/main" id="{AEF38440-EE1E-7BE0-EF30-FD335AA606E3}"/>
              </a:ext>
            </a:extLst>
          </p:cNvPr>
          <p:cNvSpPr/>
          <p:nvPr/>
        </p:nvSpPr>
        <p:spPr>
          <a:xfrm>
            <a:off x="531813" y="3533866"/>
            <a:ext cx="11107737" cy="2768507"/>
          </a:xfrm>
          <a:prstGeom prst="roundRect">
            <a:avLst>
              <a:gd name="adj" fmla="val 5326"/>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四角形: 角を丸くする 22">
            <a:extLst>
              <a:ext uri="{FF2B5EF4-FFF2-40B4-BE49-F238E27FC236}">
                <a16:creationId xmlns:a16="http://schemas.microsoft.com/office/drawing/2014/main" id="{F6AF121F-3C8C-A177-AC04-B6266F6E1046}"/>
              </a:ext>
            </a:extLst>
          </p:cNvPr>
          <p:cNvSpPr/>
          <p:nvPr/>
        </p:nvSpPr>
        <p:spPr>
          <a:xfrm>
            <a:off x="531813" y="1448764"/>
            <a:ext cx="11107737" cy="1799722"/>
          </a:xfrm>
          <a:prstGeom prst="roundRect">
            <a:avLst>
              <a:gd name="adj" fmla="val 6290"/>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四角形: 角を丸くする 6">
            <a:extLst>
              <a:ext uri="{FF2B5EF4-FFF2-40B4-BE49-F238E27FC236}">
                <a16:creationId xmlns:a16="http://schemas.microsoft.com/office/drawing/2014/main" id="{FD68C84C-CED3-BEEB-727C-18CC2E230EF1}"/>
              </a:ext>
            </a:extLst>
          </p:cNvPr>
          <p:cNvSpPr/>
          <p:nvPr/>
        </p:nvSpPr>
        <p:spPr>
          <a:xfrm>
            <a:off x="531812" y="383588"/>
            <a:ext cx="2376000" cy="444500"/>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CD7D23FA-B629-DAF1-0A38-BAA438714E97}"/>
              </a:ext>
            </a:extLst>
          </p:cNvPr>
          <p:cNvSpPr>
            <a:spLocks noGrp="1"/>
          </p:cNvSpPr>
          <p:nvPr>
            <p:ph type="title"/>
          </p:nvPr>
        </p:nvSpPr>
        <p:spPr/>
        <p:txBody>
          <a:bodyPr/>
          <a:lstStyle/>
          <a:p>
            <a:r>
              <a:rPr lang="ja-JP" altLang="en-US">
                <a:latin typeface="BIZ UDPゴシック" panose="020B0400000000000000" pitchFamily="50" charset="-128"/>
                <a:ea typeface="BIZ UDPゴシック" panose="020B0400000000000000" pitchFamily="50" charset="-128"/>
              </a:rPr>
              <a:t>設問</a:t>
            </a:r>
            <a:r>
              <a:rPr lang="en-US" altLang="ja-JP">
                <a:latin typeface="BIZ UDPゴシック" panose="020B0400000000000000" pitchFamily="50" charset="-128"/>
                <a:ea typeface="BIZ UDPゴシック" panose="020B0400000000000000" pitchFamily="50" charset="-128"/>
              </a:rPr>
              <a:t>2</a:t>
            </a:r>
            <a:r>
              <a:rPr lang="ja-JP" altLang="en-US">
                <a:latin typeface="BIZ UDPゴシック" panose="020B0400000000000000" pitchFamily="50" charset="-128"/>
                <a:ea typeface="BIZ UDPゴシック" panose="020B0400000000000000" pitchFamily="50" charset="-128"/>
              </a:rPr>
              <a:t>　事例</a:t>
            </a:r>
            <a:r>
              <a:rPr lang="en-US" altLang="ja-JP">
                <a:latin typeface="BIZ UDPゴシック" panose="020B0400000000000000" pitchFamily="50" charset="-128"/>
                <a:ea typeface="BIZ UDPゴシック" panose="020B0400000000000000" pitchFamily="50" charset="-128"/>
              </a:rPr>
              <a:t>11</a:t>
            </a:r>
            <a:endParaRPr lang="ja-JP" altLang="en-US">
              <a:latin typeface="BIZ UDPゴシック" panose="020B0400000000000000" pitchFamily="50" charset="-128"/>
              <a:ea typeface="BIZ UDPゴシック" panose="020B0400000000000000" pitchFamily="50" charset="-128"/>
            </a:endParaRPr>
          </a:p>
        </p:txBody>
      </p:sp>
      <p:sp>
        <p:nvSpPr>
          <p:cNvPr id="20" name="テキスト ボックス 19">
            <a:extLst>
              <a:ext uri="{FF2B5EF4-FFF2-40B4-BE49-F238E27FC236}">
                <a16:creationId xmlns:a16="http://schemas.microsoft.com/office/drawing/2014/main" id="{48E13A12-D7EF-3C13-AAEB-C8F7BB3FA9AF}"/>
              </a:ext>
            </a:extLst>
          </p:cNvPr>
          <p:cNvSpPr txBox="1"/>
          <p:nvPr/>
        </p:nvSpPr>
        <p:spPr>
          <a:xfrm>
            <a:off x="1349375" y="4515731"/>
            <a:ext cx="10018600" cy="1177245"/>
          </a:xfrm>
          <a:prstGeom prst="rect">
            <a:avLst/>
          </a:prstGeom>
          <a:noFill/>
        </p:spPr>
        <p:txBody>
          <a:bodyPr wrap="square" rtlCol="0">
            <a:spAutoFit/>
          </a:bodyPr>
          <a:lstStyle/>
          <a:p>
            <a:pPr>
              <a:lnSpc>
                <a:spcPct val="110000"/>
              </a:lnSpc>
              <a:spcAft>
                <a:spcPts val="600"/>
              </a:spcAft>
            </a:pPr>
            <a:r>
              <a:rPr lang="ja-JP" altLang="en-US" sz="2000" spc="80">
                <a:ea typeface="BIZ UDPゴシック" panose="020B0400000000000000" pitchFamily="50" charset="-128"/>
              </a:rPr>
              <a:t>この事例はどのような場合に不適切な行為となるでしょうか。</a:t>
            </a:r>
            <a:endParaRPr lang="en-US" altLang="ja-JP" sz="2000" spc="80">
              <a:ea typeface="BIZ UDPゴシック" panose="020B0400000000000000" pitchFamily="50" charset="-128"/>
            </a:endParaRPr>
          </a:p>
          <a:p>
            <a:pPr>
              <a:lnSpc>
                <a:spcPct val="110000"/>
              </a:lnSpc>
              <a:spcAft>
                <a:spcPts val="600"/>
              </a:spcAft>
            </a:pPr>
            <a:r>
              <a:rPr lang="ja-JP" altLang="en-US" sz="2000" spc="80">
                <a:ea typeface="BIZ UDPゴシック" panose="020B0400000000000000" pitchFamily="50" charset="-128"/>
              </a:rPr>
              <a:t>また、このようなケースの場合、どのような点に気を付け、どのように対応すべきでしょうか。</a:t>
            </a:r>
            <a:endParaRPr kumimoji="1" lang="ja-JP" altLang="en-US" sz="2000" spc="80">
              <a:ea typeface="BIZ UDPゴシック" panose="020B0400000000000000" pitchFamily="50" charset="-128"/>
            </a:endParaRPr>
          </a:p>
        </p:txBody>
      </p:sp>
      <p:sp>
        <p:nvSpPr>
          <p:cNvPr id="22" name="楕円 21">
            <a:extLst>
              <a:ext uri="{FF2B5EF4-FFF2-40B4-BE49-F238E27FC236}">
                <a16:creationId xmlns:a16="http://schemas.microsoft.com/office/drawing/2014/main" id="{70B713A8-0487-1C3B-AAC2-FF7F3A145BA7}"/>
              </a:ext>
            </a:extLst>
          </p:cNvPr>
          <p:cNvSpPr/>
          <p:nvPr/>
        </p:nvSpPr>
        <p:spPr>
          <a:xfrm>
            <a:off x="887571" y="4508587"/>
            <a:ext cx="423069" cy="423069"/>
          </a:xfrm>
          <a:prstGeom prst="ellipse">
            <a:avLst/>
          </a:prstGeom>
          <a:solidFill>
            <a:srgbClr val="FF6A29"/>
          </a:solidFill>
          <a:ln>
            <a:noFill/>
          </a:ln>
        </p:spPr>
        <p:style>
          <a:lnRef idx="2">
            <a:schemeClr val="accent1">
              <a:shade val="15000"/>
            </a:schemeClr>
          </a:lnRef>
          <a:fillRef idx="1">
            <a:schemeClr val="accent1"/>
          </a:fillRef>
          <a:effectRef idx="0">
            <a:schemeClr val="accent1"/>
          </a:effectRef>
          <a:fontRef idx="minor">
            <a:schemeClr val="lt1"/>
          </a:fontRef>
        </p:style>
        <p:txBody>
          <a:bodyPr bIns="0" rtlCol="0" anchor="ctr"/>
          <a:lstStyle/>
          <a:p>
            <a:pPr algn="ctr"/>
            <a:r>
              <a:rPr kumimoji="1" lang="en-US" altLang="ja-JP" sz="2100" b="1"/>
              <a:t>1</a:t>
            </a:r>
            <a:endParaRPr kumimoji="1" lang="ja-JP" altLang="en-US" sz="2100" b="1"/>
          </a:p>
        </p:txBody>
      </p:sp>
      <p:sp>
        <p:nvSpPr>
          <p:cNvPr id="4" name="テキスト ボックス 3">
            <a:extLst>
              <a:ext uri="{FF2B5EF4-FFF2-40B4-BE49-F238E27FC236}">
                <a16:creationId xmlns:a16="http://schemas.microsoft.com/office/drawing/2014/main" id="{5116EFF4-A9BE-3681-C1ED-6E964D50FC05}"/>
              </a:ext>
            </a:extLst>
          </p:cNvPr>
          <p:cNvSpPr txBox="1"/>
          <p:nvPr/>
        </p:nvSpPr>
        <p:spPr>
          <a:xfrm>
            <a:off x="792162" y="1726230"/>
            <a:ext cx="761747" cy="430887"/>
          </a:xfrm>
          <a:prstGeom prst="rect">
            <a:avLst/>
          </a:prstGeom>
          <a:noFill/>
        </p:spPr>
        <p:txBody>
          <a:bodyPr wrap="none" rtlCol="0">
            <a:spAutoFit/>
          </a:bodyPr>
          <a:lstStyle/>
          <a:p>
            <a:r>
              <a:rPr lang="ja-JP" altLang="en-US" sz="2200" b="1" spc="50">
                <a:latin typeface="BIZ UDPゴシック" panose="020B0400000000000000" pitchFamily="50" charset="-128"/>
                <a:ea typeface="BIZ UDPゴシック" panose="020B0400000000000000" pitchFamily="50" charset="-128"/>
              </a:rPr>
              <a:t>事例</a:t>
            </a:r>
            <a:endParaRPr kumimoji="1" lang="ja-JP" altLang="en-US" sz="2200" b="1" spc="50">
              <a:latin typeface="BIZ UDPゴシック" panose="020B0400000000000000" pitchFamily="50" charset="-128"/>
              <a:ea typeface="BIZ UDPゴシック" panose="020B0400000000000000" pitchFamily="50" charset="-128"/>
            </a:endParaRPr>
          </a:p>
        </p:txBody>
      </p:sp>
      <p:sp>
        <p:nvSpPr>
          <p:cNvPr id="17" name="テキスト ボックス 16">
            <a:extLst>
              <a:ext uri="{FF2B5EF4-FFF2-40B4-BE49-F238E27FC236}">
                <a16:creationId xmlns:a16="http://schemas.microsoft.com/office/drawing/2014/main" id="{62EF20AD-5A59-8CC8-B31F-D7EACA054E01}"/>
              </a:ext>
            </a:extLst>
          </p:cNvPr>
          <p:cNvSpPr txBox="1"/>
          <p:nvPr/>
        </p:nvSpPr>
        <p:spPr>
          <a:xfrm>
            <a:off x="792162" y="2227206"/>
            <a:ext cx="10447338" cy="658770"/>
          </a:xfrm>
          <a:prstGeom prst="rect">
            <a:avLst/>
          </a:prstGeom>
          <a:noFill/>
        </p:spPr>
        <p:txBody>
          <a:bodyPr wrap="square" rtlCol="0">
            <a:spAutoFit/>
          </a:bodyPr>
          <a:lstStyle/>
          <a:p>
            <a:pPr>
              <a:lnSpc>
                <a:spcPct val="110000"/>
              </a:lnSpc>
            </a:pPr>
            <a:r>
              <a:rPr lang="ja-JP" altLang="en-US" spc="180">
                <a:latin typeface="BIZ UDPゴシック" panose="020B0400000000000000" pitchFamily="50" charset="-128"/>
                <a:ea typeface="BIZ UDPゴシック" panose="020B0400000000000000" pitchFamily="50" charset="-128"/>
              </a:rPr>
              <a:t>中学校の担任が特定のこどもに対し「かわいい」「モデルみたい」と日常的に容姿に関する声をかけている。</a:t>
            </a:r>
          </a:p>
        </p:txBody>
      </p:sp>
      <p:sp>
        <p:nvSpPr>
          <p:cNvPr id="18" name="テキスト ボックス 17">
            <a:extLst>
              <a:ext uri="{FF2B5EF4-FFF2-40B4-BE49-F238E27FC236}">
                <a16:creationId xmlns:a16="http://schemas.microsoft.com/office/drawing/2014/main" id="{BE296A1E-4860-DDA0-3DD1-0A21ACAFFE3E}"/>
              </a:ext>
            </a:extLst>
          </p:cNvPr>
          <p:cNvSpPr txBox="1"/>
          <p:nvPr/>
        </p:nvSpPr>
        <p:spPr>
          <a:xfrm>
            <a:off x="792162" y="3888769"/>
            <a:ext cx="761747" cy="430887"/>
          </a:xfrm>
          <a:prstGeom prst="rect">
            <a:avLst/>
          </a:prstGeom>
          <a:noFill/>
        </p:spPr>
        <p:txBody>
          <a:bodyPr wrap="none" rtlCol="0">
            <a:spAutoFit/>
          </a:bodyPr>
          <a:lstStyle/>
          <a:p>
            <a:r>
              <a:rPr lang="ja-JP" altLang="en-US" sz="2200" b="1" spc="50"/>
              <a:t>設問</a:t>
            </a:r>
            <a:endParaRPr kumimoji="1" lang="ja-JP" altLang="en-US" sz="2200" b="1" spc="50"/>
          </a:p>
        </p:txBody>
      </p:sp>
      <p:sp>
        <p:nvSpPr>
          <p:cNvPr id="3" name="スライド番号プレースホルダー 2">
            <a:extLst>
              <a:ext uri="{FF2B5EF4-FFF2-40B4-BE49-F238E27FC236}">
                <a16:creationId xmlns:a16="http://schemas.microsoft.com/office/drawing/2014/main" id="{2E860200-9D2E-0B14-1696-4A1529684F68}"/>
              </a:ext>
            </a:extLst>
          </p:cNvPr>
          <p:cNvSpPr>
            <a:spLocks noGrp="1"/>
          </p:cNvSpPr>
          <p:nvPr>
            <p:ph type="sldNum" sz="quarter" idx="4"/>
          </p:nvPr>
        </p:nvSpPr>
        <p:spPr/>
        <p:txBody>
          <a:bodyPr/>
          <a:lstStyle/>
          <a:p>
            <a:fld id="{2336B528-F940-46AA-A4AB-D4751FB27E02}" type="slidenum">
              <a:rPr kumimoji="1" lang="ja-JP" altLang="en-US" smtClean="0"/>
              <a:t>72</a:t>
            </a:fld>
            <a:endParaRPr kumimoji="1" lang="ja-JP" altLang="en-US"/>
          </a:p>
        </p:txBody>
      </p:sp>
    </p:spTree>
    <p:extLst>
      <p:ext uri="{BB962C8B-B14F-4D97-AF65-F5344CB8AC3E}">
        <p14:creationId xmlns:p14="http://schemas.microsoft.com/office/powerpoint/2010/main" val="229349662"/>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79EE32-72E5-D4D3-B693-9ECE60E36A02}"/>
            </a:ext>
          </a:extLst>
        </p:cNvPr>
        <p:cNvGrpSpPr/>
        <p:nvPr/>
      </p:nvGrpSpPr>
      <p:grpSpPr>
        <a:xfrm>
          <a:off x="0" y="0"/>
          <a:ext cx="0" cy="0"/>
          <a:chOff x="0" y="0"/>
          <a:chExt cx="0" cy="0"/>
        </a:xfrm>
      </p:grpSpPr>
      <p:sp>
        <p:nvSpPr>
          <p:cNvPr id="16" name="四角形: 角を丸くする 15">
            <a:extLst>
              <a:ext uri="{FF2B5EF4-FFF2-40B4-BE49-F238E27FC236}">
                <a16:creationId xmlns:a16="http://schemas.microsoft.com/office/drawing/2014/main" id="{595AA2D1-6644-8E4D-9A65-D791F1343311}"/>
              </a:ext>
            </a:extLst>
          </p:cNvPr>
          <p:cNvSpPr/>
          <p:nvPr/>
        </p:nvSpPr>
        <p:spPr>
          <a:xfrm>
            <a:off x="542131" y="1435876"/>
            <a:ext cx="11107737" cy="1515824"/>
          </a:xfrm>
          <a:prstGeom prst="roundRect">
            <a:avLst>
              <a:gd name="adj" fmla="val 3346"/>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600">
              <a:solidFill>
                <a:schemeClr val="tx1"/>
              </a:solidFill>
            </a:endParaRPr>
          </a:p>
        </p:txBody>
      </p:sp>
      <p:sp>
        <p:nvSpPr>
          <p:cNvPr id="23" name="四角形: 角を丸くする 22">
            <a:extLst>
              <a:ext uri="{FF2B5EF4-FFF2-40B4-BE49-F238E27FC236}">
                <a16:creationId xmlns:a16="http://schemas.microsoft.com/office/drawing/2014/main" id="{171FFE93-4C11-664E-F57C-04F4E5345554}"/>
              </a:ext>
            </a:extLst>
          </p:cNvPr>
          <p:cNvSpPr/>
          <p:nvPr/>
        </p:nvSpPr>
        <p:spPr>
          <a:xfrm>
            <a:off x="531813" y="3126309"/>
            <a:ext cx="11107737" cy="3176065"/>
          </a:xfrm>
          <a:prstGeom prst="roundRect">
            <a:avLst>
              <a:gd name="adj" fmla="val 3346"/>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四角形: 角を丸くする 6">
            <a:extLst>
              <a:ext uri="{FF2B5EF4-FFF2-40B4-BE49-F238E27FC236}">
                <a16:creationId xmlns:a16="http://schemas.microsoft.com/office/drawing/2014/main" id="{2350494B-BBEA-4424-62F1-851ECA5F6CC2}"/>
              </a:ext>
            </a:extLst>
          </p:cNvPr>
          <p:cNvSpPr/>
          <p:nvPr/>
        </p:nvSpPr>
        <p:spPr>
          <a:xfrm>
            <a:off x="531813" y="383588"/>
            <a:ext cx="2376000" cy="444500"/>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193E5A19-330C-3367-D4A0-0A136E5ACD08}"/>
              </a:ext>
            </a:extLst>
          </p:cNvPr>
          <p:cNvSpPr>
            <a:spLocks noGrp="1"/>
          </p:cNvSpPr>
          <p:nvPr>
            <p:ph type="title"/>
          </p:nvPr>
        </p:nvSpPr>
        <p:spPr/>
        <p:txBody>
          <a:bodyPr/>
          <a:lstStyle/>
          <a:p>
            <a:r>
              <a:rPr lang="ja-JP" altLang="en-US">
                <a:latin typeface="BIZ UDPゴシック" panose="020B0400000000000000" pitchFamily="50" charset="-128"/>
                <a:ea typeface="BIZ UDPゴシック" panose="020B0400000000000000" pitchFamily="50" charset="-128"/>
              </a:rPr>
              <a:t>設問</a:t>
            </a:r>
            <a:r>
              <a:rPr lang="en-US" altLang="ja-JP">
                <a:latin typeface="BIZ UDPゴシック" panose="020B0400000000000000" pitchFamily="50" charset="-128"/>
                <a:ea typeface="BIZ UDPゴシック" panose="020B0400000000000000" pitchFamily="50" charset="-128"/>
              </a:rPr>
              <a:t>2</a:t>
            </a:r>
            <a:r>
              <a:rPr lang="ja-JP" altLang="en-US">
                <a:latin typeface="BIZ UDPゴシック" panose="020B0400000000000000" pitchFamily="50" charset="-128"/>
                <a:ea typeface="BIZ UDPゴシック" panose="020B0400000000000000" pitchFamily="50" charset="-128"/>
              </a:rPr>
              <a:t>　事例</a:t>
            </a:r>
            <a:r>
              <a:rPr lang="en-US" altLang="ja-JP">
                <a:latin typeface="BIZ UDPゴシック" panose="020B0400000000000000" pitchFamily="50" charset="-128"/>
                <a:ea typeface="BIZ UDPゴシック" panose="020B0400000000000000" pitchFamily="50" charset="-128"/>
              </a:rPr>
              <a:t>11</a:t>
            </a:r>
            <a:endParaRPr lang="ja-JP" altLang="en-US">
              <a:latin typeface="BIZ UDPゴシック" panose="020B0400000000000000" pitchFamily="50" charset="-128"/>
              <a:ea typeface="BIZ UDPゴシック" panose="020B0400000000000000" pitchFamily="50" charset="-128"/>
            </a:endParaRPr>
          </a:p>
        </p:txBody>
      </p:sp>
      <p:grpSp>
        <p:nvGrpSpPr>
          <p:cNvPr id="10" name="グループ化 9">
            <a:extLst>
              <a:ext uri="{FF2B5EF4-FFF2-40B4-BE49-F238E27FC236}">
                <a16:creationId xmlns:a16="http://schemas.microsoft.com/office/drawing/2014/main" id="{B37060E0-8C29-C878-57B5-8A9283C52D0E}"/>
              </a:ext>
            </a:extLst>
          </p:cNvPr>
          <p:cNvGrpSpPr/>
          <p:nvPr/>
        </p:nvGrpSpPr>
        <p:grpSpPr>
          <a:xfrm>
            <a:off x="832882" y="4087244"/>
            <a:ext cx="4108956" cy="423069"/>
            <a:chOff x="887571" y="1678781"/>
            <a:chExt cx="4108956" cy="423069"/>
          </a:xfrm>
        </p:grpSpPr>
        <p:sp>
          <p:nvSpPr>
            <p:cNvPr id="6" name="テキスト ボックス 5">
              <a:extLst>
                <a:ext uri="{FF2B5EF4-FFF2-40B4-BE49-F238E27FC236}">
                  <a16:creationId xmlns:a16="http://schemas.microsoft.com/office/drawing/2014/main" id="{9D1317FF-92A2-4136-C121-9B91BDDC9BED}"/>
                </a:ext>
              </a:extLst>
            </p:cNvPr>
            <p:cNvSpPr txBox="1"/>
            <p:nvPr/>
          </p:nvSpPr>
          <p:spPr>
            <a:xfrm>
              <a:off x="1349375" y="1714500"/>
              <a:ext cx="3647152" cy="369332"/>
            </a:xfrm>
            <a:prstGeom prst="rect">
              <a:avLst/>
            </a:prstGeom>
            <a:noFill/>
          </p:spPr>
          <p:txBody>
            <a:bodyPr wrap="none" rtlCol="0">
              <a:spAutoFit/>
            </a:bodyPr>
            <a:lstStyle/>
            <a:p>
              <a:r>
                <a:rPr lang="ja-JP" altLang="en-US" b="1">
                  <a:solidFill>
                    <a:srgbClr val="FF6A29"/>
                  </a:solidFill>
                  <a:latin typeface="BIZ UDPゴシック" panose="020B0400000000000000" pitchFamily="50" charset="-128"/>
                  <a:ea typeface="BIZ UDPゴシック" panose="020B0400000000000000" pitchFamily="50" charset="-128"/>
                </a:rPr>
                <a:t>このような声掛けが業務上必要か</a:t>
              </a:r>
              <a:endParaRPr kumimoji="1" lang="ja-JP" altLang="en-US" sz="1900" b="1" spc="50">
                <a:solidFill>
                  <a:srgbClr val="FF6A29"/>
                </a:solidFill>
                <a:latin typeface="BIZ UDPゴシック" panose="020B0400000000000000" pitchFamily="50" charset="-128"/>
                <a:ea typeface="BIZ UDPゴシック" panose="020B0400000000000000" pitchFamily="50" charset="-128"/>
              </a:endParaRPr>
            </a:p>
          </p:txBody>
        </p:sp>
        <p:sp>
          <p:nvSpPr>
            <p:cNvPr id="9" name="楕円 8">
              <a:extLst>
                <a:ext uri="{FF2B5EF4-FFF2-40B4-BE49-F238E27FC236}">
                  <a16:creationId xmlns:a16="http://schemas.microsoft.com/office/drawing/2014/main" id="{82AE0F12-2CC1-4FD2-42FB-DDA937D92DA1}"/>
                </a:ext>
              </a:extLst>
            </p:cNvPr>
            <p:cNvSpPr/>
            <p:nvPr/>
          </p:nvSpPr>
          <p:spPr>
            <a:xfrm>
              <a:off x="887571" y="1678781"/>
              <a:ext cx="423069" cy="423069"/>
            </a:xfrm>
            <a:prstGeom prst="ellipse">
              <a:avLst/>
            </a:prstGeom>
            <a:solidFill>
              <a:srgbClr val="FF6A29"/>
            </a:solidFill>
            <a:ln>
              <a:noFill/>
            </a:ln>
          </p:spPr>
          <p:style>
            <a:lnRef idx="2">
              <a:schemeClr val="accent1">
                <a:shade val="15000"/>
              </a:schemeClr>
            </a:lnRef>
            <a:fillRef idx="1">
              <a:schemeClr val="accent1"/>
            </a:fillRef>
            <a:effectRef idx="0">
              <a:schemeClr val="accent1"/>
            </a:effectRef>
            <a:fontRef idx="minor">
              <a:schemeClr val="lt1"/>
            </a:fontRef>
          </p:style>
          <p:txBody>
            <a:bodyPr bIns="0" rtlCol="0" anchor="ctr"/>
            <a:lstStyle/>
            <a:p>
              <a:pPr algn="ctr"/>
              <a:r>
                <a:rPr lang="en-US" altLang="ja-JP" sz="2100" b="1">
                  <a:latin typeface="BIZ UDPゴシック" panose="020B0400000000000000" pitchFamily="50" charset="-128"/>
                  <a:ea typeface="BIZ UDPゴシック" panose="020B0400000000000000" pitchFamily="50" charset="-128"/>
                </a:rPr>
                <a:t>1</a:t>
              </a:r>
              <a:endParaRPr kumimoji="1" lang="ja-JP" altLang="en-US" sz="2100" b="1">
                <a:latin typeface="BIZ UDPゴシック" panose="020B0400000000000000" pitchFamily="50" charset="-128"/>
                <a:ea typeface="BIZ UDPゴシック" panose="020B0400000000000000" pitchFamily="50" charset="-128"/>
              </a:endParaRPr>
            </a:p>
          </p:txBody>
        </p:sp>
      </p:grpSp>
      <p:grpSp>
        <p:nvGrpSpPr>
          <p:cNvPr id="11" name="グループ化 10">
            <a:extLst>
              <a:ext uri="{FF2B5EF4-FFF2-40B4-BE49-F238E27FC236}">
                <a16:creationId xmlns:a16="http://schemas.microsoft.com/office/drawing/2014/main" id="{5BB47A2C-0B04-8AEA-C5C5-0D1B88C1E5A7}"/>
              </a:ext>
            </a:extLst>
          </p:cNvPr>
          <p:cNvGrpSpPr/>
          <p:nvPr/>
        </p:nvGrpSpPr>
        <p:grpSpPr>
          <a:xfrm>
            <a:off x="832882" y="4834729"/>
            <a:ext cx="6417280" cy="423069"/>
            <a:chOff x="887571" y="1678781"/>
            <a:chExt cx="6417280" cy="423069"/>
          </a:xfrm>
        </p:grpSpPr>
        <p:sp>
          <p:nvSpPr>
            <p:cNvPr id="12" name="テキスト ボックス 11">
              <a:extLst>
                <a:ext uri="{FF2B5EF4-FFF2-40B4-BE49-F238E27FC236}">
                  <a16:creationId xmlns:a16="http://schemas.microsoft.com/office/drawing/2014/main" id="{AB5EC10C-7FD9-AE27-84DE-D72CA8CDB81A}"/>
                </a:ext>
              </a:extLst>
            </p:cNvPr>
            <p:cNvSpPr txBox="1"/>
            <p:nvPr/>
          </p:nvSpPr>
          <p:spPr>
            <a:xfrm>
              <a:off x="1349375" y="1714500"/>
              <a:ext cx="5955476" cy="369332"/>
            </a:xfrm>
            <a:prstGeom prst="rect">
              <a:avLst/>
            </a:prstGeom>
            <a:noFill/>
          </p:spPr>
          <p:txBody>
            <a:bodyPr wrap="none" rtlCol="0">
              <a:spAutoFit/>
            </a:bodyPr>
            <a:lstStyle/>
            <a:p>
              <a:r>
                <a:rPr lang="ja-JP" altLang="en-US" b="1">
                  <a:solidFill>
                    <a:srgbClr val="FF6A29"/>
                  </a:solidFill>
                  <a:latin typeface="BIZ UDPゴシック" panose="020B0400000000000000" pitchFamily="50" charset="-128"/>
                  <a:ea typeface="BIZ UDPゴシック" panose="020B0400000000000000" pitchFamily="50" charset="-128"/>
                </a:rPr>
                <a:t>特定のこどもだけに声をかける業務上の必要性があるか</a:t>
              </a:r>
              <a:endParaRPr lang="ja-JP" altLang="en-US" sz="1800" b="1">
                <a:solidFill>
                  <a:srgbClr val="FF6A29"/>
                </a:solidFill>
                <a:latin typeface="BIZ UDPゴシック" panose="020B0400000000000000" pitchFamily="50" charset="-128"/>
                <a:ea typeface="BIZ UDPゴシック" panose="020B0400000000000000" pitchFamily="50" charset="-128"/>
              </a:endParaRPr>
            </a:p>
          </p:txBody>
        </p:sp>
        <p:sp>
          <p:nvSpPr>
            <p:cNvPr id="14" name="楕円 13">
              <a:extLst>
                <a:ext uri="{FF2B5EF4-FFF2-40B4-BE49-F238E27FC236}">
                  <a16:creationId xmlns:a16="http://schemas.microsoft.com/office/drawing/2014/main" id="{CD5BBF18-7A46-0E94-AC22-1F0DB0C0BB92}"/>
                </a:ext>
              </a:extLst>
            </p:cNvPr>
            <p:cNvSpPr/>
            <p:nvPr/>
          </p:nvSpPr>
          <p:spPr>
            <a:xfrm>
              <a:off x="887571" y="1678781"/>
              <a:ext cx="423069" cy="423069"/>
            </a:xfrm>
            <a:prstGeom prst="ellipse">
              <a:avLst/>
            </a:prstGeom>
            <a:solidFill>
              <a:srgbClr val="FF6A29"/>
            </a:solidFill>
            <a:ln>
              <a:noFill/>
            </a:ln>
          </p:spPr>
          <p:style>
            <a:lnRef idx="2">
              <a:schemeClr val="accent1">
                <a:shade val="15000"/>
              </a:schemeClr>
            </a:lnRef>
            <a:fillRef idx="1">
              <a:schemeClr val="accent1"/>
            </a:fillRef>
            <a:effectRef idx="0">
              <a:schemeClr val="accent1"/>
            </a:effectRef>
            <a:fontRef idx="minor">
              <a:schemeClr val="lt1"/>
            </a:fontRef>
          </p:style>
          <p:txBody>
            <a:bodyPr bIns="0" rtlCol="0" anchor="ctr"/>
            <a:lstStyle/>
            <a:p>
              <a:pPr algn="ctr"/>
              <a:r>
                <a:rPr kumimoji="1" lang="en-US" altLang="ja-JP" sz="2100" b="1">
                  <a:latin typeface="BIZ UDPゴシック" panose="020B0400000000000000" pitchFamily="50" charset="-128"/>
                  <a:ea typeface="BIZ UDPゴシック" panose="020B0400000000000000" pitchFamily="50" charset="-128"/>
                </a:rPr>
                <a:t>2</a:t>
              </a:r>
              <a:endParaRPr kumimoji="1" lang="ja-JP" altLang="en-US" sz="2100" b="1">
                <a:latin typeface="BIZ UDPゴシック" panose="020B0400000000000000" pitchFamily="50" charset="-128"/>
                <a:ea typeface="BIZ UDPゴシック" panose="020B0400000000000000" pitchFamily="50" charset="-128"/>
              </a:endParaRPr>
            </a:p>
          </p:txBody>
        </p:sp>
      </p:grpSp>
      <p:sp>
        <p:nvSpPr>
          <p:cNvPr id="13" name="テキスト ボックス 12">
            <a:extLst>
              <a:ext uri="{FF2B5EF4-FFF2-40B4-BE49-F238E27FC236}">
                <a16:creationId xmlns:a16="http://schemas.microsoft.com/office/drawing/2014/main" id="{C2A52FFF-31BD-127E-E580-40615FE31ED8}"/>
              </a:ext>
            </a:extLst>
          </p:cNvPr>
          <p:cNvSpPr txBox="1"/>
          <p:nvPr/>
        </p:nvSpPr>
        <p:spPr>
          <a:xfrm>
            <a:off x="832882" y="2049091"/>
            <a:ext cx="10566956" cy="325025"/>
          </a:xfrm>
          <a:prstGeom prst="rect">
            <a:avLst/>
          </a:prstGeom>
          <a:noFill/>
        </p:spPr>
        <p:txBody>
          <a:bodyPr wrap="square" rtlCol="0">
            <a:spAutoFit/>
          </a:bodyPr>
          <a:lstStyle/>
          <a:p>
            <a:pPr>
              <a:lnSpc>
                <a:spcPct val="110000"/>
              </a:lnSpc>
            </a:pPr>
            <a:r>
              <a:rPr lang="ja-JP" altLang="en-US" sz="1600" spc="180">
                <a:latin typeface="BIZ UDPゴシック" panose="020B0400000000000000" pitchFamily="50" charset="-128"/>
                <a:ea typeface="BIZ UDPゴシック" panose="020B0400000000000000" pitchFamily="50" charset="-128"/>
              </a:rPr>
              <a:t>中学校の担任が特定のこどもに対し「かわいい」「モデルみたい」と日常的に容姿に関する声をかけている。</a:t>
            </a:r>
          </a:p>
        </p:txBody>
      </p:sp>
      <p:sp>
        <p:nvSpPr>
          <p:cNvPr id="17" name="テキスト ボックス 16">
            <a:extLst>
              <a:ext uri="{FF2B5EF4-FFF2-40B4-BE49-F238E27FC236}">
                <a16:creationId xmlns:a16="http://schemas.microsoft.com/office/drawing/2014/main" id="{02645D38-408F-CCFF-1C42-6A1A993B58B0}"/>
              </a:ext>
            </a:extLst>
          </p:cNvPr>
          <p:cNvSpPr txBox="1"/>
          <p:nvPr/>
        </p:nvSpPr>
        <p:spPr>
          <a:xfrm>
            <a:off x="792162" y="1618204"/>
            <a:ext cx="607859" cy="338554"/>
          </a:xfrm>
          <a:prstGeom prst="rect">
            <a:avLst/>
          </a:prstGeom>
          <a:noFill/>
        </p:spPr>
        <p:txBody>
          <a:bodyPr wrap="none" rtlCol="0">
            <a:spAutoFit/>
          </a:bodyPr>
          <a:lstStyle/>
          <a:p>
            <a:r>
              <a:rPr lang="ja-JP" altLang="en-US" sz="1600" spc="50">
                <a:latin typeface="BIZ UDPゴシック" panose="020B0400000000000000" pitchFamily="50" charset="-128"/>
                <a:ea typeface="BIZ UDPゴシック" panose="020B0400000000000000" pitchFamily="50" charset="-128"/>
              </a:rPr>
              <a:t>事例</a:t>
            </a:r>
          </a:p>
        </p:txBody>
      </p:sp>
      <p:grpSp>
        <p:nvGrpSpPr>
          <p:cNvPr id="3" name="グループ化 2">
            <a:extLst>
              <a:ext uri="{FF2B5EF4-FFF2-40B4-BE49-F238E27FC236}">
                <a16:creationId xmlns:a16="http://schemas.microsoft.com/office/drawing/2014/main" id="{8B344CA4-5287-09CC-7551-2AA00AC009D0}"/>
              </a:ext>
            </a:extLst>
          </p:cNvPr>
          <p:cNvGrpSpPr/>
          <p:nvPr/>
        </p:nvGrpSpPr>
        <p:grpSpPr>
          <a:xfrm>
            <a:off x="10308917" y="4953562"/>
            <a:ext cx="1041272" cy="1129438"/>
            <a:chOff x="1189767" y="2221447"/>
            <a:chExt cx="1041272" cy="1129438"/>
          </a:xfrm>
        </p:grpSpPr>
        <p:sp>
          <p:nvSpPr>
            <p:cNvPr id="15" name="フリーフォーム: 図形 14">
              <a:extLst>
                <a:ext uri="{FF2B5EF4-FFF2-40B4-BE49-F238E27FC236}">
                  <a16:creationId xmlns:a16="http://schemas.microsoft.com/office/drawing/2014/main" id="{F583FCB6-8A18-BD42-2BD8-CF8EC0C3772E}"/>
                </a:ext>
              </a:extLst>
            </p:cNvPr>
            <p:cNvSpPr/>
            <p:nvPr/>
          </p:nvSpPr>
          <p:spPr>
            <a:xfrm>
              <a:off x="1421129" y="2296183"/>
              <a:ext cx="437864" cy="961834"/>
            </a:xfrm>
            <a:custGeom>
              <a:avLst/>
              <a:gdLst>
                <a:gd name="connsiteX0" fmla="*/ 356235 w 437864"/>
                <a:gd name="connsiteY0" fmla="*/ 324422 h 961834"/>
                <a:gd name="connsiteX1" fmla="*/ 361855 w 437864"/>
                <a:gd name="connsiteY1" fmla="*/ 351282 h 961834"/>
                <a:gd name="connsiteX2" fmla="*/ 289369 w 437864"/>
                <a:gd name="connsiteY2" fmla="*/ 430149 h 961834"/>
                <a:gd name="connsiteX3" fmla="*/ 227647 w 437864"/>
                <a:gd name="connsiteY3" fmla="*/ 401003 h 961834"/>
                <a:gd name="connsiteX4" fmla="*/ 227647 w 437864"/>
                <a:gd name="connsiteY4" fmla="*/ 377666 h 961834"/>
                <a:gd name="connsiteX5" fmla="*/ 203359 w 437864"/>
                <a:gd name="connsiteY5" fmla="*/ 329946 h 961834"/>
                <a:gd name="connsiteX6" fmla="*/ 166592 w 437864"/>
                <a:gd name="connsiteY6" fmla="*/ 303276 h 961834"/>
                <a:gd name="connsiteX7" fmla="*/ 129254 w 437864"/>
                <a:gd name="connsiteY7" fmla="*/ 227362 h 961834"/>
                <a:gd name="connsiteX8" fmla="*/ 102679 w 437864"/>
                <a:gd name="connsiteY8" fmla="*/ 128111 h 961834"/>
                <a:gd name="connsiteX9" fmla="*/ 309944 w 437864"/>
                <a:gd name="connsiteY9" fmla="*/ 0 h 961834"/>
                <a:gd name="connsiteX10" fmla="*/ 327755 w 437864"/>
                <a:gd name="connsiteY10" fmla="*/ 41910 h 961834"/>
                <a:gd name="connsiteX11" fmla="*/ 360807 w 437864"/>
                <a:gd name="connsiteY11" fmla="*/ 165259 h 961834"/>
                <a:gd name="connsiteX12" fmla="*/ 352616 w 437864"/>
                <a:gd name="connsiteY12" fmla="*/ 283369 h 961834"/>
                <a:gd name="connsiteX13" fmla="*/ 347663 w 437864"/>
                <a:gd name="connsiteY13" fmla="*/ 292037 h 961834"/>
                <a:gd name="connsiteX14" fmla="*/ 356330 w 437864"/>
                <a:gd name="connsiteY14" fmla="*/ 324326 h 961834"/>
                <a:gd name="connsiteX15" fmla="*/ 189833 w 437864"/>
                <a:gd name="connsiteY15" fmla="*/ 423291 h 961834"/>
                <a:gd name="connsiteX16" fmla="*/ 183261 w 437864"/>
                <a:gd name="connsiteY16" fmla="*/ 442627 h 961834"/>
                <a:gd name="connsiteX17" fmla="*/ 167164 w 437864"/>
                <a:gd name="connsiteY17" fmla="*/ 463582 h 961834"/>
                <a:gd name="connsiteX18" fmla="*/ 149733 w 437864"/>
                <a:gd name="connsiteY18" fmla="*/ 472154 h 961834"/>
                <a:gd name="connsiteX19" fmla="*/ 134398 w 437864"/>
                <a:gd name="connsiteY19" fmla="*/ 472154 h 961834"/>
                <a:gd name="connsiteX20" fmla="*/ 117157 w 437864"/>
                <a:gd name="connsiteY20" fmla="*/ 480822 h 961834"/>
                <a:gd name="connsiteX21" fmla="*/ 89440 w 437864"/>
                <a:gd name="connsiteY21" fmla="*/ 518255 h 961834"/>
                <a:gd name="connsiteX22" fmla="*/ 0 w 437864"/>
                <a:gd name="connsiteY22" fmla="*/ 483965 h 961834"/>
                <a:gd name="connsiteX23" fmla="*/ 34195 w 437864"/>
                <a:gd name="connsiteY23" fmla="*/ 356425 h 961834"/>
                <a:gd name="connsiteX24" fmla="*/ 46006 w 437864"/>
                <a:gd name="connsiteY24" fmla="*/ 340138 h 961834"/>
                <a:gd name="connsiteX25" fmla="*/ 93250 w 437864"/>
                <a:gd name="connsiteY25" fmla="*/ 309467 h 961834"/>
                <a:gd name="connsiteX26" fmla="*/ 101727 w 437864"/>
                <a:gd name="connsiteY26" fmla="*/ 307181 h 961834"/>
                <a:gd name="connsiteX27" fmla="*/ 111062 w 437864"/>
                <a:gd name="connsiteY27" fmla="*/ 309944 h 961834"/>
                <a:gd name="connsiteX28" fmla="*/ 180975 w 437864"/>
                <a:gd name="connsiteY28" fmla="*/ 360712 h 961834"/>
                <a:gd name="connsiteX29" fmla="*/ 189738 w 437864"/>
                <a:gd name="connsiteY29" fmla="*/ 377857 h 961834"/>
                <a:gd name="connsiteX30" fmla="*/ 189738 w 437864"/>
                <a:gd name="connsiteY30" fmla="*/ 423386 h 961834"/>
                <a:gd name="connsiteX31" fmla="*/ 292227 w 437864"/>
                <a:gd name="connsiteY31" fmla="*/ 775335 h 961834"/>
                <a:gd name="connsiteX32" fmla="*/ 286226 w 437864"/>
                <a:gd name="connsiteY32" fmla="*/ 775335 h 961834"/>
                <a:gd name="connsiteX33" fmla="*/ 180880 w 437864"/>
                <a:gd name="connsiteY33" fmla="*/ 500824 h 961834"/>
                <a:gd name="connsiteX34" fmla="*/ 197072 w 437864"/>
                <a:gd name="connsiteY34" fmla="*/ 486728 h 961834"/>
                <a:gd name="connsiteX35" fmla="*/ 213169 w 437864"/>
                <a:gd name="connsiteY35" fmla="*/ 465773 h 961834"/>
                <a:gd name="connsiteX36" fmla="*/ 222599 w 437864"/>
                <a:gd name="connsiteY36" fmla="*/ 448342 h 961834"/>
                <a:gd name="connsiteX37" fmla="*/ 289369 w 437864"/>
                <a:gd name="connsiteY37" fmla="*/ 468059 h 961834"/>
                <a:gd name="connsiteX38" fmla="*/ 394049 w 437864"/>
                <a:gd name="connsiteY38" fmla="*/ 391382 h 961834"/>
                <a:gd name="connsiteX39" fmla="*/ 437864 w 437864"/>
                <a:gd name="connsiteY39" fmla="*/ 395954 h 961834"/>
                <a:gd name="connsiteX40" fmla="*/ 292227 w 437864"/>
                <a:gd name="connsiteY40" fmla="*/ 775335 h 961834"/>
                <a:gd name="connsiteX41" fmla="*/ 164211 w 437864"/>
                <a:gd name="connsiteY41" fmla="*/ 850297 h 961834"/>
                <a:gd name="connsiteX42" fmla="*/ 145542 w 437864"/>
                <a:gd name="connsiteY42" fmla="*/ 849344 h 961834"/>
                <a:gd name="connsiteX43" fmla="*/ 80772 w 437864"/>
                <a:gd name="connsiteY43" fmla="*/ 808387 h 961834"/>
                <a:gd name="connsiteX44" fmla="*/ 59150 w 437864"/>
                <a:gd name="connsiteY44" fmla="*/ 759809 h 961834"/>
                <a:gd name="connsiteX45" fmla="*/ 24860 w 437864"/>
                <a:gd name="connsiteY45" fmla="*/ 921258 h 961834"/>
                <a:gd name="connsiteX46" fmla="*/ 108299 w 437864"/>
                <a:gd name="connsiteY46" fmla="*/ 960311 h 961834"/>
                <a:gd name="connsiteX47" fmla="*/ 158401 w 437864"/>
                <a:gd name="connsiteY47" fmla="*/ 961835 h 961834"/>
                <a:gd name="connsiteX48" fmla="*/ 164211 w 437864"/>
                <a:gd name="connsiteY48" fmla="*/ 850392 h 961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437864" h="961834">
                  <a:moveTo>
                    <a:pt x="356235" y="324422"/>
                  </a:moveTo>
                  <a:cubicBezTo>
                    <a:pt x="359664" y="337375"/>
                    <a:pt x="361855" y="345758"/>
                    <a:pt x="361855" y="351282"/>
                  </a:cubicBezTo>
                  <a:cubicBezTo>
                    <a:pt x="361855" y="399193"/>
                    <a:pt x="335756" y="430149"/>
                    <a:pt x="289369" y="430149"/>
                  </a:cubicBezTo>
                  <a:cubicBezTo>
                    <a:pt x="262223" y="430149"/>
                    <a:pt x="240792" y="419481"/>
                    <a:pt x="227647" y="401003"/>
                  </a:cubicBezTo>
                  <a:lnTo>
                    <a:pt x="227647" y="377666"/>
                  </a:lnTo>
                  <a:cubicBezTo>
                    <a:pt x="227647" y="359664"/>
                    <a:pt x="217837" y="340519"/>
                    <a:pt x="203359" y="329946"/>
                  </a:cubicBezTo>
                  <a:lnTo>
                    <a:pt x="166592" y="303276"/>
                  </a:lnTo>
                  <a:cubicBezTo>
                    <a:pt x="151543" y="287369"/>
                    <a:pt x="139255" y="264700"/>
                    <a:pt x="129254" y="227362"/>
                  </a:cubicBezTo>
                  <a:lnTo>
                    <a:pt x="102679" y="128111"/>
                  </a:lnTo>
                  <a:lnTo>
                    <a:pt x="309944" y="0"/>
                  </a:lnTo>
                  <a:cubicBezTo>
                    <a:pt x="317087" y="10477"/>
                    <a:pt x="322993" y="24289"/>
                    <a:pt x="327755" y="41910"/>
                  </a:cubicBezTo>
                  <a:lnTo>
                    <a:pt x="360807" y="165259"/>
                  </a:lnTo>
                  <a:cubicBezTo>
                    <a:pt x="376523" y="224028"/>
                    <a:pt x="369380" y="254032"/>
                    <a:pt x="352616" y="283369"/>
                  </a:cubicBezTo>
                  <a:lnTo>
                    <a:pt x="347663" y="292037"/>
                  </a:lnTo>
                  <a:lnTo>
                    <a:pt x="356330" y="324326"/>
                  </a:lnTo>
                  <a:close/>
                  <a:moveTo>
                    <a:pt x="189833" y="423291"/>
                  </a:moveTo>
                  <a:cubicBezTo>
                    <a:pt x="189833" y="429197"/>
                    <a:pt x="186880" y="437960"/>
                    <a:pt x="183261" y="442627"/>
                  </a:cubicBezTo>
                  <a:lnTo>
                    <a:pt x="167164" y="463582"/>
                  </a:lnTo>
                  <a:cubicBezTo>
                    <a:pt x="163544" y="468249"/>
                    <a:pt x="155734" y="472154"/>
                    <a:pt x="149733" y="472154"/>
                  </a:cubicBezTo>
                  <a:lnTo>
                    <a:pt x="134398" y="472154"/>
                  </a:lnTo>
                  <a:cubicBezTo>
                    <a:pt x="128492" y="472154"/>
                    <a:pt x="120682" y="476060"/>
                    <a:pt x="117157" y="480822"/>
                  </a:cubicBezTo>
                  <a:lnTo>
                    <a:pt x="89440" y="518255"/>
                  </a:lnTo>
                  <a:lnTo>
                    <a:pt x="0" y="483965"/>
                  </a:lnTo>
                  <a:lnTo>
                    <a:pt x="34195" y="356425"/>
                  </a:lnTo>
                  <a:cubicBezTo>
                    <a:pt x="35719" y="350711"/>
                    <a:pt x="41053" y="343376"/>
                    <a:pt x="46006" y="340138"/>
                  </a:cubicBezTo>
                  <a:lnTo>
                    <a:pt x="93250" y="309467"/>
                  </a:lnTo>
                  <a:cubicBezTo>
                    <a:pt x="95631" y="307943"/>
                    <a:pt x="98679" y="307181"/>
                    <a:pt x="101727" y="307181"/>
                  </a:cubicBezTo>
                  <a:cubicBezTo>
                    <a:pt x="105156" y="307181"/>
                    <a:pt x="108490" y="308134"/>
                    <a:pt x="111062" y="309944"/>
                  </a:cubicBezTo>
                  <a:lnTo>
                    <a:pt x="180975" y="360712"/>
                  </a:lnTo>
                  <a:cubicBezTo>
                    <a:pt x="185738" y="364236"/>
                    <a:pt x="189738" y="371951"/>
                    <a:pt x="189738" y="377857"/>
                  </a:cubicBezTo>
                  <a:lnTo>
                    <a:pt x="189738" y="423386"/>
                  </a:lnTo>
                  <a:close/>
                  <a:moveTo>
                    <a:pt x="292227" y="775335"/>
                  </a:moveTo>
                  <a:lnTo>
                    <a:pt x="286226" y="775335"/>
                  </a:lnTo>
                  <a:lnTo>
                    <a:pt x="180880" y="500824"/>
                  </a:lnTo>
                  <a:cubicBezTo>
                    <a:pt x="187166" y="497015"/>
                    <a:pt x="192786" y="492252"/>
                    <a:pt x="197072" y="486728"/>
                  </a:cubicBezTo>
                  <a:lnTo>
                    <a:pt x="213169" y="465773"/>
                  </a:lnTo>
                  <a:cubicBezTo>
                    <a:pt x="216979" y="460820"/>
                    <a:pt x="220123" y="454724"/>
                    <a:pt x="222599" y="448342"/>
                  </a:cubicBezTo>
                  <a:cubicBezTo>
                    <a:pt x="240887" y="460915"/>
                    <a:pt x="263557" y="468059"/>
                    <a:pt x="289369" y="468059"/>
                  </a:cubicBezTo>
                  <a:cubicBezTo>
                    <a:pt x="342519" y="468059"/>
                    <a:pt x="380429" y="437960"/>
                    <a:pt x="394049" y="391382"/>
                  </a:cubicBezTo>
                  <a:cubicBezTo>
                    <a:pt x="408337" y="392906"/>
                    <a:pt x="423100" y="394430"/>
                    <a:pt x="437864" y="395954"/>
                  </a:cubicBezTo>
                  <a:lnTo>
                    <a:pt x="292227" y="775335"/>
                  </a:lnTo>
                  <a:close/>
                  <a:moveTo>
                    <a:pt x="164211" y="850297"/>
                  </a:moveTo>
                  <a:cubicBezTo>
                    <a:pt x="156210" y="849916"/>
                    <a:pt x="149828" y="849535"/>
                    <a:pt x="145542" y="849344"/>
                  </a:cubicBezTo>
                  <a:cubicBezTo>
                    <a:pt x="108775" y="847439"/>
                    <a:pt x="93154" y="836295"/>
                    <a:pt x="80772" y="808387"/>
                  </a:cubicBezTo>
                  <a:cubicBezTo>
                    <a:pt x="77915" y="801910"/>
                    <a:pt x="69913" y="784098"/>
                    <a:pt x="59150" y="759809"/>
                  </a:cubicBezTo>
                  <a:lnTo>
                    <a:pt x="24860" y="921258"/>
                  </a:lnTo>
                  <a:cubicBezTo>
                    <a:pt x="44767" y="945356"/>
                    <a:pt x="74581" y="958501"/>
                    <a:pt x="108299" y="960311"/>
                  </a:cubicBezTo>
                  <a:cubicBezTo>
                    <a:pt x="118681" y="960882"/>
                    <a:pt x="144780" y="961454"/>
                    <a:pt x="158401" y="961835"/>
                  </a:cubicBezTo>
                  <a:lnTo>
                    <a:pt x="164211" y="850392"/>
                  </a:lnTo>
                  <a:close/>
                </a:path>
              </a:pathLst>
            </a:custGeom>
            <a:solidFill>
              <a:srgbClr val="FFFFFF"/>
            </a:solidFill>
            <a:ln w="9525" cap="flat">
              <a:noFill/>
              <a:prstDash val="solid"/>
              <a:miter/>
            </a:ln>
          </p:spPr>
          <p:txBody>
            <a:bodyPr rtlCol="0" anchor="ctr"/>
            <a:lstStyle/>
            <a:p>
              <a:endParaRPr lang="ja-JP" altLang="en-US"/>
            </a:p>
          </p:txBody>
        </p:sp>
        <p:sp>
          <p:nvSpPr>
            <p:cNvPr id="18" name="フリーフォーム: 図形 17">
              <a:extLst>
                <a:ext uri="{FF2B5EF4-FFF2-40B4-BE49-F238E27FC236}">
                  <a16:creationId xmlns:a16="http://schemas.microsoft.com/office/drawing/2014/main" id="{AC26366B-6E89-6393-AF4B-95B99559E774}"/>
                </a:ext>
              </a:extLst>
            </p:cNvPr>
            <p:cNvSpPr/>
            <p:nvPr/>
          </p:nvSpPr>
          <p:spPr>
            <a:xfrm>
              <a:off x="1189767" y="2221447"/>
              <a:ext cx="1041272" cy="1129438"/>
            </a:xfrm>
            <a:custGeom>
              <a:avLst/>
              <a:gdLst>
                <a:gd name="connsiteX0" fmla="*/ 238506 w 1041272"/>
                <a:gd name="connsiteY0" fmla="*/ 1067526 h 1129438"/>
                <a:gd name="connsiteX1" fmla="*/ 246888 w 1041272"/>
                <a:gd name="connsiteY1" fmla="*/ 1039427 h 1129438"/>
                <a:gd name="connsiteX2" fmla="*/ 337566 w 1041272"/>
                <a:gd name="connsiteY2" fmla="*/ 1072669 h 1129438"/>
                <a:gd name="connsiteX3" fmla="*/ 788099 w 1041272"/>
                <a:gd name="connsiteY3" fmla="*/ 1096291 h 1129438"/>
                <a:gd name="connsiteX4" fmla="*/ 788099 w 1041272"/>
                <a:gd name="connsiteY4" fmla="*/ 1096291 h 1129438"/>
                <a:gd name="connsiteX5" fmla="*/ 788956 w 1041272"/>
                <a:gd name="connsiteY5" fmla="*/ 1096291 h 1129438"/>
                <a:gd name="connsiteX6" fmla="*/ 829342 w 1041272"/>
                <a:gd name="connsiteY6" fmla="*/ 1097053 h 1129438"/>
                <a:gd name="connsiteX7" fmla="*/ 912400 w 1041272"/>
                <a:gd name="connsiteY7" fmla="*/ 1096291 h 1129438"/>
                <a:gd name="connsiteX8" fmla="*/ 1041273 w 1041272"/>
                <a:gd name="connsiteY8" fmla="*/ 978372 h 1129438"/>
                <a:gd name="connsiteX9" fmla="*/ 1041273 w 1041272"/>
                <a:gd name="connsiteY9" fmla="*/ 639949 h 1129438"/>
                <a:gd name="connsiteX10" fmla="*/ 869061 w 1041272"/>
                <a:gd name="connsiteY10" fmla="*/ 453544 h 1129438"/>
                <a:gd name="connsiteX11" fmla="*/ 646176 w 1041272"/>
                <a:gd name="connsiteY11" fmla="*/ 430113 h 1129438"/>
                <a:gd name="connsiteX12" fmla="*/ 631031 w 1041272"/>
                <a:gd name="connsiteY12" fmla="*/ 373153 h 1129438"/>
                <a:gd name="connsiteX13" fmla="*/ 639032 w 1041272"/>
                <a:gd name="connsiteY13" fmla="*/ 227421 h 1129438"/>
                <a:gd name="connsiteX14" fmla="*/ 605981 w 1041272"/>
                <a:gd name="connsiteY14" fmla="*/ 104072 h 1129438"/>
                <a:gd name="connsiteX15" fmla="*/ 549783 w 1041272"/>
                <a:gd name="connsiteY15" fmla="*/ 16156 h 1129438"/>
                <a:gd name="connsiteX16" fmla="*/ 436150 w 1041272"/>
                <a:gd name="connsiteY16" fmla="*/ 7870 h 1129438"/>
                <a:gd name="connsiteX17" fmla="*/ 379667 w 1041272"/>
                <a:gd name="connsiteY17" fmla="*/ 23014 h 1129438"/>
                <a:gd name="connsiteX18" fmla="*/ 280702 w 1041272"/>
                <a:gd name="connsiteY18" fmla="*/ 191321 h 1129438"/>
                <a:gd name="connsiteX19" fmla="*/ 313754 w 1041272"/>
                <a:gd name="connsiteY19" fmla="*/ 314670 h 1129438"/>
                <a:gd name="connsiteX20" fmla="*/ 323279 w 1041272"/>
                <a:gd name="connsiteY20" fmla="*/ 344959 h 1129438"/>
                <a:gd name="connsiteX21" fmla="*/ 304324 w 1041272"/>
                <a:gd name="connsiteY21" fmla="*/ 352294 h 1129438"/>
                <a:gd name="connsiteX22" fmla="*/ 257080 w 1041272"/>
                <a:gd name="connsiteY22" fmla="*/ 382964 h 1129438"/>
                <a:gd name="connsiteX23" fmla="*/ 229267 w 1041272"/>
                <a:gd name="connsiteY23" fmla="*/ 421159 h 1129438"/>
                <a:gd name="connsiteX24" fmla="*/ 222028 w 1041272"/>
                <a:gd name="connsiteY24" fmla="*/ 448306 h 1129438"/>
                <a:gd name="connsiteX25" fmla="*/ 172307 w 1041272"/>
                <a:gd name="connsiteY25" fmla="*/ 453544 h 1129438"/>
                <a:gd name="connsiteX26" fmla="*/ 0 w 1041272"/>
                <a:gd name="connsiteY26" fmla="*/ 639949 h 1129438"/>
                <a:gd name="connsiteX27" fmla="*/ 0 w 1041272"/>
                <a:gd name="connsiteY27" fmla="*/ 1000756 h 1129438"/>
                <a:gd name="connsiteX28" fmla="*/ 128683 w 1041272"/>
                <a:gd name="connsiteY28" fmla="*/ 1129438 h 1129438"/>
                <a:gd name="connsiteX29" fmla="*/ 238506 w 1041272"/>
                <a:gd name="connsiteY29" fmla="*/ 1067526 h 1129438"/>
                <a:gd name="connsiteX30" fmla="*/ 587597 w 1041272"/>
                <a:gd name="connsiteY30" fmla="*/ 399157 h 1129438"/>
                <a:gd name="connsiteX31" fmla="*/ 593217 w 1041272"/>
                <a:gd name="connsiteY31" fmla="*/ 426017 h 1129438"/>
                <a:gd name="connsiteX32" fmla="*/ 520732 w 1041272"/>
                <a:gd name="connsiteY32" fmla="*/ 504884 h 1129438"/>
                <a:gd name="connsiteX33" fmla="*/ 459010 w 1041272"/>
                <a:gd name="connsiteY33" fmla="*/ 475738 h 1129438"/>
                <a:gd name="connsiteX34" fmla="*/ 459010 w 1041272"/>
                <a:gd name="connsiteY34" fmla="*/ 452401 h 1129438"/>
                <a:gd name="connsiteX35" fmla="*/ 434721 w 1041272"/>
                <a:gd name="connsiteY35" fmla="*/ 404681 h 1129438"/>
                <a:gd name="connsiteX36" fmla="*/ 397955 w 1041272"/>
                <a:gd name="connsiteY36" fmla="*/ 378011 h 1129438"/>
                <a:gd name="connsiteX37" fmla="*/ 360617 w 1041272"/>
                <a:gd name="connsiteY37" fmla="*/ 302097 h 1129438"/>
                <a:gd name="connsiteX38" fmla="*/ 334042 w 1041272"/>
                <a:gd name="connsiteY38" fmla="*/ 202846 h 1129438"/>
                <a:gd name="connsiteX39" fmla="*/ 541306 w 1041272"/>
                <a:gd name="connsiteY39" fmla="*/ 74735 h 1129438"/>
                <a:gd name="connsiteX40" fmla="*/ 559118 w 1041272"/>
                <a:gd name="connsiteY40" fmla="*/ 116645 h 1129438"/>
                <a:gd name="connsiteX41" fmla="*/ 592169 w 1041272"/>
                <a:gd name="connsiteY41" fmla="*/ 239994 h 1129438"/>
                <a:gd name="connsiteX42" fmla="*/ 583978 w 1041272"/>
                <a:gd name="connsiteY42" fmla="*/ 358104 h 1129438"/>
                <a:gd name="connsiteX43" fmla="*/ 579025 w 1041272"/>
                <a:gd name="connsiteY43" fmla="*/ 366772 h 1129438"/>
                <a:gd name="connsiteX44" fmla="*/ 587693 w 1041272"/>
                <a:gd name="connsiteY44" fmla="*/ 399061 h 1129438"/>
                <a:gd name="connsiteX45" fmla="*/ 421196 w 1041272"/>
                <a:gd name="connsiteY45" fmla="*/ 498026 h 1129438"/>
                <a:gd name="connsiteX46" fmla="*/ 414623 w 1041272"/>
                <a:gd name="connsiteY46" fmla="*/ 517362 h 1129438"/>
                <a:gd name="connsiteX47" fmla="*/ 398526 w 1041272"/>
                <a:gd name="connsiteY47" fmla="*/ 538317 h 1129438"/>
                <a:gd name="connsiteX48" fmla="*/ 381095 w 1041272"/>
                <a:gd name="connsiteY48" fmla="*/ 546889 h 1129438"/>
                <a:gd name="connsiteX49" fmla="*/ 365760 w 1041272"/>
                <a:gd name="connsiteY49" fmla="*/ 546889 h 1129438"/>
                <a:gd name="connsiteX50" fmla="*/ 348520 w 1041272"/>
                <a:gd name="connsiteY50" fmla="*/ 555557 h 1129438"/>
                <a:gd name="connsiteX51" fmla="*/ 320802 w 1041272"/>
                <a:gd name="connsiteY51" fmla="*/ 592990 h 1129438"/>
                <a:gd name="connsiteX52" fmla="*/ 231362 w 1041272"/>
                <a:gd name="connsiteY52" fmla="*/ 558700 h 1129438"/>
                <a:gd name="connsiteX53" fmla="*/ 265557 w 1041272"/>
                <a:gd name="connsiteY53" fmla="*/ 431161 h 1129438"/>
                <a:gd name="connsiteX54" fmla="*/ 277368 w 1041272"/>
                <a:gd name="connsiteY54" fmla="*/ 414873 h 1129438"/>
                <a:gd name="connsiteX55" fmla="*/ 324612 w 1041272"/>
                <a:gd name="connsiteY55" fmla="*/ 384202 h 1129438"/>
                <a:gd name="connsiteX56" fmla="*/ 333089 w 1041272"/>
                <a:gd name="connsiteY56" fmla="*/ 381916 h 1129438"/>
                <a:gd name="connsiteX57" fmla="*/ 342424 w 1041272"/>
                <a:gd name="connsiteY57" fmla="*/ 384679 h 1129438"/>
                <a:gd name="connsiteX58" fmla="*/ 412337 w 1041272"/>
                <a:gd name="connsiteY58" fmla="*/ 435447 h 1129438"/>
                <a:gd name="connsiteX59" fmla="*/ 421100 w 1041272"/>
                <a:gd name="connsiteY59" fmla="*/ 452592 h 1129438"/>
                <a:gd name="connsiteX60" fmla="*/ 421100 w 1041272"/>
                <a:gd name="connsiteY60" fmla="*/ 498121 h 1129438"/>
                <a:gd name="connsiteX61" fmla="*/ 389668 w 1041272"/>
                <a:gd name="connsiteY61" fmla="*/ 1036474 h 1129438"/>
                <a:gd name="connsiteX62" fmla="*/ 339566 w 1041272"/>
                <a:gd name="connsiteY62" fmla="*/ 1034950 h 1129438"/>
                <a:gd name="connsiteX63" fmla="*/ 256127 w 1041272"/>
                <a:gd name="connsiteY63" fmla="*/ 995898 h 1129438"/>
                <a:gd name="connsiteX64" fmla="*/ 290417 w 1041272"/>
                <a:gd name="connsiteY64" fmla="*/ 834449 h 1129438"/>
                <a:gd name="connsiteX65" fmla="*/ 312039 w 1041272"/>
                <a:gd name="connsiteY65" fmla="*/ 883027 h 1129438"/>
                <a:gd name="connsiteX66" fmla="*/ 376809 w 1041272"/>
                <a:gd name="connsiteY66" fmla="*/ 923984 h 1129438"/>
                <a:gd name="connsiteX67" fmla="*/ 395478 w 1041272"/>
                <a:gd name="connsiteY67" fmla="*/ 924937 h 1129438"/>
                <a:gd name="connsiteX68" fmla="*/ 389668 w 1041272"/>
                <a:gd name="connsiteY68" fmla="*/ 1036379 h 1129438"/>
                <a:gd name="connsiteX69" fmla="*/ 523589 w 1041272"/>
                <a:gd name="connsiteY69" fmla="*/ 850070 h 1129438"/>
                <a:gd name="connsiteX70" fmla="*/ 517589 w 1041272"/>
                <a:gd name="connsiteY70" fmla="*/ 850070 h 1129438"/>
                <a:gd name="connsiteX71" fmla="*/ 412242 w 1041272"/>
                <a:gd name="connsiteY71" fmla="*/ 575560 h 1129438"/>
                <a:gd name="connsiteX72" fmla="*/ 428435 w 1041272"/>
                <a:gd name="connsiteY72" fmla="*/ 561463 h 1129438"/>
                <a:gd name="connsiteX73" fmla="*/ 444532 w 1041272"/>
                <a:gd name="connsiteY73" fmla="*/ 540508 h 1129438"/>
                <a:gd name="connsiteX74" fmla="*/ 453962 w 1041272"/>
                <a:gd name="connsiteY74" fmla="*/ 523077 h 1129438"/>
                <a:gd name="connsiteX75" fmla="*/ 520732 w 1041272"/>
                <a:gd name="connsiteY75" fmla="*/ 542794 h 1129438"/>
                <a:gd name="connsiteX76" fmla="*/ 625412 w 1041272"/>
                <a:gd name="connsiteY76" fmla="*/ 466117 h 1129438"/>
                <a:gd name="connsiteX77" fmla="*/ 669227 w 1041272"/>
                <a:gd name="connsiteY77" fmla="*/ 470689 h 1129438"/>
                <a:gd name="connsiteX78" fmla="*/ 523589 w 1041272"/>
                <a:gd name="connsiteY78" fmla="*/ 850070 h 1129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1041272" h="1129438">
                  <a:moveTo>
                    <a:pt x="238506" y="1067526"/>
                  </a:moveTo>
                  <a:cubicBezTo>
                    <a:pt x="241649" y="1062478"/>
                    <a:pt x="244031" y="1052953"/>
                    <a:pt x="246888" y="1039427"/>
                  </a:cubicBezTo>
                  <a:cubicBezTo>
                    <a:pt x="271272" y="1059049"/>
                    <a:pt x="302514" y="1070860"/>
                    <a:pt x="337566" y="1072669"/>
                  </a:cubicBezTo>
                  <a:cubicBezTo>
                    <a:pt x="521494" y="1082290"/>
                    <a:pt x="768572" y="1095244"/>
                    <a:pt x="788099" y="1096291"/>
                  </a:cubicBezTo>
                  <a:lnTo>
                    <a:pt x="788099" y="1096291"/>
                  </a:lnTo>
                  <a:cubicBezTo>
                    <a:pt x="788099" y="1096291"/>
                    <a:pt x="788670" y="1096291"/>
                    <a:pt x="788956" y="1096291"/>
                  </a:cubicBezTo>
                  <a:cubicBezTo>
                    <a:pt x="800195" y="1096863"/>
                    <a:pt x="814292" y="1097053"/>
                    <a:pt x="829342" y="1097053"/>
                  </a:cubicBezTo>
                  <a:cubicBezTo>
                    <a:pt x="859346" y="1097053"/>
                    <a:pt x="892778" y="1096291"/>
                    <a:pt x="912400" y="1096291"/>
                  </a:cubicBezTo>
                  <a:cubicBezTo>
                    <a:pt x="995267" y="1096291"/>
                    <a:pt x="1041273" y="1051810"/>
                    <a:pt x="1041273" y="978372"/>
                  </a:cubicBezTo>
                  <a:lnTo>
                    <a:pt x="1041273" y="639949"/>
                  </a:lnTo>
                  <a:cubicBezTo>
                    <a:pt x="1041273" y="533459"/>
                    <a:pt x="986790" y="465927"/>
                    <a:pt x="869061" y="453544"/>
                  </a:cubicBezTo>
                  <a:cubicBezTo>
                    <a:pt x="850106" y="451544"/>
                    <a:pt x="741998" y="440209"/>
                    <a:pt x="646176" y="430113"/>
                  </a:cubicBezTo>
                  <a:lnTo>
                    <a:pt x="631031" y="373153"/>
                  </a:lnTo>
                  <a:cubicBezTo>
                    <a:pt x="652844" y="330196"/>
                    <a:pt x="655034" y="287143"/>
                    <a:pt x="639032" y="227421"/>
                  </a:cubicBezTo>
                  <a:lnTo>
                    <a:pt x="605981" y="104072"/>
                  </a:lnTo>
                  <a:cubicBezTo>
                    <a:pt x="594551" y="61495"/>
                    <a:pt x="576167" y="32730"/>
                    <a:pt x="549783" y="16156"/>
                  </a:cubicBezTo>
                  <a:cubicBezTo>
                    <a:pt x="520637" y="-2132"/>
                    <a:pt x="483489" y="-4894"/>
                    <a:pt x="436150" y="7870"/>
                  </a:cubicBezTo>
                  <a:lnTo>
                    <a:pt x="379667" y="23014"/>
                  </a:lnTo>
                  <a:cubicBezTo>
                    <a:pt x="290513" y="46922"/>
                    <a:pt x="257175" y="103501"/>
                    <a:pt x="280702" y="191321"/>
                  </a:cubicBezTo>
                  <a:lnTo>
                    <a:pt x="313754" y="314670"/>
                  </a:lnTo>
                  <a:cubicBezTo>
                    <a:pt x="316706" y="325528"/>
                    <a:pt x="319850" y="335625"/>
                    <a:pt x="323279" y="344959"/>
                  </a:cubicBezTo>
                  <a:cubicBezTo>
                    <a:pt x="316421" y="346198"/>
                    <a:pt x="309944" y="348674"/>
                    <a:pt x="304324" y="352294"/>
                  </a:cubicBezTo>
                  <a:lnTo>
                    <a:pt x="257080" y="382964"/>
                  </a:lnTo>
                  <a:cubicBezTo>
                    <a:pt x="244221" y="391346"/>
                    <a:pt x="233267" y="406300"/>
                    <a:pt x="229267" y="421159"/>
                  </a:cubicBezTo>
                  <a:lnTo>
                    <a:pt x="222028" y="448306"/>
                  </a:lnTo>
                  <a:cubicBezTo>
                    <a:pt x="197168" y="450877"/>
                    <a:pt x="179070" y="452782"/>
                    <a:pt x="172307" y="453544"/>
                  </a:cubicBezTo>
                  <a:cubicBezTo>
                    <a:pt x="54483" y="465927"/>
                    <a:pt x="0" y="533554"/>
                    <a:pt x="0" y="639949"/>
                  </a:cubicBezTo>
                  <a:lnTo>
                    <a:pt x="0" y="1000756"/>
                  </a:lnTo>
                  <a:cubicBezTo>
                    <a:pt x="0" y="1071812"/>
                    <a:pt x="57626" y="1129438"/>
                    <a:pt x="128683" y="1129438"/>
                  </a:cubicBezTo>
                  <a:cubicBezTo>
                    <a:pt x="175260" y="1129438"/>
                    <a:pt x="215932" y="1104578"/>
                    <a:pt x="238506" y="1067526"/>
                  </a:cubicBezTo>
                  <a:close/>
                  <a:moveTo>
                    <a:pt x="587597" y="399157"/>
                  </a:moveTo>
                  <a:cubicBezTo>
                    <a:pt x="591026" y="412111"/>
                    <a:pt x="593217" y="420493"/>
                    <a:pt x="593217" y="426017"/>
                  </a:cubicBezTo>
                  <a:cubicBezTo>
                    <a:pt x="593217" y="473928"/>
                    <a:pt x="567119" y="504884"/>
                    <a:pt x="520732" y="504884"/>
                  </a:cubicBezTo>
                  <a:cubicBezTo>
                    <a:pt x="493586" y="504884"/>
                    <a:pt x="472154" y="494216"/>
                    <a:pt x="459010" y="475738"/>
                  </a:cubicBezTo>
                  <a:lnTo>
                    <a:pt x="459010" y="452401"/>
                  </a:lnTo>
                  <a:cubicBezTo>
                    <a:pt x="459010" y="434399"/>
                    <a:pt x="449199" y="415254"/>
                    <a:pt x="434721" y="404681"/>
                  </a:cubicBezTo>
                  <a:lnTo>
                    <a:pt x="397955" y="378011"/>
                  </a:lnTo>
                  <a:cubicBezTo>
                    <a:pt x="382905" y="362104"/>
                    <a:pt x="370618" y="339435"/>
                    <a:pt x="360617" y="302097"/>
                  </a:cubicBezTo>
                  <a:lnTo>
                    <a:pt x="334042" y="202846"/>
                  </a:lnTo>
                  <a:lnTo>
                    <a:pt x="541306" y="74735"/>
                  </a:lnTo>
                  <a:cubicBezTo>
                    <a:pt x="548450" y="85213"/>
                    <a:pt x="554355" y="99024"/>
                    <a:pt x="559118" y="116645"/>
                  </a:cubicBezTo>
                  <a:lnTo>
                    <a:pt x="592169" y="239994"/>
                  </a:lnTo>
                  <a:cubicBezTo>
                    <a:pt x="607886" y="298763"/>
                    <a:pt x="600742" y="328767"/>
                    <a:pt x="583978" y="358104"/>
                  </a:cubicBezTo>
                  <a:lnTo>
                    <a:pt x="579025" y="366772"/>
                  </a:lnTo>
                  <a:lnTo>
                    <a:pt x="587693" y="399061"/>
                  </a:lnTo>
                  <a:close/>
                  <a:moveTo>
                    <a:pt x="421196" y="498026"/>
                  </a:moveTo>
                  <a:cubicBezTo>
                    <a:pt x="421196" y="503932"/>
                    <a:pt x="418243" y="512695"/>
                    <a:pt x="414623" y="517362"/>
                  </a:cubicBezTo>
                  <a:lnTo>
                    <a:pt x="398526" y="538317"/>
                  </a:lnTo>
                  <a:cubicBezTo>
                    <a:pt x="394907" y="542984"/>
                    <a:pt x="387096" y="546889"/>
                    <a:pt x="381095" y="546889"/>
                  </a:cubicBezTo>
                  <a:lnTo>
                    <a:pt x="365760" y="546889"/>
                  </a:lnTo>
                  <a:cubicBezTo>
                    <a:pt x="359855" y="546889"/>
                    <a:pt x="352044" y="550795"/>
                    <a:pt x="348520" y="555557"/>
                  </a:cubicBezTo>
                  <a:lnTo>
                    <a:pt x="320802" y="592990"/>
                  </a:lnTo>
                  <a:lnTo>
                    <a:pt x="231362" y="558700"/>
                  </a:lnTo>
                  <a:lnTo>
                    <a:pt x="265557" y="431161"/>
                  </a:lnTo>
                  <a:cubicBezTo>
                    <a:pt x="267081" y="425446"/>
                    <a:pt x="272415" y="418111"/>
                    <a:pt x="277368" y="414873"/>
                  </a:cubicBezTo>
                  <a:lnTo>
                    <a:pt x="324612" y="384202"/>
                  </a:lnTo>
                  <a:cubicBezTo>
                    <a:pt x="326993" y="382678"/>
                    <a:pt x="330041" y="381916"/>
                    <a:pt x="333089" y="381916"/>
                  </a:cubicBezTo>
                  <a:cubicBezTo>
                    <a:pt x="336518" y="381916"/>
                    <a:pt x="339852" y="382869"/>
                    <a:pt x="342424" y="384679"/>
                  </a:cubicBezTo>
                  <a:lnTo>
                    <a:pt x="412337" y="435447"/>
                  </a:lnTo>
                  <a:cubicBezTo>
                    <a:pt x="417100" y="438971"/>
                    <a:pt x="421100" y="446686"/>
                    <a:pt x="421100" y="452592"/>
                  </a:cubicBezTo>
                  <a:lnTo>
                    <a:pt x="421100" y="498121"/>
                  </a:lnTo>
                  <a:close/>
                  <a:moveTo>
                    <a:pt x="389668" y="1036474"/>
                  </a:moveTo>
                  <a:cubicBezTo>
                    <a:pt x="375952" y="1036189"/>
                    <a:pt x="349853" y="1035522"/>
                    <a:pt x="339566" y="1034950"/>
                  </a:cubicBezTo>
                  <a:cubicBezTo>
                    <a:pt x="305848" y="1033141"/>
                    <a:pt x="276035" y="1019996"/>
                    <a:pt x="256127" y="995898"/>
                  </a:cubicBezTo>
                  <a:lnTo>
                    <a:pt x="290417" y="834449"/>
                  </a:lnTo>
                  <a:cubicBezTo>
                    <a:pt x="301276" y="858833"/>
                    <a:pt x="309182" y="876550"/>
                    <a:pt x="312039" y="883027"/>
                  </a:cubicBezTo>
                  <a:cubicBezTo>
                    <a:pt x="324422" y="910935"/>
                    <a:pt x="340043" y="922079"/>
                    <a:pt x="376809" y="923984"/>
                  </a:cubicBezTo>
                  <a:cubicBezTo>
                    <a:pt x="381095" y="924175"/>
                    <a:pt x="387477" y="924556"/>
                    <a:pt x="395478" y="924937"/>
                  </a:cubicBezTo>
                  <a:lnTo>
                    <a:pt x="389668" y="1036379"/>
                  </a:lnTo>
                  <a:close/>
                  <a:moveTo>
                    <a:pt x="523589" y="850070"/>
                  </a:moveTo>
                  <a:lnTo>
                    <a:pt x="517589" y="850070"/>
                  </a:lnTo>
                  <a:lnTo>
                    <a:pt x="412242" y="575560"/>
                  </a:lnTo>
                  <a:cubicBezTo>
                    <a:pt x="418529" y="571750"/>
                    <a:pt x="424148" y="566987"/>
                    <a:pt x="428435" y="561463"/>
                  </a:cubicBezTo>
                  <a:lnTo>
                    <a:pt x="444532" y="540508"/>
                  </a:lnTo>
                  <a:cubicBezTo>
                    <a:pt x="448342" y="535555"/>
                    <a:pt x="451485" y="529459"/>
                    <a:pt x="453962" y="523077"/>
                  </a:cubicBezTo>
                  <a:cubicBezTo>
                    <a:pt x="472250" y="535650"/>
                    <a:pt x="494919" y="542794"/>
                    <a:pt x="520732" y="542794"/>
                  </a:cubicBezTo>
                  <a:cubicBezTo>
                    <a:pt x="573881" y="542794"/>
                    <a:pt x="611791" y="512695"/>
                    <a:pt x="625412" y="466117"/>
                  </a:cubicBezTo>
                  <a:cubicBezTo>
                    <a:pt x="639699" y="467641"/>
                    <a:pt x="654463" y="469165"/>
                    <a:pt x="669227" y="470689"/>
                  </a:cubicBezTo>
                  <a:lnTo>
                    <a:pt x="523589" y="850070"/>
                  </a:lnTo>
                  <a:close/>
                </a:path>
              </a:pathLst>
            </a:custGeom>
            <a:solidFill>
              <a:schemeClr val="accent2"/>
            </a:solidFill>
            <a:ln w="9525" cap="flat">
              <a:noFill/>
              <a:prstDash val="solid"/>
              <a:miter/>
            </a:ln>
          </p:spPr>
          <p:txBody>
            <a:bodyPr rtlCol="0" anchor="ctr"/>
            <a:lstStyle/>
            <a:p>
              <a:endParaRPr lang="ja-JP" altLang="en-US"/>
            </a:p>
          </p:txBody>
        </p:sp>
      </p:grpSp>
      <p:sp>
        <p:nvSpPr>
          <p:cNvPr id="4" name="テキスト ボックス 3">
            <a:extLst>
              <a:ext uri="{FF2B5EF4-FFF2-40B4-BE49-F238E27FC236}">
                <a16:creationId xmlns:a16="http://schemas.microsoft.com/office/drawing/2014/main" id="{2AF0FA73-269E-F31D-5E53-291AA2EDBB4E}"/>
              </a:ext>
            </a:extLst>
          </p:cNvPr>
          <p:cNvSpPr txBox="1"/>
          <p:nvPr/>
        </p:nvSpPr>
        <p:spPr>
          <a:xfrm>
            <a:off x="744035" y="3242361"/>
            <a:ext cx="1641796" cy="400110"/>
          </a:xfrm>
          <a:prstGeom prst="rect">
            <a:avLst/>
          </a:prstGeom>
          <a:noFill/>
        </p:spPr>
        <p:txBody>
          <a:bodyPr wrap="none" rtlCol="0">
            <a:spAutoFit/>
          </a:bodyPr>
          <a:lstStyle/>
          <a:p>
            <a:r>
              <a:rPr lang="ja-JP" altLang="en-US" sz="2000" b="1" spc="50">
                <a:latin typeface="BIZ UDPゴシック" panose="020B0400000000000000" pitchFamily="50" charset="-128"/>
                <a:ea typeface="BIZ UDPゴシック" panose="020B0400000000000000" pitchFamily="50" charset="-128"/>
              </a:rPr>
              <a:t>考えるヒント</a:t>
            </a:r>
          </a:p>
        </p:txBody>
      </p:sp>
      <p:sp>
        <p:nvSpPr>
          <p:cNvPr id="5" name="スライド番号プレースホルダー 4">
            <a:extLst>
              <a:ext uri="{FF2B5EF4-FFF2-40B4-BE49-F238E27FC236}">
                <a16:creationId xmlns:a16="http://schemas.microsoft.com/office/drawing/2014/main" id="{3F36AA75-E238-AFA5-517A-F1BFE3A0D7DA}"/>
              </a:ext>
            </a:extLst>
          </p:cNvPr>
          <p:cNvSpPr>
            <a:spLocks noGrp="1"/>
          </p:cNvSpPr>
          <p:nvPr>
            <p:ph type="sldNum" sz="quarter" idx="4"/>
          </p:nvPr>
        </p:nvSpPr>
        <p:spPr/>
        <p:txBody>
          <a:bodyPr/>
          <a:lstStyle/>
          <a:p>
            <a:fld id="{2336B528-F940-46AA-A4AB-D4751FB27E02}" type="slidenum">
              <a:rPr kumimoji="1" lang="ja-JP" altLang="en-US" smtClean="0"/>
              <a:t>73</a:t>
            </a:fld>
            <a:endParaRPr kumimoji="1" lang="ja-JP" altLang="en-US"/>
          </a:p>
        </p:txBody>
      </p:sp>
    </p:spTree>
    <p:extLst>
      <p:ext uri="{BB962C8B-B14F-4D97-AF65-F5344CB8AC3E}">
        <p14:creationId xmlns:p14="http://schemas.microsoft.com/office/powerpoint/2010/main" val="3641281912"/>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66354E-8A79-B838-CA90-06A4AE091F01}"/>
            </a:ext>
          </a:extLst>
        </p:cNvPr>
        <p:cNvGrpSpPr/>
        <p:nvPr/>
      </p:nvGrpSpPr>
      <p:grpSpPr>
        <a:xfrm>
          <a:off x="0" y="0"/>
          <a:ext cx="0" cy="0"/>
          <a:chOff x="0" y="0"/>
          <a:chExt cx="0" cy="0"/>
        </a:xfrm>
      </p:grpSpPr>
      <p:sp>
        <p:nvSpPr>
          <p:cNvPr id="23" name="四角形: 角を丸くする 22">
            <a:extLst>
              <a:ext uri="{FF2B5EF4-FFF2-40B4-BE49-F238E27FC236}">
                <a16:creationId xmlns:a16="http://schemas.microsoft.com/office/drawing/2014/main" id="{33F25D8B-624C-6E04-E336-3174A9578925}"/>
              </a:ext>
            </a:extLst>
          </p:cNvPr>
          <p:cNvSpPr/>
          <p:nvPr/>
        </p:nvSpPr>
        <p:spPr>
          <a:xfrm>
            <a:off x="531813" y="2312988"/>
            <a:ext cx="11107737" cy="3989387"/>
          </a:xfrm>
          <a:prstGeom prst="roundRect">
            <a:avLst>
              <a:gd name="adj" fmla="val 3346"/>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四角形: 角を丸くする 6">
            <a:extLst>
              <a:ext uri="{FF2B5EF4-FFF2-40B4-BE49-F238E27FC236}">
                <a16:creationId xmlns:a16="http://schemas.microsoft.com/office/drawing/2014/main" id="{273D0D6E-5E70-F830-FC5C-3D4850D91AAC}"/>
              </a:ext>
            </a:extLst>
          </p:cNvPr>
          <p:cNvSpPr/>
          <p:nvPr/>
        </p:nvSpPr>
        <p:spPr>
          <a:xfrm>
            <a:off x="531811" y="383588"/>
            <a:ext cx="2376000" cy="444500"/>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A902C7B2-728C-20A9-99B2-D5E11A18001E}"/>
              </a:ext>
            </a:extLst>
          </p:cNvPr>
          <p:cNvSpPr>
            <a:spLocks noGrp="1"/>
          </p:cNvSpPr>
          <p:nvPr>
            <p:ph type="title"/>
          </p:nvPr>
        </p:nvSpPr>
        <p:spPr>
          <a:xfrm>
            <a:off x="616122" y="451487"/>
            <a:ext cx="7156278" cy="391261"/>
          </a:xfrm>
        </p:spPr>
        <p:txBody>
          <a:bodyPr/>
          <a:lstStyle/>
          <a:p>
            <a:r>
              <a:rPr lang="ja-JP" altLang="en-US">
                <a:latin typeface="BIZ UDPゴシック" panose="020B0400000000000000" pitchFamily="50" charset="-128"/>
                <a:ea typeface="BIZ UDPゴシック" panose="020B0400000000000000" pitchFamily="50" charset="-128"/>
              </a:rPr>
              <a:t>設問</a:t>
            </a:r>
            <a:r>
              <a:rPr lang="en-US" altLang="ja-JP">
                <a:latin typeface="BIZ UDPゴシック" panose="020B0400000000000000" pitchFamily="50" charset="-128"/>
                <a:ea typeface="BIZ UDPゴシック" panose="020B0400000000000000" pitchFamily="50" charset="-128"/>
              </a:rPr>
              <a:t>2</a:t>
            </a:r>
            <a:r>
              <a:rPr lang="ja-JP" altLang="en-US">
                <a:latin typeface="BIZ UDPゴシック" panose="020B0400000000000000" pitchFamily="50" charset="-128"/>
                <a:ea typeface="BIZ UDPゴシック" panose="020B0400000000000000" pitchFamily="50" charset="-128"/>
              </a:rPr>
              <a:t>　事例</a:t>
            </a:r>
            <a:r>
              <a:rPr lang="en-US" altLang="ja-JP">
                <a:latin typeface="BIZ UDPゴシック" panose="020B0400000000000000" pitchFamily="50" charset="-128"/>
                <a:ea typeface="BIZ UDPゴシック" panose="020B0400000000000000" pitchFamily="50" charset="-128"/>
              </a:rPr>
              <a:t>11</a:t>
            </a:r>
            <a:endParaRPr lang="ja-JP" altLang="en-US">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B23D5BAC-EE42-06F8-813E-8E83FCB087C1}"/>
              </a:ext>
            </a:extLst>
          </p:cNvPr>
          <p:cNvSpPr txBox="1"/>
          <p:nvPr/>
        </p:nvSpPr>
        <p:spPr>
          <a:xfrm>
            <a:off x="879910" y="3051859"/>
            <a:ext cx="10394079" cy="1422056"/>
          </a:xfrm>
          <a:prstGeom prst="rect">
            <a:avLst/>
          </a:prstGeom>
          <a:noFill/>
        </p:spPr>
        <p:txBody>
          <a:bodyPr wrap="square">
            <a:spAutoFit/>
          </a:bodyPr>
          <a:lstStyle/>
          <a:p>
            <a:pPr marL="285750" indent="-285750">
              <a:lnSpc>
                <a:spcPct val="110000"/>
              </a:lnSpc>
              <a:spcAft>
                <a:spcPts val="1200"/>
              </a:spcAft>
              <a:buClr>
                <a:schemeClr val="accent2"/>
              </a:buClr>
              <a:buFont typeface="Wingdings" pitchFamily="2" charset="2"/>
              <a:buChar char="l"/>
            </a:pPr>
            <a:r>
              <a:rPr lang="ja-JP" altLang="en-US" kern="100">
                <a:latin typeface="BIZ UDPゴシック" panose="020B0400000000000000" pitchFamily="50" charset="-128"/>
                <a:ea typeface="BIZ UDPゴシック" panose="020B0400000000000000" pitchFamily="50" charset="-128"/>
                <a:cs typeface="Arial" panose="020B0604020202020204" pitchFamily="34" charset="0"/>
              </a:rPr>
              <a:t>「特定のこどもだけ」の容姿等を「過度に」ほめているような場合、「不適切な行為」に該当する可能性がある。</a:t>
            </a:r>
            <a:endParaRPr lang="en-US" altLang="ja-JP" kern="100">
              <a:latin typeface="BIZ UDPゴシック" panose="020B0400000000000000" pitchFamily="50" charset="-128"/>
              <a:ea typeface="BIZ UDPゴシック" panose="020B0400000000000000" pitchFamily="50" charset="-128"/>
              <a:cs typeface="Arial" panose="020B0604020202020204" pitchFamily="34" charset="0"/>
            </a:endParaRPr>
          </a:p>
          <a:p>
            <a:pPr marL="285750" indent="-285750">
              <a:lnSpc>
                <a:spcPct val="110000"/>
              </a:lnSpc>
              <a:buClr>
                <a:schemeClr val="accent2"/>
              </a:buClr>
              <a:buFont typeface="Wingdings" pitchFamily="2" charset="2"/>
              <a:buChar char="l"/>
            </a:pPr>
            <a:r>
              <a:rPr lang="ja-JP" altLang="en-US" kern="100">
                <a:latin typeface="BIZ UDPゴシック" panose="020B0400000000000000" pitchFamily="50" charset="-128"/>
                <a:ea typeface="BIZ UDPゴシック" panose="020B0400000000000000" pitchFamily="50" charset="-128"/>
                <a:cs typeface="Arial" panose="020B0604020202020204" pitchFamily="34" charset="0"/>
              </a:rPr>
              <a:t>ハラスメントに該当する可能性も踏まえ、容姿等に過度に言及することは控えるといったことが考えられる。</a:t>
            </a:r>
          </a:p>
        </p:txBody>
      </p:sp>
      <p:grpSp>
        <p:nvGrpSpPr>
          <p:cNvPr id="17" name="ひらめき｜男">
            <a:extLst>
              <a:ext uri="{FF2B5EF4-FFF2-40B4-BE49-F238E27FC236}">
                <a16:creationId xmlns:a16="http://schemas.microsoft.com/office/drawing/2014/main" id="{BEF15C83-BE45-BED0-3372-1B9B4A9BF6A8}"/>
              </a:ext>
            </a:extLst>
          </p:cNvPr>
          <p:cNvGrpSpPr>
            <a:grpSpLocks noChangeAspect="1"/>
          </p:cNvGrpSpPr>
          <p:nvPr/>
        </p:nvGrpSpPr>
        <p:grpSpPr bwMode="auto">
          <a:xfrm>
            <a:off x="10166707" y="4752900"/>
            <a:ext cx="1116013" cy="1279525"/>
            <a:chOff x="1799" y="3116"/>
            <a:chExt cx="703" cy="806"/>
          </a:xfrm>
        </p:grpSpPr>
        <p:sp>
          <p:nvSpPr>
            <p:cNvPr id="18" name="Freeform 25">
              <a:extLst>
                <a:ext uri="{FF2B5EF4-FFF2-40B4-BE49-F238E27FC236}">
                  <a16:creationId xmlns:a16="http://schemas.microsoft.com/office/drawing/2014/main" id="{D24E2A1C-E77D-C028-D96A-438E03431041}"/>
                </a:ext>
              </a:extLst>
            </p:cNvPr>
            <p:cNvSpPr>
              <a:spLocks noEditPoints="1"/>
            </p:cNvSpPr>
            <p:nvPr/>
          </p:nvSpPr>
          <p:spPr bwMode="auto">
            <a:xfrm>
              <a:off x="1849" y="3238"/>
              <a:ext cx="596" cy="519"/>
            </a:xfrm>
            <a:custGeom>
              <a:avLst/>
              <a:gdLst>
                <a:gd name="T0" fmla="*/ 388 w 392"/>
                <a:gd name="T1" fmla="*/ 55 h 342"/>
                <a:gd name="T2" fmla="*/ 321 w 392"/>
                <a:gd name="T3" fmla="*/ 55 h 342"/>
                <a:gd name="T4" fmla="*/ 317 w 392"/>
                <a:gd name="T5" fmla="*/ 37 h 342"/>
                <a:gd name="T6" fmla="*/ 354 w 392"/>
                <a:gd name="T7" fmla="*/ 0 h 342"/>
                <a:gd name="T8" fmla="*/ 392 w 392"/>
                <a:gd name="T9" fmla="*/ 37 h 342"/>
                <a:gd name="T10" fmla="*/ 388 w 392"/>
                <a:gd name="T11" fmla="*/ 55 h 342"/>
                <a:gd name="T12" fmla="*/ 70 w 392"/>
                <a:gd name="T13" fmla="*/ 319 h 342"/>
                <a:gd name="T14" fmla="*/ 64 w 392"/>
                <a:gd name="T15" fmla="*/ 342 h 342"/>
                <a:gd name="T16" fmla="*/ 0 w 392"/>
                <a:gd name="T17" fmla="*/ 325 h 342"/>
                <a:gd name="T18" fmla="*/ 6 w 392"/>
                <a:gd name="T19" fmla="*/ 302 h 342"/>
                <a:gd name="T20" fmla="*/ 70 w 392"/>
                <a:gd name="T21" fmla="*/ 319 h 342"/>
                <a:gd name="T22" fmla="*/ 97 w 392"/>
                <a:gd name="T23" fmla="*/ 249 h 342"/>
                <a:gd name="T24" fmla="*/ 87 w 392"/>
                <a:gd name="T25" fmla="*/ 220 h 342"/>
                <a:gd name="T26" fmla="*/ 78 w 392"/>
                <a:gd name="T27" fmla="*/ 214 h 342"/>
                <a:gd name="T28" fmla="*/ 37 w 392"/>
                <a:gd name="T29" fmla="*/ 214 h 342"/>
                <a:gd name="T30" fmla="*/ 28 w 392"/>
                <a:gd name="T31" fmla="*/ 223 h 342"/>
                <a:gd name="T32" fmla="*/ 14 w 392"/>
                <a:gd name="T33" fmla="*/ 288 h 342"/>
                <a:gd name="T34" fmla="*/ 53 w 392"/>
                <a:gd name="T35" fmla="*/ 298 h 342"/>
                <a:gd name="T36" fmla="*/ 59 w 392"/>
                <a:gd name="T37" fmla="*/ 287 h 342"/>
                <a:gd name="T38" fmla="*/ 65 w 392"/>
                <a:gd name="T39" fmla="*/ 286 h 342"/>
                <a:gd name="T40" fmla="*/ 74 w 392"/>
                <a:gd name="T41" fmla="*/ 281 h 342"/>
                <a:gd name="T42" fmla="*/ 94 w 392"/>
                <a:gd name="T43" fmla="*/ 261 h 342"/>
                <a:gd name="T44" fmla="*/ 97 w 392"/>
                <a:gd name="T45" fmla="*/ 249 h 342"/>
                <a:gd name="T46" fmla="*/ 262 w 392"/>
                <a:gd name="T47" fmla="*/ 180 h 342"/>
                <a:gd name="T48" fmla="*/ 215 w 392"/>
                <a:gd name="T49" fmla="*/ 327 h 342"/>
                <a:gd name="T50" fmla="*/ 212 w 392"/>
                <a:gd name="T51" fmla="*/ 327 h 342"/>
                <a:gd name="T52" fmla="*/ 201 w 392"/>
                <a:gd name="T53" fmla="*/ 225 h 342"/>
                <a:gd name="T54" fmla="*/ 186 w 392"/>
                <a:gd name="T55" fmla="*/ 213 h 342"/>
                <a:gd name="T56" fmla="*/ 171 w 392"/>
                <a:gd name="T57" fmla="*/ 225 h 342"/>
                <a:gd name="T58" fmla="*/ 160 w 392"/>
                <a:gd name="T59" fmla="*/ 327 h 342"/>
                <a:gd name="T60" fmla="*/ 158 w 392"/>
                <a:gd name="T61" fmla="*/ 327 h 342"/>
                <a:gd name="T62" fmla="*/ 110 w 392"/>
                <a:gd name="T63" fmla="*/ 180 h 342"/>
                <a:gd name="T64" fmla="*/ 134 w 392"/>
                <a:gd name="T65" fmla="*/ 168 h 342"/>
                <a:gd name="T66" fmla="*/ 186 w 392"/>
                <a:gd name="T67" fmla="*/ 209 h 342"/>
                <a:gd name="T68" fmla="*/ 238 w 392"/>
                <a:gd name="T69" fmla="*/ 168 h 342"/>
                <a:gd name="T70" fmla="*/ 262 w 392"/>
                <a:gd name="T71" fmla="*/ 180 h 342"/>
                <a:gd name="T72" fmla="*/ 136 w 392"/>
                <a:gd name="T73" fmla="*/ 54 h 342"/>
                <a:gd name="T74" fmla="*/ 136 w 392"/>
                <a:gd name="T75" fmla="*/ 95 h 342"/>
                <a:gd name="T76" fmla="*/ 152 w 392"/>
                <a:gd name="T77" fmla="*/ 142 h 342"/>
                <a:gd name="T78" fmla="*/ 155 w 392"/>
                <a:gd name="T79" fmla="*/ 145 h 342"/>
                <a:gd name="T80" fmla="*/ 155 w 392"/>
                <a:gd name="T81" fmla="*/ 164 h 342"/>
                <a:gd name="T82" fmla="*/ 186 w 392"/>
                <a:gd name="T83" fmla="*/ 189 h 342"/>
                <a:gd name="T84" fmla="*/ 217 w 392"/>
                <a:gd name="T85" fmla="*/ 164 h 342"/>
                <a:gd name="T86" fmla="*/ 217 w 392"/>
                <a:gd name="T87" fmla="*/ 145 h 342"/>
                <a:gd name="T88" fmla="*/ 220 w 392"/>
                <a:gd name="T89" fmla="*/ 142 h 342"/>
                <a:gd name="T90" fmla="*/ 236 w 392"/>
                <a:gd name="T91" fmla="*/ 95 h 342"/>
                <a:gd name="T92" fmla="*/ 236 w 392"/>
                <a:gd name="T93" fmla="*/ 22 h 342"/>
                <a:gd name="T94" fmla="*/ 136 w 392"/>
                <a:gd name="T95" fmla="*/ 54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92" h="342">
                  <a:moveTo>
                    <a:pt x="388" y="55"/>
                  </a:moveTo>
                  <a:cubicBezTo>
                    <a:pt x="321" y="55"/>
                    <a:pt x="321" y="55"/>
                    <a:pt x="321" y="55"/>
                  </a:cubicBezTo>
                  <a:cubicBezTo>
                    <a:pt x="318" y="49"/>
                    <a:pt x="317" y="44"/>
                    <a:pt x="317" y="37"/>
                  </a:cubicBezTo>
                  <a:cubicBezTo>
                    <a:pt x="317" y="17"/>
                    <a:pt x="333" y="0"/>
                    <a:pt x="354" y="0"/>
                  </a:cubicBezTo>
                  <a:cubicBezTo>
                    <a:pt x="375" y="0"/>
                    <a:pt x="392" y="17"/>
                    <a:pt x="392" y="37"/>
                  </a:cubicBezTo>
                  <a:cubicBezTo>
                    <a:pt x="392" y="44"/>
                    <a:pt x="390" y="49"/>
                    <a:pt x="388" y="55"/>
                  </a:cubicBezTo>
                  <a:close/>
                  <a:moveTo>
                    <a:pt x="70" y="319"/>
                  </a:moveTo>
                  <a:cubicBezTo>
                    <a:pt x="64" y="342"/>
                    <a:pt x="64" y="342"/>
                    <a:pt x="64" y="342"/>
                  </a:cubicBezTo>
                  <a:cubicBezTo>
                    <a:pt x="0" y="325"/>
                    <a:pt x="0" y="325"/>
                    <a:pt x="0" y="325"/>
                  </a:cubicBezTo>
                  <a:cubicBezTo>
                    <a:pt x="6" y="302"/>
                    <a:pt x="6" y="302"/>
                    <a:pt x="6" y="302"/>
                  </a:cubicBezTo>
                  <a:lnTo>
                    <a:pt x="70" y="319"/>
                  </a:lnTo>
                  <a:close/>
                  <a:moveTo>
                    <a:pt x="97" y="249"/>
                  </a:moveTo>
                  <a:cubicBezTo>
                    <a:pt x="96" y="246"/>
                    <a:pt x="89" y="223"/>
                    <a:pt x="87" y="220"/>
                  </a:cubicBezTo>
                  <a:cubicBezTo>
                    <a:pt x="86" y="216"/>
                    <a:pt x="83" y="214"/>
                    <a:pt x="78" y="214"/>
                  </a:cubicBezTo>
                  <a:cubicBezTo>
                    <a:pt x="72" y="214"/>
                    <a:pt x="43" y="214"/>
                    <a:pt x="37" y="214"/>
                  </a:cubicBezTo>
                  <a:cubicBezTo>
                    <a:pt x="32" y="214"/>
                    <a:pt x="29" y="217"/>
                    <a:pt x="28" y="223"/>
                  </a:cubicBezTo>
                  <a:cubicBezTo>
                    <a:pt x="27" y="227"/>
                    <a:pt x="17" y="274"/>
                    <a:pt x="14" y="288"/>
                  </a:cubicBezTo>
                  <a:cubicBezTo>
                    <a:pt x="53" y="298"/>
                    <a:pt x="53" y="298"/>
                    <a:pt x="53" y="298"/>
                  </a:cubicBezTo>
                  <a:cubicBezTo>
                    <a:pt x="59" y="287"/>
                    <a:pt x="59" y="287"/>
                    <a:pt x="59" y="287"/>
                  </a:cubicBezTo>
                  <a:cubicBezTo>
                    <a:pt x="59" y="287"/>
                    <a:pt x="62" y="286"/>
                    <a:pt x="65" y="286"/>
                  </a:cubicBezTo>
                  <a:cubicBezTo>
                    <a:pt x="69" y="285"/>
                    <a:pt x="71" y="284"/>
                    <a:pt x="74" y="281"/>
                  </a:cubicBezTo>
                  <a:cubicBezTo>
                    <a:pt x="80" y="275"/>
                    <a:pt x="92" y="263"/>
                    <a:pt x="94" y="261"/>
                  </a:cubicBezTo>
                  <a:cubicBezTo>
                    <a:pt x="99" y="256"/>
                    <a:pt x="98" y="252"/>
                    <a:pt x="97" y="249"/>
                  </a:cubicBezTo>
                  <a:close/>
                  <a:moveTo>
                    <a:pt x="262" y="180"/>
                  </a:moveTo>
                  <a:cubicBezTo>
                    <a:pt x="215" y="327"/>
                    <a:pt x="215" y="327"/>
                    <a:pt x="215" y="327"/>
                  </a:cubicBezTo>
                  <a:cubicBezTo>
                    <a:pt x="212" y="327"/>
                    <a:pt x="212" y="327"/>
                    <a:pt x="212" y="327"/>
                  </a:cubicBezTo>
                  <a:cubicBezTo>
                    <a:pt x="201" y="225"/>
                    <a:pt x="201" y="225"/>
                    <a:pt x="201" y="225"/>
                  </a:cubicBezTo>
                  <a:cubicBezTo>
                    <a:pt x="186" y="213"/>
                    <a:pt x="186" y="213"/>
                    <a:pt x="186" y="213"/>
                  </a:cubicBezTo>
                  <a:cubicBezTo>
                    <a:pt x="171" y="225"/>
                    <a:pt x="171" y="225"/>
                    <a:pt x="171" y="225"/>
                  </a:cubicBezTo>
                  <a:cubicBezTo>
                    <a:pt x="160" y="327"/>
                    <a:pt x="160" y="327"/>
                    <a:pt x="160" y="327"/>
                  </a:cubicBezTo>
                  <a:cubicBezTo>
                    <a:pt x="158" y="327"/>
                    <a:pt x="158" y="327"/>
                    <a:pt x="158" y="327"/>
                  </a:cubicBezTo>
                  <a:cubicBezTo>
                    <a:pt x="110" y="180"/>
                    <a:pt x="110" y="180"/>
                    <a:pt x="110" y="180"/>
                  </a:cubicBezTo>
                  <a:cubicBezTo>
                    <a:pt x="134" y="168"/>
                    <a:pt x="134" y="168"/>
                    <a:pt x="134" y="168"/>
                  </a:cubicBezTo>
                  <a:cubicBezTo>
                    <a:pt x="186" y="209"/>
                    <a:pt x="186" y="209"/>
                    <a:pt x="186" y="209"/>
                  </a:cubicBezTo>
                  <a:cubicBezTo>
                    <a:pt x="238" y="168"/>
                    <a:pt x="238" y="168"/>
                    <a:pt x="238" y="168"/>
                  </a:cubicBezTo>
                  <a:lnTo>
                    <a:pt x="262" y="180"/>
                  </a:lnTo>
                  <a:close/>
                  <a:moveTo>
                    <a:pt x="136" y="54"/>
                  </a:moveTo>
                  <a:cubicBezTo>
                    <a:pt x="136" y="95"/>
                    <a:pt x="136" y="95"/>
                    <a:pt x="136" y="95"/>
                  </a:cubicBezTo>
                  <a:cubicBezTo>
                    <a:pt x="136" y="121"/>
                    <a:pt x="142" y="132"/>
                    <a:pt x="152" y="142"/>
                  </a:cubicBezTo>
                  <a:cubicBezTo>
                    <a:pt x="155" y="145"/>
                    <a:pt x="155" y="145"/>
                    <a:pt x="155" y="145"/>
                  </a:cubicBezTo>
                  <a:cubicBezTo>
                    <a:pt x="155" y="164"/>
                    <a:pt x="155" y="164"/>
                    <a:pt x="155" y="164"/>
                  </a:cubicBezTo>
                  <a:cubicBezTo>
                    <a:pt x="186" y="189"/>
                    <a:pt x="186" y="189"/>
                    <a:pt x="186" y="189"/>
                  </a:cubicBezTo>
                  <a:cubicBezTo>
                    <a:pt x="217" y="164"/>
                    <a:pt x="217" y="164"/>
                    <a:pt x="217" y="164"/>
                  </a:cubicBezTo>
                  <a:cubicBezTo>
                    <a:pt x="217" y="145"/>
                    <a:pt x="217" y="145"/>
                    <a:pt x="217" y="145"/>
                  </a:cubicBezTo>
                  <a:cubicBezTo>
                    <a:pt x="220" y="142"/>
                    <a:pt x="220" y="142"/>
                    <a:pt x="220" y="142"/>
                  </a:cubicBezTo>
                  <a:cubicBezTo>
                    <a:pt x="230" y="132"/>
                    <a:pt x="236" y="121"/>
                    <a:pt x="236" y="95"/>
                  </a:cubicBezTo>
                  <a:cubicBezTo>
                    <a:pt x="236" y="22"/>
                    <a:pt x="236" y="22"/>
                    <a:pt x="236" y="22"/>
                  </a:cubicBezTo>
                  <a:lnTo>
                    <a:pt x="136" y="5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0" name="Freeform 26">
              <a:extLst>
                <a:ext uri="{FF2B5EF4-FFF2-40B4-BE49-F238E27FC236}">
                  <a16:creationId xmlns:a16="http://schemas.microsoft.com/office/drawing/2014/main" id="{16F43C9D-B3BB-6398-9E4E-C3698AA2179F}"/>
                </a:ext>
              </a:extLst>
            </p:cNvPr>
            <p:cNvSpPr>
              <a:spLocks noEditPoints="1"/>
            </p:cNvSpPr>
            <p:nvPr/>
          </p:nvSpPr>
          <p:spPr bwMode="auto">
            <a:xfrm>
              <a:off x="1799" y="3116"/>
              <a:ext cx="703" cy="806"/>
            </a:xfrm>
            <a:custGeom>
              <a:avLst/>
              <a:gdLst>
                <a:gd name="T0" fmla="*/ 410 w 462"/>
                <a:gd name="T1" fmla="*/ 210 h 530"/>
                <a:gd name="T2" fmla="*/ 365 w 462"/>
                <a:gd name="T3" fmla="*/ 210 h 530"/>
                <a:gd name="T4" fmla="*/ 427 w 462"/>
                <a:gd name="T5" fmla="*/ 153 h 530"/>
                <a:gd name="T6" fmla="*/ 410 w 462"/>
                <a:gd name="T7" fmla="*/ 194 h 530"/>
                <a:gd name="T8" fmla="*/ 365 w 462"/>
                <a:gd name="T9" fmla="*/ 194 h 530"/>
                <a:gd name="T10" fmla="*/ 347 w 462"/>
                <a:gd name="T11" fmla="*/ 153 h 530"/>
                <a:gd name="T12" fmla="*/ 387 w 462"/>
                <a:gd name="T13" fmla="*/ 64 h 530"/>
                <a:gd name="T14" fmla="*/ 425 w 462"/>
                <a:gd name="T15" fmla="*/ 117 h 530"/>
                <a:gd name="T16" fmla="*/ 350 w 462"/>
                <a:gd name="T17" fmla="*/ 117 h 530"/>
                <a:gd name="T18" fmla="*/ 421 w 462"/>
                <a:gd name="T19" fmla="*/ 135 h 530"/>
                <a:gd name="T20" fmla="*/ 395 w 462"/>
                <a:gd name="T21" fmla="*/ 0 h 530"/>
                <a:gd name="T22" fmla="*/ 379 w 462"/>
                <a:gd name="T23" fmla="*/ 48 h 530"/>
                <a:gd name="T24" fmla="*/ 395 w 462"/>
                <a:gd name="T25" fmla="*/ 0 h 530"/>
                <a:gd name="T26" fmla="*/ 325 w 462"/>
                <a:gd name="T27" fmla="*/ 18 h 530"/>
                <a:gd name="T28" fmla="*/ 340 w 462"/>
                <a:gd name="T29" fmla="*/ 66 h 530"/>
                <a:gd name="T30" fmla="*/ 462 w 462"/>
                <a:gd name="T31" fmla="*/ 27 h 530"/>
                <a:gd name="T32" fmla="*/ 422 w 462"/>
                <a:gd name="T33" fmla="*/ 57 h 530"/>
                <a:gd name="T34" fmla="*/ 462 w 462"/>
                <a:gd name="T35" fmla="*/ 27 h 530"/>
                <a:gd name="T36" fmla="*/ 148 w 462"/>
                <a:gd name="T37" fmla="*/ 175 h 530"/>
                <a:gd name="T38" fmla="*/ 207 w 462"/>
                <a:gd name="T39" fmla="*/ 64 h 530"/>
                <a:gd name="T40" fmla="*/ 290 w 462"/>
                <a:gd name="T41" fmla="*/ 121 h 530"/>
                <a:gd name="T42" fmla="*/ 271 w 462"/>
                <a:gd name="T43" fmla="*/ 233 h 530"/>
                <a:gd name="T44" fmla="*/ 219 w 462"/>
                <a:gd name="T45" fmla="*/ 289 h 530"/>
                <a:gd name="T46" fmla="*/ 167 w 462"/>
                <a:gd name="T47" fmla="*/ 233 h 530"/>
                <a:gd name="T48" fmla="*/ 185 w 462"/>
                <a:gd name="T49" fmla="*/ 222 h 530"/>
                <a:gd name="T50" fmla="*/ 188 w 462"/>
                <a:gd name="T51" fmla="*/ 244 h 530"/>
                <a:gd name="T52" fmla="*/ 250 w 462"/>
                <a:gd name="T53" fmla="*/ 244 h 530"/>
                <a:gd name="T54" fmla="*/ 253 w 462"/>
                <a:gd name="T55" fmla="*/ 222 h 530"/>
                <a:gd name="T56" fmla="*/ 269 w 462"/>
                <a:gd name="T57" fmla="*/ 102 h 530"/>
                <a:gd name="T58" fmla="*/ 169 w 462"/>
                <a:gd name="T59" fmla="*/ 175 h 530"/>
                <a:gd name="T60" fmla="*/ 438 w 462"/>
                <a:gd name="T61" fmla="*/ 502 h 530"/>
                <a:gd name="T62" fmla="*/ 90 w 462"/>
                <a:gd name="T63" fmla="*/ 517 h 530"/>
                <a:gd name="T64" fmla="*/ 0 w 462"/>
                <a:gd name="T65" fmla="*/ 476 h 530"/>
                <a:gd name="T66" fmla="*/ 64 w 462"/>
                <a:gd name="T67" fmla="*/ 273 h 530"/>
                <a:gd name="T68" fmla="*/ 191 w 462"/>
                <a:gd name="T69" fmla="*/ 407 h 530"/>
                <a:gd name="T70" fmla="*/ 204 w 462"/>
                <a:gd name="T71" fmla="*/ 305 h 530"/>
                <a:gd name="T72" fmla="*/ 234 w 462"/>
                <a:gd name="T73" fmla="*/ 305 h 530"/>
                <a:gd name="T74" fmla="*/ 248 w 462"/>
                <a:gd name="T75" fmla="*/ 407 h 530"/>
                <a:gd name="T76" fmla="*/ 374 w 462"/>
                <a:gd name="T77" fmla="*/ 273 h 530"/>
                <a:gd name="T78" fmla="*/ 103 w 462"/>
                <a:gd name="T79" fmla="*/ 399 h 530"/>
                <a:gd name="T80" fmla="*/ 33 w 462"/>
                <a:gd name="T81" fmla="*/ 405 h 530"/>
                <a:gd name="T82" fmla="*/ 103 w 462"/>
                <a:gd name="T83" fmla="*/ 399 h 530"/>
                <a:gd name="T84" fmla="*/ 120 w 462"/>
                <a:gd name="T85" fmla="*/ 300 h 530"/>
                <a:gd name="T86" fmla="*/ 70 w 462"/>
                <a:gd name="T87" fmla="*/ 294 h 530"/>
                <a:gd name="T88" fmla="*/ 47 w 462"/>
                <a:gd name="T89" fmla="*/ 368 h 530"/>
                <a:gd name="T90" fmla="*/ 92 w 462"/>
                <a:gd name="T91" fmla="*/ 367 h 530"/>
                <a:gd name="T92" fmla="*/ 107 w 462"/>
                <a:gd name="T93" fmla="*/ 361 h 530"/>
                <a:gd name="T94" fmla="*/ 130 w 462"/>
                <a:gd name="T95" fmla="*/ 329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62" h="530">
                  <a:moveTo>
                    <a:pt x="365" y="210"/>
                  </a:moveTo>
                  <a:cubicBezTo>
                    <a:pt x="410" y="210"/>
                    <a:pt x="410" y="210"/>
                    <a:pt x="410" y="210"/>
                  </a:cubicBezTo>
                  <a:cubicBezTo>
                    <a:pt x="410" y="223"/>
                    <a:pt x="400" y="233"/>
                    <a:pt x="387" y="233"/>
                  </a:cubicBezTo>
                  <a:cubicBezTo>
                    <a:pt x="375" y="233"/>
                    <a:pt x="365" y="223"/>
                    <a:pt x="365" y="210"/>
                  </a:cubicBezTo>
                  <a:close/>
                  <a:moveTo>
                    <a:pt x="441" y="117"/>
                  </a:moveTo>
                  <a:cubicBezTo>
                    <a:pt x="441" y="130"/>
                    <a:pt x="436" y="143"/>
                    <a:pt x="427" y="153"/>
                  </a:cubicBezTo>
                  <a:cubicBezTo>
                    <a:pt x="412" y="170"/>
                    <a:pt x="410" y="176"/>
                    <a:pt x="410" y="190"/>
                  </a:cubicBezTo>
                  <a:cubicBezTo>
                    <a:pt x="410" y="192"/>
                    <a:pt x="410" y="194"/>
                    <a:pt x="410" y="194"/>
                  </a:cubicBezTo>
                  <a:cubicBezTo>
                    <a:pt x="387" y="194"/>
                    <a:pt x="387" y="194"/>
                    <a:pt x="387" y="194"/>
                  </a:cubicBezTo>
                  <a:cubicBezTo>
                    <a:pt x="365" y="194"/>
                    <a:pt x="365" y="194"/>
                    <a:pt x="365" y="194"/>
                  </a:cubicBezTo>
                  <a:cubicBezTo>
                    <a:pt x="365" y="194"/>
                    <a:pt x="365" y="192"/>
                    <a:pt x="365" y="190"/>
                  </a:cubicBezTo>
                  <a:cubicBezTo>
                    <a:pt x="365" y="176"/>
                    <a:pt x="363" y="170"/>
                    <a:pt x="347" y="153"/>
                  </a:cubicBezTo>
                  <a:cubicBezTo>
                    <a:pt x="338" y="143"/>
                    <a:pt x="334" y="130"/>
                    <a:pt x="334" y="117"/>
                  </a:cubicBezTo>
                  <a:cubicBezTo>
                    <a:pt x="334" y="88"/>
                    <a:pt x="358" y="64"/>
                    <a:pt x="387" y="64"/>
                  </a:cubicBezTo>
                  <a:cubicBezTo>
                    <a:pt x="417" y="64"/>
                    <a:pt x="441" y="88"/>
                    <a:pt x="441" y="117"/>
                  </a:cubicBezTo>
                  <a:close/>
                  <a:moveTo>
                    <a:pt x="425" y="117"/>
                  </a:moveTo>
                  <a:cubicBezTo>
                    <a:pt x="425" y="97"/>
                    <a:pt x="408" y="80"/>
                    <a:pt x="387" y="80"/>
                  </a:cubicBezTo>
                  <a:cubicBezTo>
                    <a:pt x="366" y="80"/>
                    <a:pt x="350" y="97"/>
                    <a:pt x="350" y="117"/>
                  </a:cubicBezTo>
                  <a:cubicBezTo>
                    <a:pt x="350" y="124"/>
                    <a:pt x="351" y="129"/>
                    <a:pt x="354" y="135"/>
                  </a:cubicBezTo>
                  <a:cubicBezTo>
                    <a:pt x="421" y="135"/>
                    <a:pt x="421" y="135"/>
                    <a:pt x="421" y="135"/>
                  </a:cubicBezTo>
                  <a:cubicBezTo>
                    <a:pt x="423" y="129"/>
                    <a:pt x="425" y="124"/>
                    <a:pt x="425" y="117"/>
                  </a:cubicBezTo>
                  <a:close/>
                  <a:moveTo>
                    <a:pt x="395" y="0"/>
                  </a:moveTo>
                  <a:cubicBezTo>
                    <a:pt x="379" y="0"/>
                    <a:pt x="379" y="0"/>
                    <a:pt x="379" y="0"/>
                  </a:cubicBezTo>
                  <a:cubicBezTo>
                    <a:pt x="379" y="48"/>
                    <a:pt x="379" y="48"/>
                    <a:pt x="379" y="48"/>
                  </a:cubicBezTo>
                  <a:cubicBezTo>
                    <a:pt x="395" y="48"/>
                    <a:pt x="395" y="48"/>
                    <a:pt x="395" y="48"/>
                  </a:cubicBezTo>
                  <a:lnTo>
                    <a:pt x="395" y="0"/>
                  </a:lnTo>
                  <a:close/>
                  <a:moveTo>
                    <a:pt x="353" y="57"/>
                  </a:moveTo>
                  <a:cubicBezTo>
                    <a:pt x="325" y="18"/>
                    <a:pt x="325" y="18"/>
                    <a:pt x="325" y="18"/>
                  </a:cubicBezTo>
                  <a:cubicBezTo>
                    <a:pt x="312" y="27"/>
                    <a:pt x="312" y="27"/>
                    <a:pt x="312" y="27"/>
                  </a:cubicBezTo>
                  <a:cubicBezTo>
                    <a:pt x="340" y="66"/>
                    <a:pt x="340" y="66"/>
                    <a:pt x="340" y="66"/>
                  </a:cubicBezTo>
                  <a:lnTo>
                    <a:pt x="353" y="57"/>
                  </a:lnTo>
                  <a:close/>
                  <a:moveTo>
                    <a:pt x="462" y="27"/>
                  </a:moveTo>
                  <a:cubicBezTo>
                    <a:pt x="450" y="18"/>
                    <a:pt x="450" y="18"/>
                    <a:pt x="450" y="18"/>
                  </a:cubicBezTo>
                  <a:cubicBezTo>
                    <a:pt x="422" y="57"/>
                    <a:pt x="422" y="57"/>
                    <a:pt x="422" y="57"/>
                  </a:cubicBezTo>
                  <a:cubicBezTo>
                    <a:pt x="434" y="66"/>
                    <a:pt x="434" y="66"/>
                    <a:pt x="434" y="66"/>
                  </a:cubicBezTo>
                  <a:lnTo>
                    <a:pt x="462" y="27"/>
                  </a:lnTo>
                  <a:close/>
                  <a:moveTo>
                    <a:pt x="167" y="233"/>
                  </a:moveTo>
                  <a:cubicBezTo>
                    <a:pt x="154" y="218"/>
                    <a:pt x="148" y="201"/>
                    <a:pt x="148" y="175"/>
                  </a:cubicBezTo>
                  <a:cubicBezTo>
                    <a:pt x="148" y="121"/>
                    <a:pt x="148" y="121"/>
                    <a:pt x="148" y="121"/>
                  </a:cubicBezTo>
                  <a:cubicBezTo>
                    <a:pt x="148" y="83"/>
                    <a:pt x="168" y="64"/>
                    <a:pt x="207" y="64"/>
                  </a:cubicBezTo>
                  <a:cubicBezTo>
                    <a:pt x="231" y="64"/>
                    <a:pt x="231" y="64"/>
                    <a:pt x="231" y="64"/>
                  </a:cubicBezTo>
                  <a:cubicBezTo>
                    <a:pt x="270" y="64"/>
                    <a:pt x="290" y="83"/>
                    <a:pt x="290" y="121"/>
                  </a:cubicBezTo>
                  <a:cubicBezTo>
                    <a:pt x="290" y="175"/>
                    <a:pt x="290" y="175"/>
                    <a:pt x="290" y="175"/>
                  </a:cubicBezTo>
                  <a:cubicBezTo>
                    <a:pt x="290" y="201"/>
                    <a:pt x="284" y="218"/>
                    <a:pt x="271" y="233"/>
                  </a:cubicBezTo>
                  <a:cubicBezTo>
                    <a:pt x="271" y="248"/>
                    <a:pt x="271" y="248"/>
                    <a:pt x="271" y="248"/>
                  </a:cubicBezTo>
                  <a:cubicBezTo>
                    <a:pt x="219" y="289"/>
                    <a:pt x="219" y="289"/>
                    <a:pt x="219" y="289"/>
                  </a:cubicBezTo>
                  <a:cubicBezTo>
                    <a:pt x="167" y="248"/>
                    <a:pt x="167" y="248"/>
                    <a:pt x="167" y="248"/>
                  </a:cubicBezTo>
                  <a:lnTo>
                    <a:pt x="167" y="233"/>
                  </a:lnTo>
                  <a:close/>
                  <a:moveTo>
                    <a:pt x="169" y="175"/>
                  </a:moveTo>
                  <a:cubicBezTo>
                    <a:pt x="169" y="201"/>
                    <a:pt x="175" y="212"/>
                    <a:pt x="185" y="222"/>
                  </a:cubicBezTo>
                  <a:cubicBezTo>
                    <a:pt x="188" y="225"/>
                    <a:pt x="188" y="225"/>
                    <a:pt x="188" y="225"/>
                  </a:cubicBezTo>
                  <a:cubicBezTo>
                    <a:pt x="188" y="244"/>
                    <a:pt x="188" y="244"/>
                    <a:pt x="188" y="244"/>
                  </a:cubicBezTo>
                  <a:cubicBezTo>
                    <a:pt x="219" y="269"/>
                    <a:pt x="219" y="269"/>
                    <a:pt x="219" y="269"/>
                  </a:cubicBezTo>
                  <a:cubicBezTo>
                    <a:pt x="250" y="244"/>
                    <a:pt x="250" y="244"/>
                    <a:pt x="250" y="244"/>
                  </a:cubicBezTo>
                  <a:cubicBezTo>
                    <a:pt x="250" y="225"/>
                    <a:pt x="250" y="225"/>
                    <a:pt x="250" y="225"/>
                  </a:cubicBezTo>
                  <a:cubicBezTo>
                    <a:pt x="253" y="222"/>
                    <a:pt x="253" y="222"/>
                    <a:pt x="253" y="222"/>
                  </a:cubicBezTo>
                  <a:cubicBezTo>
                    <a:pt x="263" y="212"/>
                    <a:pt x="269" y="201"/>
                    <a:pt x="269" y="175"/>
                  </a:cubicBezTo>
                  <a:cubicBezTo>
                    <a:pt x="269" y="102"/>
                    <a:pt x="269" y="102"/>
                    <a:pt x="269" y="102"/>
                  </a:cubicBezTo>
                  <a:cubicBezTo>
                    <a:pt x="169" y="134"/>
                    <a:pt x="169" y="134"/>
                    <a:pt x="169" y="134"/>
                  </a:cubicBezTo>
                  <a:lnTo>
                    <a:pt x="169" y="175"/>
                  </a:lnTo>
                  <a:close/>
                  <a:moveTo>
                    <a:pt x="438" y="347"/>
                  </a:moveTo>
                  <a:cubicBezTo>
                    <a:pt x="438" y="502"/>
                    <a:pt x="438" y="502"/>
                    <a:pt x="438" y="502"/>
                  </a:cubicBezTo>
                  <a:cubicBezTo>
                    <a:pt x="438" y="512"/>
                    <a:pt x="432" y="517"/>
                    <a:pt x="422" y="517"/>
                  </a:cubicBezTo>
                  <a:cubicBezTo>
                    <a:pt x="90" y="517"/>
                    <a:pt x="90" y="517"/>
                    <a:pt x="90" y="517"/>
                  </a:cubicBezTo>
                  <a:cubicBezTo>
                    <a:pt x="80" y="526"/>
                    <a:pt x="68" y="530"/>
                    <a:pt x="55" y="530"/>
                  </a:cubicBezTo>
                  <a:cubicBezTo>
                    <a:pt x="25" y="530"/>
                    <a:pt x="0" y="506"/>
                    <a:pt x="0" y="476"/>
                  </a:cubicBezTo>
                  <a:cubicBezTo>
                    <a:pt x="0" y="347"/>
                    <a:pt x="0" y="347"/>
                    <a:pt x="0" y="347"/>
                  </a:cubicBezTo>
                  <a:cubicBezTo>
                    <a:pt x="0" y="305"/>
                    <a:pt x="22" y="280"/>
                    <a:pt x="64" y="273"/>
                  </a:cubicBezTo>
                  <a:cubicBezTo>
                    <a:pt x="88" y="269"/>
                    <a:pt x="121" y="264"/>
                    <a:pt x="143" y="260"/>
                  </a:cubicBezTo>
                  <a:cubicBezTo>
                    <a:pt x="191" y="407"/>
                    <a:pt x="191" y="407"/>
                    <a:pt x="191" y="407"/>
                  </a:cubicBezTo>
                  <a:cubicBezTo>
                    <a:pt x="193" y="407"/>
                    <a:pt x="193" y="407"/>
                    <a:pt x="193" y="407"/>
                  </a:cubicBezTo>
                  <a:cubicBezTo>
                    <a:pt x="204" y="305"/>
                    <a:pt x="204" y="305"/>
                    <a:pt x="204" y="305"/>
                  </a:cubicBezTo>
                  <a:cubicBezTo>
                    <a:pt x="219" y="293"/>
                    <a:pt x="219" y="293"/>
                    <a:pt x="219" y="293"/>
                  </a:cubicBezTo>
                  <a:cubicBezTo>
                    <a:pt x="234" y="305"/>
                    <a:pt x="234" y="305"/>
                    <a:pt x="234" y="305"/>
                  </a:cubicBezTo>
                  <a:cubicBezTo>
                    <a:pt x="245" y="407"/>
                    <a:pt x="245" y="407"/>
                    <a:pt x="245" y="407"/>
                  </a:cubicBezTo>
                  <a:cubicBezTo>
                    <a:pt x="248" y="407"/>
                    <a:pt x="248" y="407"/>
                    <a:pt x="248" y="407"/>
                  </a:cubicBezTo>
                  <a:cubicBezTo>
                    <a:pt x="295" y="260"/>
                    <a:pt x="295" y="260"/>
                    <a:pt x="295" y="260"/>
                  </a:cubicBezTo>
                  <a:cubicBezTo>
                    <a:pt x="317" y="264"/>
                    <a:pt x="350" y="269"/>
                    <a:pt x="374" y="273"/>
                  </a:cubicBezTo>
                  <a:cubicBezTo>
                    <a:pt x="416" y="280"/>
                    <a:pt x="438" y="305"/>
                    <a:pt x="438" y="347"/>
                  </a:cubicBezTo>
                  <a:close/>
                  <a:moveTo>
                    <a:pt x="103" y="399"/>
                  </a:moveTo>
                  <a:cubicBezTo>
                    <a:pt x="39" y="382"/>
                    <a:pt x="39" y="382"/>
                    <a:pt x="39" y="382"/>
                  </a:cubicBezTo>
                  <a:cubicBezTo>
                    <a:pt x="33" y="405"/>
                    <a:pt x="33" y="405"/>
                    <a:pt x="33" y="405"/>
                  </a:cubicBezTo>
                  <a:cubicBezTo>
                    <a:pt x="97" y="422"/>
                    <a:pt x="97" y="422"/>
                    <a:pt x="97" y="422"/>
                  </a:cubicBezTo>
                  <a:lnTo>
                    <a:pt x="103" y="399"/>
                  </a:lnTo>
                  <a:close/>
                  <a:moveTo>
                    <a:pt x="130" y="329"/>
                  </a:moveTo>
                  <a:cubicBezTo>
                    <a:pt x="129" y="326"/>
                    <a:pt x="122" y="303"/>
                    <a:pt x="120" y="300"/>
                  </a:cubicBezTo>
                  <a:cubicBezTo>
                    <a:pt x="119" y="296"/>
                    <a:pt x="116" y="294"/>
                    <a:pt x="111" y="294"/>
                  </a:cubicBezTo>
                  <a:cubicBezTo>
                    <a:pt x="105" y="294"/>
                    <a:pt x="76" y="294"/>
                    <a:pt x="70" y="294"/>
                  </a:cubicBezTo>
                  <a:cubicBezTo>
                    <a:pt x="65" y="294"/>
                    <a:pt x="62" y="297"/>
                    <a:pt x="61" y="303"/>
                  </a:cubicBezTo>
                  <a:cubicBezTo>
                    <a:pt x="60" y="307"/>
                    <a:pt x="50" y="354"/>
                    <a:pt x="47" y="368"/>
                  </a:cubicBezTo>
                  <a:cubicBezTo>
                    <a:pt x="86" y="378"/>
                    <a:pt x="86" y="378"/>
                    <a:pt x="86" y="378"/>
                  </a:cubicBezTo>
                  <a:cubicBezTo>
                    <a:pt x="92" y="367"/>
                    <a:pt x="92" y="367"/>
                    <a:pt x="92" y="367"/>
                  </a:cubicBezTo>
                  <a:cubicBezTo>
                    <a:pt x="92" y="367"/>
                    <a:pt x="95" y="366"/>
                    <a:pt x="98" y="366"/>
                  </a:cubicBezTo>
                  <a:cubicBezTo>
                    <a:pt x="102" y="365"/>
                    <a:pt x="104" y="364"/>
                    <a:pt x="107" y="361"/>
                  </a:cubicBezTo>
                  <a:cubicBezTo>
                    <a:pt x="113" y="355"/>
                    <a:pt x="125" y="343"/>
                    <a:pt x="127" y="341"/>
                  </a:cubicBezTo>
                  <a:cubicBezTo>
                    <a:pt x="132" y="336"/>
                    <a:pt x="131" y="332"/>
                    <a:pt x="130" y="329"/>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solidFill>
                  <a:schemeClr val="bg1"/>
                </a:solidFill>
              </a:endParaRPr>
            </a:p>
          </p:txBody>
        </p:sp>
      </p:grpSp>
      <p:sp>
        <p:nvSpPr>
          <p:cNvPr id="4" name="四角形: 角を丸くする 3">
            <a:extLst>
              <a:ext uri="{FF2B5EF4-FFF2-40B4-BE49-F238E27FC236}">
                <a16:creationId xmlns:a16="http://schemas.microsoft.com/office/drawing/2014/main" id="{1C274792-4D16-D6BA-956C-A35177133ED1}"/>
              </a:ext>
            </a:extLst>
          </p:cNvPr>
          <p:cNvSpPr/>
          <p:nvPr/>
        </p:nvSpPr>
        <p:spPr>
          <a:xfrm>
            <a:off x="540000" y="1296988"/>
            <a:ext cx="11107737" cy="900000"/>
          </a:xfrm>
          <a:prstGeom prst="roundRect">
            <a:avLst>
              <a:gd name="adj" fmla="val 11813"/>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600">
              <a:latin typeface="+mj-lt"/>
            </a:endParaRPr>
          </a:p>
        </p:txBody>
      </p:sp>
      <p:sp>
        <p:nvSpPr>
          <p:cNvPr id="5" name="テキスト ボックス 4">
            <a:extLst>
              <a:ext uri="{FF2B5EF4-FFF2-40B4-BE49-F238E27FC236}">
                <a16:creationId xmlns:a16="http://schemas.microsoft.com/office/drawing/2014/main" id="{FFC9E904-5055-708A-B01A-034BC8A304E1}"/>
              </a:ext>
            </a:extLst>
          </p:cNvPr>
          <p:cNvSpPr txBox="1"/>
          <p:nvPr/>
        </p:nvSpPr>
        <p:spPr>
          <a:xfrm>
            <a:off x="777668" y="1318254"/>
            <a:ext cx="10670495" cy="623248"/>
          </a:xfrm>
          <a:prstGeom prst="rect">
            <a:avLst/>
          </a:prstGeom>
          <a:noFill/>
        </p:spPr>
        <p:txBody>
          <a:bodyPr wrap="square" rtlCol="0">
            <a:spAutoFit/>
          </a:bodyPr>
          <a:lstStyle/>
          <a:p>
            <a:pPr>
              <a:spcAft>
                <a:spcPts val="300"/>
              </a:spcAft>
            </a:pPr>
            <a:r>
              <a:rPr lang="ja-JP" altLang="en-US" sz="1600" spc="50">
                <a:latin typeface="BIZ UDPゴシック" panose="020B0400000000000000" pitchFamily="50" charset="-128"/>
                <a:ea typeface="BIZ UDPゴシック" panose="020B0400000000000000" pitchFamily="50" charset="-128"/>
              </a:rPr>
              <a:t>事例</a:t>
            </a:r>
            <a:endParaRPr lang="en-US" altLang="ja-JP" sz="1600" spc="50">
              <a:latin typeface="BIZ UDPゴシック" panose="020B0400000000000000" pitchFamily="50" charset="-128"/>
              <a:ea typeface="BIZ UDPゴシック" panose="020B0400000000000000" pitchFamily="50" charset="-128"/>
            </a:endParaRPr>
          </a:p>
          <a:p>
            <a:pPr>
              <a:spcAft>
                <a:spcPts val="600"/>
              </a:spcAft>
            </a:pPr>
            <a:r>
              <a:rPr lang="ja-JP" altLang="en-US" sz="1600" spc="180">
                <a:latin typeface="BIZ UDPゴシック" panose="020B0400000000000000" pitchFamily="50" charset="-128"/>
                <a:ea typeface="BIZ UDPゴシック" panose="020B0400000000000000" pitchFamily="50" charset="-128"/>
              </a:rPr>
              <a:t>中学校の担任が特定のこどもに対し「かわいい」「モデルみたい」と日常的に容姿に関する声をかけている。</a:t>
            </a:r>
          </a:p>
        </p:txBody>
      </p:sp>
      <p:sp>
        <p:nvSpPr>
          <p:cNvPr id="6" name="テキスト ボックス 5">
            <a:extLst>
              <a:ext uri="{FF2B5EF4-FFF2-40B4-BE49-F238E27FC236}">
                <a16:creationId xmlns:a16="http://schemas.microsoft.com/office/drawing/2014/main" id="{A4F50B1B-14E5-7F2D-8088-C0322ECE1AE4}"/>
              </a:ext>
            </a:extLst>
          </p:cNvPr>
          <p:cNvSpPr txBox="1"/>
          <p:nvPr/>
        </p:nvSpPr>
        <p:spPr>
          <a:xfrm>
            <a:off x="777668" y="2422368"/>
            <a:ext cx="973343" cy="400110"/>
          </a:xfrm>
          <a:prstGeom prst="rect">
            <a:avLst/>
          </a:prstGeom>
          <a:noFill/>
        </p:spPr>
        <p:txBody>
          <a:bodyPr wrap="none" rtlCol="0">
            <a:spAutoFit/>
          </a:bodyPr>
          <a:lstStyle/>
          <a:p>
            <a:r>
              <a:rPr lang="ja-JP" altLang="en-US" sz="2000" b="1" spc="50">
                <a:latin typeface="BIZ UDPゴシック" panose="020B0400000000000000" pitchFamily="50" charset="-128"/>
                <a:ea typeface="BIZ UDPゴシック" panose="020B0400000000000000" pitchFamily="50" charset="-128"/>
              </a:rPr>
              <a:t>回答例</a:t>
            </a:r>
          </a:p>
        </p:txBody>
      </p:sp>
      <p:sp>
        <p:nvSpPr>
          <p:cNvPr id="8" name="スライド番号プレースホルダー 7">
            <a:extLst>
              <a:ext uri="{FF2B5EF4-FFF2-40B4-BE49-F238E27FC236}">
                <a16:creationId xmlns:a16="http://schemas.microsoft.com/office/drawing/2014/main" id="{B6AB5C28-4995-0BAA-9429-DC1E4FABDEFD}"/>
              </a:ext>
            </a:extLst>
          </p:cNvPr>
          <p:cNvSpPr>
            <a:spLocks noGrp="1"/>
          </p:cNvSpPr>
          <p:nvPr>
            <p:ph type="sldNum" sz="quarter" idx="4"/>
          </p:nvPr>
        </p:nvSpPr>
        <p:spPr/>
        <p:txBody>
          <a:bodyPr/>
          <a:lstStyle/>
          <a:p>
            <a:fld id="{2336B528-F940-46AA-A4AB-D4751FB27E02}" type="slidenum">
              <a:rPr kumimoji="1" lang="ja-JP" altLang="en-US" smtClean="0"/>
              <a:t>74</a:t>
            </a:fld>
            <a:endParaRPr kumimoji="1" lang="ja-JP" altLang="en-US"/>
          </a:p>
        </p:txBody>
      </p:sp>
    </p:spTree>
    <p:extLst>
      <p:ext uri="{BB962C8B-B14F-4D97-AF65-F5344CB8AC3E}">
        <p14:creationId xmlns:p14="http://schemas.microsoft.com/office/powerpoint/2010/main" val="22262951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1143EF-032C-798B-4249-E6930157F6A5}"/>
            </a:ext>
          </a:extLst>
        </p:cNvPr>
        <p:cNvGrpSpPr/>
        <p:nvPr/>
      </p:nvGrpSpPr>
      <p:grpSpPr>
        <a:xfrm>
          <a:off x="0" y="0"/>
          <a:ext cx="0" cy="0"/>
          <a:chOff x="0" y="0"/>
          <a:chExt cx="0" cy="0"/>
        </a:xfrm>
      </p:grpSpPr>
      <p:sp>
        <p:nvSpPr>
          <p:cNvPr id="28" name="四角形: 角を丸くする 27">
            <a:extLst>
              <a:ext uri="{FF2B5EF4-FFF2-40B4-BE49-F238E27FC236}">
                <a16:creationId xmlns:a16="http://schemas.microsoft.com/office/drawing/2014/main" id="{227E6F86-D597-1A34-FBF8-47A4E6E336EE}"/>
              </a:ext>
            </a:extLst>
          </p:cNvPr>
          <p:cNvSpPr/>
          <p:nvPr/>
        </p:nvSpPr>
        <p:spPr>
          <a:xfrm>
            <a:off x="531813" y="3533866"/>
            <a:ext cx="11107737" cy="2768507"/>
          </a:xfrm>
          <a:prstGeom prst="roundRect">
            <a:avLst>
              <a:gd name="adj" fmla="val 5326"/>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四角形: 角を丸くする 22">
            <a:extLst>
              <a:ext uri="{FF2B5EF4-FFF2-40B4-BE49-F238E27FC236}">
                <a16:creationId xmlns:a16="http://schemas.microsoft.com/office/drawing/2014/main" id="{062CD4B7-41D1-8F96-7445-0EABD00ADBA8}"/>
              </a:ext>
            </a:extLst>
          </p:cNvPr>
          <p:cNvSpPr/>
          <p:nvPr/>
        </p:nvSpPr>
        <p:spPr>
          <a:xfrm>
            <a:off x="531813" y="1448764"/>
            <a:ext cx="11107737" cy="1799722"/>
          </a:xfrm>
          <a:prstGeom prst="roundRect">
            <a:avLst>
              <a:gd name="adj" fmla="val 6290"/>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四角形: 角を丸くする 6">
            <a:extLst>
              <a:ext uri="{FF2B5EF4-FFF2-40B4-BE49-F238E27FC236}">
                <a16:creationId xmlns:a16="http://schemas.microsoft.com/office/drawing/2014/main" id="{26E36131-F890-C219-8ABE-79A142D36088}"/>
              </a:ext>
            </a:extLst>
          </p:cNvPr>
          <p:cNvSpPr/>
          <p:nvPr/>
        </p:nvSpPr>
        <p:spPr>
          <a:xfrm>
            <a:off x="531812" y="383588"/>
            <a:ext cx="2376000" cy="444500"/>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E141E67F-D5B6-797D-1EB2-A2122E325755}"/>
              </a:ext>
            </a:extLst>
          </p:cNvPr>
          <p:cNvSpPr>
            <a:spLocks noGrp="1"/>
          </p:cNvSpPr>
          <p:nvPr>
            <p:ph type="title"/>
          </p:nvPr>
        </p:nvSpPr>
        <p:spPr/>
        <p:txBody>
          <a:bodyPr/>
          <a:lstStyle/>
          <a:p>
            <a:r>
              <a:rPr lang="ja-JP" altLang="en-US">
                <a:latin typeface="BIZ UDPゴシック" panose="020B0400000000000000" pitchFamily="50" charset="-128"/>
                <a:ea typeface="BIZ UDPゴシック" panose="020B0400000000000000" pitchFamily="50" charset="-128"/>
              </a:rPr>
              <a:t>設問</a:t>
            </a:r>
            <a:r>
              <a:rPr lang="en-US" altLang="ja-JP">
                <a:latin typeface="BIZ UDPゴシック" panose="020B0400000000000000" pitchFamily="50" charset="-128"/>
                <a:ea typeface="BIZ UDPゴシック" panose="020B0400000000000000" pitchFamily="50" charset="-128"/>
              </a:rPr>
              <a:t>2</a:t>
            </a:r>
            <a:r>
              <a:rPr lang="ja-JP" altLang="en-US">
                <a:latin typeface="BIZ UDPゴシック" panose="020B0400000000000000" pitchFamily="50" charset="-128"/>
                <a:ea typeface="BIZ UDPゴシック" panose="020B0400000000000000" pitchFamily="50" charset="-128"/>
              </a:rPr>
              <a:t>　事例</a:t>
            </a:r>
            <a:r>
              <a:rPr lang="en-US" altLang="ja-JP">
                <a:latin typeface="BIZ UDPゴシック" panose="020B0400000000000000" pitchFamily="50" charset="-128"/>
                <a:ea typeface="BIZ UDPゴシック" panose="020B0400000000000000" pitchFamily="50" charset="-128"/>
              </a:rPr>
              <a:t>12</a:t>
            </a:r>
            <a:endParaRPr lang="ja-JP" altLang="en-US">
              <a:latin typeface="BIZ UDPゴシック" panose="020B0400000000000000" pitchFamily="50" charset="-128"/>
              <a:ea typeface="BIZ UDPゴシック" panose="020B0400000000000000" pitchFamily="50" charset="-128"/>
            </a:endParaRPr>
          </a:p>
        </p:txBody>
      </p:sp>
      <p:sp>
        <p:nvSpPr>
          <p:cNvPr id="20" name="テキスト ボックス 19">
            <a:extLst>
              <a:ext uri="{FF2B5EF4-FFF2-40B4-BE49-F238E27FC236}">
                <a16:creationId xmlns:a16="http://schemas.microsoft.com/office/drawing/2014/main" id="{772A7BB9-46AB-BAE9-E689-4B89CAC46BA2}"/>
              </a:ext>
            </a:extLst>
          </p:cNvPr>
          <p:cNvSpPr txBox="1"/>
          <p:nvPr/>
        </p:nvSpPr>
        <p:spPr>
          <a:xfrm>
            <a:off x="1349375" y="4515731"/>
            <a:ext cx="10018600" cy="1177245"/>
          </a:xfrm>
          <a:prstGeom prst="rect">
            <a:avLst/>
          </a:prstGeom>
          <a:noFill/>
        </p:spPr>
        <p:txBody>
          <a:bodyPr wrap="square" rtlCol="0">
            <a:spAutoFit/>
          </a:bodyPr>
          <a:lstStyle/>
          <a:p>
            <a:pPr>
              <a:lnSpc>
                <a:spcPct val="110000"/>
              </a:lnSpc>
              <a:spcAft>
                <a:spcPts val="600"/>
              </a:spcAft>
            </a:pPr>
            <a:r>
              <a:rPr lang="ja-JP" altLang="en-US" sz="2000" spc="80">
                <a:ea typeface="BIZ UDPゴシック" panose="020B0400000000000000" pitchFamily="50" charset="-128"/>
              </a:rPr>
              <a:t>この事例はどのような場合に不適切な行為となるでしょうか。</a:t>
            </a:r>
            <a:endParaRPr lang="en-US" altLang="ja-JP" sz="2000" spc="80">
              <a:ea typeface="BIZ UDPゴシック" panose="020B0400000000000000" pitchFamily="50" charset="-128"/>
            </a:endParaRPr>
          </a:p>
          <a:p>
            <a:pPr>
              <a:lnSpc>
                <a:spcPct val="110000"/>
              </a:lnSpc>
              <a:spcAft>
                <a:spcPts val="600"/>
              </a:spcAft>
            </a:pPr>
            <a:r>
              <a:rPr lang="ja-JP" altLang="en-US" sz="2000" spc="80">
                <a:ea typeface="BIZ UDPゴシック" panose="020B0400000000000000" pitchFamily="50" charset="-128"/>
              </a:rPr>
              <a:t>また、このようなケースの場合、どのような点に気を付け、どのように対応すべきでしょうか。</a:t>
            </a:r>
            <a:endParaRPr kumimoji="1" lang="ja-JP" altLang="en-US" sz="2000" spc="80">
              <a:ea typeface="BIZ UDPゴシック" panose="020B0400000000000000" pitchFamily="50" charset="-128"/>
            </a:endParaRPr>
          </a:p>
        </p:txBody>
      </p:sp>
      <p:sp>
        <p:nvSpPr>
          <p:cNvPr id="22" name="楕円 21">
            <a:extLst>
              <a:ext uri="{FF2B5EF4-FFF2-40B4-BE49-F238E27FC236}">
                <a16:creationId xmlns:a16="http://schemas.microsoft.com/office/drawing/2014/main" id="{DCD53C10-B0D4-D2CC-83ED-6CCE5D533EEE}"/>
              </a:ext>
            </a:extLst>
          </p:cNvPr>
          <p:cNvSpPr/>
          <p:nvPr/>
        </p:nvSpPr>
        <p:spPr>
          <a:xfrm>
            <a:off x="887571" y="4508587"/>
            <a:ext cx="423069" cy="423069"/>
          </a:xfrm>
          <a:prstGeom prst="ellipse">
            <a:avLst/>
          </a:prstGeom>
          <a:solidFill>
            <a:srgbClr val="FF6A29"/>
          </a:solidFill>
          <a:ln>
            <a:noFill/>
          </a:ln>
        </p:spPr>
        <p:style>
          <a:lnRef idx="2">
            <a:schemeClr val="accent1">
              <a:shade val="15000"/>
            </a:schemeClr>
          </a:lnRef>
          <a:fillRef idx="1">
            <a:schemeClr val="accent1"/>
          </a:fillRef>
          <a:effectRef idx="0">
            <a:schemeClr val="accent1"/>
          </a:effectRef>
          <a:fontRef idx="minor">
            <a:schemeClr val="lt1"/>
          </a:fontRef>
        </p:style>
        <p:txBody>
          <a:bodyPr bIns="0" rtlCol="0" anchor="ctr"/>
          <a:lstStyle/>
          <a:p>
            <a:pPr algn="ctr"/>
            <a:r>
              <a:rPr kumimoji="1" lang="en-US" altLang="ja-JP" sz="2100" b="1"/>
              <a:t>1</a:t>
            </a:r>
            <a:endParaRPr kumimoji="1" lang="ja-JP" altLang="en-US" sz="2100" b="1"/>
          </a:p>
        </p:txBody>
      </p:sp>
      <p:sp>
        <p:nvSpPr>
          <p:cNvPr id="4" name="テキスト ボックス 3">
            <a:extLst>
              <a:ext uri="{FF2B5EF4-FFF2-40B4-BE49-F238E27FC236}">
                <a16:creationId xmlns:a16="http://schemas.microsoft.com/office/drawing/2014/main" id="{8BAF5EA4-20CC-D013-52B8-20AAEB5EEC6B}"/>
              </a:ext>
            </a:extLst>
          </p:cNvPr>
          <p:cNvSpPr txBox="1"/>
          <p:nvPr/>
        </p:nvSpPr>
        <p:spPr>
          <a:xfrm>
            <a:off x="792162" y="1726230"/>
            <a:ext cx="761747" cy="430887"/>
          </a:xfrm>
          <a:prstGeom prst="rect">
            <a:avLst/>
          </a:prstGeom>
          <a:noFill/>
        </p:spPr>
        <p:txBody>
          <a:bodyPr wrap="none" rtlCol="0">
            <a:spAutoFit/>
          </a:bodyPr>
          <a:lstStyle/>
          <a:p>
            <a:r>
              <a:rPr lang="ja-JP" altLang="en-US" sz="2200" b="1" spc="50">
                <a:latin typeface="BIZ UDPゴシック" panose="020B0400000000000000" pitchFamily="50" charset="-128"/>
                <a:ea typeface="BIZ UDPゴシック" panose="020B0400000000000000" pitchFamily="50" charset="-128"/>
              </a:rPr>
              <a:t>事例</a:t>
            </a:r>
            <a:endParaRPr kumimoji="1" lang="ja-JP" altLang="en-US" sz="2200" b="1" spc="50">
              <a:latin typeface="BIZ UDPゴシック" panose="020B0400000000000000" pitchFamily="50" charset="-128"/>
              <a:ea typeface="BIZ UDPゴシック" panose="020B0400000000000000" pitchFamily="50" charset="-128"/>
            </a:endParaRPr>
          </a:p>
        </p:txBody>
      </p:sp>
      <p:sp>
        <p:nvSpPr>
          <p:cNvPr id="17" name="テキスト ボックス 16">
            <a:extLst>
              <a:ext uri="{FF2B5EF4-FFF2-40B4-BE49-F238E27FC236}">
                <a16:creationId xmlns:a16="http://schemas.microsoft.com/office/drawing/2014/main" id="{7D38554A-8316-D0AA-245D-95A7D8DBD859}"/>
              </a:ext>
            </a:extLst>
          </p:cNvPr>
          <p:cNvSpPr txBox="1"/>
          <p:nvPr/>
        </p:nvSpPr>
        <p:spPr>
          <a:xfrm>
            <a:off x="792162" y="2227206"/>
            <a:ext cx="10447338" cy="658770"/>
          </a:xfrm>
          <a:prstGeom prst="rect">
            <a:avLst/>
          </a:prstGeom>
          <a:noFill/>
        </p:spPr>
        <p:txBody>
          <a:bodyPr wrap="square" rtlCol="0">
            <a:spAutoFit/>
          </a:bodyPr>
          <a:lstStyle/>
          <a:p>
            <a:pPr>
              <a:lnSpc>
                <a:spcPct val="110000"/>
              </a:lnSpc>
            </a:pPr>
            <a:r>
              <a:rPr lang="ja-JP" altLang="en-US" spc="180">
                <a:latin typeface="BIZ UDPゴシック" panose="020B0400000000000000" pitchFamily="50" charset="-128"/>
                <a:ea typeface="BIZ UDPゴシック" panose="020B0400000000000000" pitchFamily="50" charset="-128"/>
              </a:rPr>
              <a:t>中学校教員は、ある生徒から私的な連絡先の交換を求められ、「困ったときに連絡できたほうがいいかもしれない」と考え、求めに応じた。</a:t>
            </a:r>
          </a:p>
        </p:txBody>
      </p:sp>
      <p:sp>
        <p:nvSpPr>
          <p:cNvPr id="18" name="テキスト ボックス 17">
            <a:extLst>
              <a:ext uri="{FF2B5EF4-FFF2-40B4-BE49-F238E27FC236}">
                <a16:creationId xmlns:a16="http://schemas.microsoft.com/office/drawing/2014/main" id="{E7EA5834-BD22-4E12-25D3-9C58839DFF7C}"/>
              </a:ext>
            </a:extLst>
          </p:cNvPr>
          <p:cNvSpPr txBox="1"/>
          <p:nvPr/>
        </p:nvSpPr>
        <p:spPr>
          <a:xfrm>
            <a:off x="792162" y="3888769"/>
            <a:ext cx="761747" cy="430887"/>
          </a:xfrm>
          <a:prstGeom prst="rect">
            <a:avLst/>
          </a:prstGeom>
          <a:noFill/>
        </p:spPr>
        <p:txBody>
          <a:bodyPr wrap="none" rtlCol="0">
            <a:spAutoFit/>
          </a:bodyPr>
          <a:lstStyle/>
          <a:p>
            <a:r>
              <a:rPr lang="ja-JP" altLang="en-US" sz="2200" b="1" spc="50"/>
              <a:t>設問</a:t>
            </a:r>
            <a:endParaRPr kumimoji="1" lang="ja-JP" altLang="en-US" sz="2200" b="1" spc="50"/>
          </a:p>
        </p:txBody>
      </p:sp>
      <p:sp>
        <p:nvSpPr>
          <p:cNvPr id="3" name="スライド番号プレースホルダー 2">
            <a:extLst>
              <a:ext uri="{FF2B5EF4-FFF2-40B4-BE49-F238E27FC236}">
                <a16:creationId xmlns:a16="http://schemas.microsoft.com/office/drawing/2014/main" id="{2E47A5DB-0E0A-EBBA-C71E-D455B17C85AE}"/>
              </a:ext>
            </a:extLst>
          </p:cNvPr>
          <p:cNvSpPr>
            <a:spLocks noGrp="1"/>
          </p:cNvSpPr>
          <p:nvPr>
            <p:ph type="sldNum" sz="quarter" idx="4"/>
          </p:nvPr>
        </p:nvSpPr>
        <p:spPr/>
        <p:txBody>
          <a:bodyPr/>
          <a:lstStyle/>
          <a:p>
            <a:fld id="{2336B528-F940-46AA-A4AB-D4751FB27E02}" type="slidenum">
              <a:rPr kumimoji="1" lang="ja-JP" altLang="en-US" smtClean="0"/>
              <a:t>75</a:t>
            </a:fld>
            <a:endParaRPr kumimoji="1" lang="ja-JP" altLang="en-US"/>
          </a:p>
        </p:txBody>
      </p:sp>
    </p:spTree>
    <p:extLst>
      <p:ext uri="{BB962C8B-B14F-4D97-AF65-F5344CB8AC3E}">
        <p14:creationId xmlns:p14="http://schemas.microsoft.com/office/powerpoint/2010/main" val="310941704"/>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4CAB95-ABF8-5230-22F5-20056EB128C0}"/>
            </a:ext>
          </a:extLst>
        </p:cNvPr>
        <p:cNvGrpSpPr/>
        <p:nvPr/>
      </p:nvGrpSpPr>
      <p:grpSpPr>
        <a:xfrm>
          <a:off x="0" y="0"/>
          <a:ext cx="0" cy="0"/>
          <a:chOff x="0" y="0"/>
          <a:chExt cx="0" cy="0"/>
        </a:xfrm>
      </p:grpSpPr>
      <p:sp>
        <p:nvSpPr>
          <p:cNvPr id="16" name="四角形: 角を丸くする 15">
            <a:extLst>
              <a:ext uri="{FF2B5EF4-FFF2-40B4-BE49-F238E27FC236}">
                <a16:creationId xmlns:a16="http://schemas.microsoft.com/office/drawing/2014/main" id="{3EDF28AB-E2E6-CE13-C686-60408CBACE5D}"/>
              </a:ext>
            </a:extLst>
          </p:cNvPr>
          <p:cNvSpPr/>
          <p:nvPr/>
        </p:nvSpPr>
        <p:spPr>
          <a:xfrm>
            <a:off x="542131" y="1435876"/>
            <a:ext cx="11107737" cy="1515824"/>
          </a:xfrm>
          <a:prstGeom prst="roundRect">
            <a:avLst>
              <a:gd name="adj" fmla="val 3346"/>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四角形: 角を丸くする 22">
            <a:extLst>
              <a:ext uri="{FF2B5EF4-FFF2-40B4-BE49-F238E27FC236}">
                <a16:creationId xmlns:a16="http://schemas.microsoft.com/office/drawing/2014/main" id="{6D9CBA70-F354-FD3D-6D2D-BA2E9D2602A2}"/>
              </a:ext>
            </a:extLst>
          </p:cNvPr>
          <p:cNvSpPr/>
          <p:nvPr/>
        </p:nvSpPr>
        <p:spPr>
          <a:xfrm>
            <a:off x="531813" y="3126309"/>
            <a:ext cx="11107737" cy="3176065"/>
          </a:xfrm>
          <a:prstGeom prst="roundRect">
            <a:avLst>
              <a:gd name="adj" fmla="val 3346"/>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四角形: 角を丸くする 6">
            <a:extLst>
              <a:ext uri="{FF2B5EF4-FFF2-40B4-BE49-F238E27FC236}">
                <a16:creationId xmlns:a16="http://schemas.microsoft.com/office/drawing/2014/main" id="{05670B72-7CF5-FFBB-2517-6F9CF1FD00A6}"/>
              </a:ext>
            </a:extLst>
          </p:cNvPr>
          <p:cNvSpPr/>
          <p:nvPr/>
        </p:nvSpPr>
        <p:spPr>
          <a:xfrm>
            <a:off x="531813" y="383588"/>
            <a:ext cx="2376000" cy="444500"/>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EFF27FED-42F3-4B5B-FF24-493976B80789}"/>
              </a:ext>
            </a:extLst>
          </p:cNvPr>
          <p:cNvSpPr>
            <a:spLocks noGrp="1"/>
          </p:cNvSpPr>
          <p:nvPr>
            <p:ph type="title"/>
          </p:nvPr>
        </p:nvSpPr>
        <p:spPr/>
        <p:txBody>
          <a:bodyPr/>
          <a:lstStyle/>
          <a:p>
            <a:r>
              <a:rPr lang="ja-JP" altLang="en-US">
                <a:latin typeface="BIZ UDPゴシック" panose="020B0400000000000000" pitchFamily="50" charset="-128"/>
                <a:ea typeface="BIZ UDPゴシック" panose="020B0400000000000000" pitchFamily="50" charset="-128"/>
              </a:rPr>
              <a:t>設問</a:t>
            </a:r>
            <a:r>
              <a:rPr lang="en-US" altLang="ja-JP">
                <a:latin typeface="BIZ UDPゴシック" panose="020B0400000000000000" pitchFamily="50" charset="-128"/>
                <a:ea typeface="BIZ UDPゴシック" panose="020B0400000000000000" pitchFamily="50" charset="-128"/>
              </a:rPr>
              <a:t>2</a:t>
            </a:r>
            <a:r>
              <a:rPr lang="ja-JP" altLang="en-US">
                <a:latin typeface="BIZ UDPゴシック" panose="020B0400000000000000" pitchFamily="50" charset="-128"/>
                <a:ea typeface="BIZ UDPゴシック" panose="020B0400000000000000" pitchFamily="50" charset="-128"/>
              </a:rPr>
              <a:t>　事例</a:t>
            </a:r>
            <a:r>
              <a:rPr lang="en-US" altLang="ja-JP">
                <a:latin typeface="BIZ UDPゴシック" panose="020B0400000000000000" pitchFamily="50" charset="-128"/>
                <a:ea typeface="BIZ UDPゴシック" panose="020B0400000000000000" pitchFamily="50" charset="-128"/>
              </a:rPr>
              <a:t>12</a:t>
            </a:r>
            <a:endParaRPr lang="ja-JP" altLang="en-US">
              <a:latin typeface="BIZ UDPゴシック" panose="020B0400000000000000" pitchFamily="50" charset="-128"/>
              <a:ea typeface="BIZ UDPゴシック" panose="020B0400000000000000" pitchFamily="50" charset="-128"/>
            </a:endParaRPr>
          </a:p>
        </p:txBody>
      </p:sp>
      <p:grpSp>
        <p:nvGrpSpPr>
          <p:cNvPr id="10" name="グループ化 9">
            <a:extLst>
              <a:ext uri="{FF2B5EF4-FFF2-40B4-BE49-F238E27FC236}">
                <a16:creationId xmlns:a16="http://schemas.microsoft.com/office/drawing/2014/main" id="{236747FE-AA6F-6649-71B4-23B840D61213}"/>
              </a:ext>
            </a:extLst>
          </p:cNvPr>
          <p:cNvGrpSpPr/>
          <p:nvPr/>
        </p:nvGrpSpPr>
        <p:grpSpPr>
          <a:xfrm>
            <a:off x="832882" y="4087246"/>
            <a:ext cx="9416499" cy="682050"/>
            <a:chOff x="887571" y="1678781"/>
            <a:chExt cx="9416499" cy="682050"/>
          </a:xfrm>
        </p:grpSpPr>
        <p:sp>
          <p:nvSpPr>
            <p:cNvPr id="6" name="テキスト ボックス 5">
              <a:extLst>
                <a:ext uri="{FF2B5EF4-FFF2-40B4-BE49-F238E27FC236}">
                  <a16:creationId xmlns:a16="http://schemas.microsoft.com/office/drawing/2014/main" id="{94AE44BE-0AB8-C4C4-5846-884F4910D12C}"/>
                </a:ext>
              </a:extLst>
            </p:cNvPr>
            <p:cNvSpPr txBox="1"/>
            <p:nvPr/>
          </p:nvSpPr>
          <p:spPr>
            <a:xfrm>
              <a:off x="1349375" y="1714500"/>
              <a:ext cx="8954695" cy="646331"/>
            </a:xfrm>
            <a:prstGeom prst="rect">
              <a:avLst/>
            </a:prstGeom>
            <a:noFill/>
          </p:spPr>
          <p:txBody>
            <a:bodyPr wrap="none" rtlCol="0">
              <a:spAutoFit/>
            </a:bodyPr>
            <a:lstStyle/>
            <a:p>
              <a:r>
                <a:rPr lang="ja-JP" altLang="en-US" b="1">
                  <a:solidFill>
                    <a:srgbClr val="FF6A29"/>
                  </a:solidFill>
                  <a:latin typeface="BIZ UDPゴシック" panose="020B0400000000000000" pitchFamily="50" charset="-128"/>
                  <a:ea typeface="BIZ UDPゴシック" panose="020B0400000000000000" pitchFamily="50" charset="-128"/>
                </a:rPr>
                <a:t>私的な連絡先の交換について、所属組織の服務規律ではどのように定められているか。</a:t>
              </a:r>
              <a:endParaRPr lang="en-US" altLang="ja-JP" b="1">
                <a:solidFill>
                  <a:srgbClr val="FF6A29"/>
                </a:solidFill>
                <a:latin typeface="BIZ UDPゴシック" panose="020B0400000000000000" pitchFamily="50" charset="-128"/>
                <a:ea typeface="BIZ UDPゴシック" panose="020B0400000000000000" pitchFamily="50" charset="-128"/>
              </a:endParaRPr>
            </a:p>
            <a:p>
              <a:r>
                <a:rPr lang="ja-JP" altLang="en-US" b="1">
                  <a:solidFill>
                    <a:srgbClr val="FF6A29"/>
                  </a:solidFill>
                  <a:latin typeface="BIZ UDPゴシック" panose="020B0400000000000000" pitchFamily="50" charset="-128"/>
                  <a:ea typeface="BIZ UDPゴシック" panose="020B0400000000000000" pitchFamily="50" charset="-128"/>
                </a:rPr>
                <a:t>定めがない場合、どのように対応することが適切か</a:t>
              </a:r>
              <a:endParaRPr kumimoji="1" lang="ja-JP" altLang="en-US" sz="1900" b="1" spc="50">
                <a:solidFill>
                  <a:srgbClr val="FF6A29"/>
                </a:solidFill>
                <a:latin typeface="BIZ UDPゴシック" panose="020B0400000000000000" pitchFamily="50" charset="-128"/>
                <a:ea typeface="BIZ UDPゴシック" panose="020B0400000000000000" pitchFamily="50" charset="-128"/>
              </a:endParaRPr>
            </a:p>
          </p:txBody>
        </p:sp>
        <p:sp>
          <p:nvSpPr>
            <p:cNvPr id="9" name="楕円 8">
              <a:extLst>
                <a:ext uri="{FF2B5EF4-FFF2-40B4-BE49-F238E27FC236}">
                  <a16:creationId xmlns:a16="http://schemas.microsoft.com/office/drawing/2014/main" id="{33094786-AFD7-2345-8E36-A6B32057B4F6}"/>
                </a:ext>
              </a:extLst>
            </p:cNvPr>
            <p:cNvSpPr/>
            <p:nvPr/>
          </p:nvSpPr>
          <p:spPr>
            <a:xfrm>
              <a:off x="887571" y="1678781"/>
              <a:ext cx="423069" cy="423069"/>
            </a:xfrm>
            <a:prstGeom prst="ellipse">
              <a:avLst/>
            </a:prstGeom>
            <a:solidFill>
              <a:srgbClr val="FF6A29"/>
            </a:solidFill>
            <a:ln>
              <a:noFill/>
            </a:ln>
          </p:spPr>
          <p:style>
            <a:lnRef idx="2">
              <a:schemeClr val="accent1">
                <a:shade val="15000"/>
              </a:schemeClr>
            </a:lnRef>
            <a:fillRef idx="1">
              <a:schemeClr val="accent1"/>
            </a:fillRef>
            <a:effectRef idx="0">
              <a:schemeClr val="accent1"/>
            </a:effectRef>
            <a:fontRef idx="minor">
              <a:schemeClr val="lt1"/>
            </a:fontRef>
          </p:style>
          <p:txBody>
            <a:bodyPr bIns="0" rtlCol="0" anchor="ctr"/>
            <a:lstStyle/>
            <a:p>
              <a:pPr algn="ctr"/>
              <a:r>
                <a:rPr lang="en-US" altLang="ja-JP" sz="2100" b="1">
                  <a:latin typeface="BIZ UDPゴシック" panose="020B0400000000000000" pitchFamily="50" charset="-128"/>
                  <a:ea typeface="BIZ UDPゴシック" panose="020B0400000000000000" pitchFamily="50" charset="-128"/>
                </a:rPr>
                <a:t>1</a:t>
              </a:r>
              <a:endParaRPr kumimoji="1" lang="ja-JP" altLang="en-US" sz="2100" b="1">
                <a:latin typeface="BIZ UDPゴシック" panose="020B0400000000000000" pitchFamily="50" charset="-128"/>
                <a:ea typeface="BIZ UDPゴシック" panose="020B0400000000000000" pitchFamily="50" charset="-128"/>
              </a:endParaRPr>
            </a:p>
          </p:txBody>
        </p:sp>
      </p:grpSp>
      <p:grpSp>
        <p:nvGrpSpPr>
          <p:cNvPr id="11" name="グループ化 10">
            <a:extLst>
              <a:ext uri="{FF2B5EF4-FFF2-40B4-BE49-F238E27FC236}">
                <a16:creationId xmlns:a16="http://schemas.microsoft.com/office/drawing/2014/main" id="{1B88FDF9-8086-CD5D-6D1A-E9C95529AC54}"/>
              </a:ext>
            </a:extLst>
          </p:cNvPr>
          <p:cNvGrpSpPr/>
          <p:nvPr/>
        </p:nvGrpSpPr>
        <p:grpSpPr>
          <a:xfrm>
            <a:off x="832882" y="4834731"/>
            <a:ext cx="7571443" cy="682050"/>
            <a:chOff x="887571" y="1678781"/>
            <a:chExt cx="7571443" cy="682050"/>
          </a:xfrm>
        </p:grpSpPr>
        <p:sp>
          <p:nvSpPr>
            <p:cNvPr id="12" name="テキスト ボックス 11">
              <a:extLst>
                <a:ext uri="{FF2B5EF4-FFF2-40B4-BE49-F238E27FC236}">
                  <a16:creationId xmlns:a16="http://schemas.microsoft.com/office/drawing/2014/main" id="{25EA02BC-0FC1-8086-AA0A-CF4044F07FF8}"/>
                </a:ext>
              </a:extLst>
            </p:cNvPr>
            <p:cNvSpPr txBox="1"/>
            <p:nvPr/>
          </p:nvSpPr>
          <p:spPr>
            <a:xfrm>
              <a:off x="1349375" y="1714500"/>
              <a:ext cx="7109639" cy="646331"/>
            </a:xfrm>
            <a:prstGeom prst="rect">
              <a:avLst/>
            </a:prstGeom>
            <a:noFill/>
          </p:spPr>
          <p:txBody>
            <a:bodyPr wrap="none" rtlCol="0">
              <a:spAutoFit/>
            </a:bodyPr>
            <a:lstStyle/>
            <a:p>
              <a:r>
                <a:rPr lang="ja-JP" altLang="en-US" b="1">
                  <a:solidFill>
                    <a:srgbClr val="FF6A29"/>
                  </a:solidFill>
                  <a:latin typeface="BIZ UDPゴシック" panose="020B0400000000000000" pitchFamily="50" charset="-128"/>
                  <a:ea typeface="BIZ UDPゴシック" panose="020B0400000000000000" pitchFamily="50" charset="-128"/>
                </a:rPr>
                <a:t>生徒が悩みを抱えている場合など、その場で断るのが難しい場合、</a:t>
              </a:r>
              <a:br>
                <a:rPr lang="en-US" altLang="ja-JP" b="1">
                  <a:solidFill>
                    <a:srgbClr val="FF6A29"/>
                  </a:solidFill>
                  <a:latin typeface="BIZ UDPゴシック" panose="020B0400000000000000" pitchFamily="50" charset="-128"/>
                  <a:ea typeface="BIZ UDPゴシック" panose="020B0400000000000000" pitchFamily="50" charset="-128"/>
                </a:rPr>
              </a:br>
              <a:r>
                <a:rPr lang="ja-JP" altLang="en-US" b="1">
                  <a:solidFill>
                    <a:srgbClr val="FF6A29"/>
                  </a:solidFill>
                  <a:latin typeface="BIZ UDPゴシック" panose="020B0400000000000000" pitchFamily="50" charset="-128"/>
                  <a:ea typeface="BIZ UDPゴシック" panose="020B0400000000000000" pitchFamily="50" charset="-128"/>
                </a:rPr>
                <a:t>どのように対応すべきか</a:t>
              </a:r>
              <a:endParaRPr lang="ja-JP" altLang="en-US" sz="1800" b="1">
                <a:solidFill>
                  <a:srgbClr val="FF6A29"/>
                </a:solidFill>
                <a:latin typeface="BIZ UDPゴシック" panose="020B0400000000000000" pitchFamily="50" charset="-128"/>
                <a:ea typeface="BIZ UDPゴシック" panose="020B0400000000000000" pitchFamily="50" charset="-128"/>
              </a:endParaRPr>
            </a:p>
          </p:txBody>
        </p:sp>
        <p:sp>
          <p:nvSpPr>
            <p:cNvPr id="14" name="楕円 13">
              <a:extLst>
                <a:ext uri="{FF2B5EF4-FFF2-40B4-BE49-F238E27FC236}">
                  <a16:creationId xmlns:a16="http://schemas.microsoft.com/office/drawing/2014/main" id="{E3FFE8AC-3AB2-84D1-EE5E-04A79EBFD390}"/>
                </a:ext>
              </a:extLst>
            </p:cNvPr>
            <p:cNvSpPr/>
            <p:nvPr/>
          </p:nvSpPr>
          <p:spPr>
            <a:xfrm>
              <a:off x="887571" y="1678781"/>
              <a:ext cx="423069" cy="423069"/>
            </a:xfrm>
            <a:prstGeom prst="ellipse">
              <a:avLst/>
            </a:prstGeom>
            <a:solidFill>
              <a:srgbClr val="FF6A29"/>
            </a:solidFill>
            <a:ln>
              <a:noFill/>
            </a:ln>
          </p:spPr>
          <p:style>
            <a:lnRef idx="2">
              <a:schemeClr val="accent1">
                <a:shade val="15000"/>
              </a:schemeClr>
            </a:lnRef>
            <a:fillRef idx="1">
              <a:schemeClr val="accent1"/>
            </a:fillRef>
            <a:effectRef idx="0">
              <a:schemeClr val="accent1"/>
            </a:effectRef>
            <a:fontRef idx="minor">
              <a:schemeClr val="lt1"/>
            </a:fontRef>
          </p:style>
          <p:txBody>
            <a:bodyPr bIns="0" rtlCol="0" anchor="ctr"/>
            <a:lstStyle/>
            <a:p>
              <a:pPr algn="ctr"/>
              <a:r>
                <a:rPr kumimoji="1" lang="en-US" altLang="ja-JP" sz="2100" b="1">
                  <a:latin typeface="BIZ UDPゴシック" panose="020B0400000000000000" pitchFamily="50" charset="-128"/>
                  <a:ea typeface="BIZ UDPゴシック" panose="020B0400000000000000" pitchFamily="50" charset="-128"/>
                </a:rPr>
                <a:t>2</a:t>
              </a:r>
              <a:endParaRPr kumimoji="1" lang="ja-JP" altLang="en-US" sz="2100" b="1">
                <a:latin typeface="BIZ UDPゴシック" panose="020B0400000000000000" pitchFamily="50" charset="-128"/>
                <a:ea typeface="BIZ UDPゴシック" panose="020B0400000000000000" pitchFamily="50" charset="-128"/>
              </a:endParaRPr>
            </a:p>
          </p:txBody>
        </p:sp>
      </p:grpSp>
      <p:sp>
        <p:nvSpPr>
          <p:cNvPr id="13" name="テキスト ボックス 12">
            <a:extLst>
              <a:ext uri="{FF2B5EF4-FFF2-40B4-BE49-F238E27FC236}">
                <a16:creationId xmlns:a16="http://schemas.microsoft.com/office/drawing/2014/main" id="{5FCBA0ED-C591-44A7-AD15-B4954C97CE09}"/>
              </a:ext>
            </a:extLst>
          </p:cNvPr>
          <p:cNvSpPr txBox="1"/>
          <p:nvPr/>
        </p:nvSpPr>
        <p:spPr>
          <a:xfrm>
            <a:off x="832882" y="2049091"/>
            <a:ext cx="10566956" cy="595869"/>
          </a:xfrm>
          <a:prstGeom prst="rect">
            <a:avLst/>
          </a:prstGeom>
          <a:noFill/>
        </p:spPr>
        <p:txBody>
          <a:bodyPr wrap="square" rtlCol="0">
            <a:spAutoFit/>
          </a:bodyPr>
          <a:lstStyle/>
          <a:p>
            <a:pPr>
              <a:lnSpc>
                <a:spcPct val="110000"/>
              </a:lnSpc>
            </a:pPr>
            <a:r>
              <a:rPr lang="ja-JP" altLang="en-US" sz="1600" spc="180">
                <a:latin typeface="BIZ UDPゴシック" panose="020B0400000000000000" pitchFamily="50" charset="-128"/>
                <a:ea typeface="BIZ UDPゴシック" panose="020B0400000000000000" pitchFamily="50" charset="-128"/>
              </a:rPr>
              <a:t>中学校教員は、ある生徒から私的な連絡先の交換を求められ、「困ったときに連絡できたほうがいいかもしれない」と考え、求めに応じた。</a:t>
            </a:r>
          </a:p>
        </p:txBody>
      </p:sp>
      <p:sp>
        <p:nvSpPr>
          <p:cNvPr id="17" name="テキスト ボックス 16">
            <a:extLst>
              <a:ext uri="{FF2B5EF4-FFF2-40B4-BE49-F238E27FC236}">
                <a16:creationId xmlns:a16="http://schemas.microsoft.com/office/drawing/2014/main" id="{C676B871-EFF8-93A6-6595-E36352D917BF}"/>
              </a:ext>
            </a:extLst>
          </p:cNvPr>
          <p:cNvSpPr txBox="1"/>
          <p:nvPr/>
        </p:nvSpPr>
        <p:spPr>
          <a:xfrm>
            <a:off x="792162" y="1618204"/>
            <a:ext cx="607859" cy="338554"/>
          </a:xfrm>
          <a:prstGeom prst="rect">
            <a:avLst/>
          </a:prstGeom>
          <a:noFill/>
        </p:spPr>
        <p:txBody>
          <a:bodyPr wrap="none" rtlCol="0">
            <a:spAutoFit/>
          </a:bodyPr>
          <a:lstStyle/>
          <a:p>
            <a:r>
              <a:rPr lang="ja-JP" altLang="en-US" sz="1600" spc="50">
                <a:latin typeface="BIZ UDPゴシック" panose="020B0400000000000000" pitchFamily="50" charset="-128"/>
                <a:ea typeface="BIZ UDPゴシック" panose="020B0400000000000000" pitchFamily="50" charset="-128"/>
              </a:rPr>
              <a:t>事例</a:t>
            </a:r>
          </a:p>
        </p:txBody>
      </p:sp>
      <p:grpSp>
        <p:nvGrpSpPr>
          <p:cNvPr id="3" name="グループ化 2">
            <a:extLst>
              <a:ext uri="{FF2B5EF4-FFF2-40B4-BE49-F238E27FC236}">
                <a16:creationId xmlns:a16="http://schemas.microsoft.com/office/drawing/2014/main" id="{9784E91C-59CC-6FEF-5546-356118C2CEA2}"/>
              </a:ext>
            </a:extLst>
          </p:cNvPr>
          <p:cNvGrpSpPr/>
          <p:nvPr/>
        </p:nvGrpSpPr>
        <p:grpSpPr>
          <a:xfrm>
            <a:off x="10308917" y="4953562"/>
            <a:ext cx="1041272" cy="1129438"/>
            <a:chOff x="1189767" y="2221447"/>
            <a:chExt cx="1041272" cy="1129438"/>
          </a:xfrm>
        </p:grpSpPr>
        <p:sp>
          <p:nvSpPr>
            <p:cNvPr id="15" name="フリーフォーム: 図形 14">
              <a:extLst>
                <a:ext uri="{FF2B5EF4-FFF2-40B4-BE49-F238E27FC236}">
                  <a16:creationId xmlns:a16="http://schemas.microsoft.com/office/drawing/2014/main" id="{9FCC776B-D073-09CD-ACC0-93F3B31C6FA6}"/>
                </a:ext>
              </a:extLst>
            </p:cNvPr>
            <p:cNvSpPr/>
            <p:nvPr/>
          </p:nvSpPr>
          <p:spPr>
            <a:xfrm>
              <a:off x="1421129" y="2296183"/>
              <a:ext cx="437864" cy="961834"/>
            </a:xfrm>
            <a:custGeom>
              <a:avLst/>
              <a:gdLst>
                <a:gd name="connsiteX0" fmla="*/ 356235 w 437864"/>
                <a:gd name="connsiteY0" fmla="*/ 324422 h 961834"/>
                <a:gd name="connsiteX1" fmla="*/ 361855 w 437864"/>
                <a:gd name="connsiteY1" fmla="*/ 351282 h 961834"/>
                <a:gd name="connsiteX2" fmla="*/ 289369 w 437864"/>
                <a:gd name="connsiteY2" fmla="*/ 430149 h 961834"/>
                <a:gd name="connsiteX3" fmla="*/ 227647 w 437864"/>
                <a:gd name="connsiteY3" fmla="*/ 401003 h 961834"/>
                <a:gd name="connsiteX4" fmla="*/ 227647 w 437864"/>
                <a:gd name="connsiteY4" fmla="*/ 377666 h 961834"/>
                <a:gd name="connsiteX5" fmla="*/ 203359 w 437864"/>
                <a:gd name="connsiteY5" fmla="*/ 329946 h 961834"/>
                <a:gd name="connsiteX6" fmla="*/ 166592 w 437864"/>
                <a:gd name="connsiteY6" fmla="*/ 303276 h 961834"/>
                <a:gd name="connsiteX7" fmla="*/ 129254 w 437864"/>
                <a:gd name="connsiteY7" fmla="*/ 227362 h 961834"/>
                <a:gd name="connsiteX8" fmla="*/ 102679 w 437864"/>
                <a:gd name="connsiteY8" fmla="*/ 128111 h 961834"/>
                <a:gd name="connsiteX9" fmla="*/ 309944 w 437864"/>
                <a:gd name="connsiteY9" fmla="*/ 0 h 961834"/>
                <a:gd name="connsiteX10" fmla="*/ 327755 w 437864"/>
                <a:gd name="connsiteY10" fmla="*/ 41910 h 961834"/>
                <a:gd name="connsiteX11" fmla="*/ 360807 w 437864"/>
                <a:gd name="connsiteY11" fmla="*/ 165259 h 961834"/>
                <a:gd name="connsiteX12" fmla="*/ 352616 w 437864"/>
                <a:gd name="connsiteY12" fmla="*/ 283369 h 961834"/>
                <a:gd name="connsiteX13" fmla="*/ 347663 w 437864"/>
                <a:gd name="connsiteY13" fmla="*/ 292037 h 961834"/>
                <a:gd name="connsiteX14" fmla="*/ 356330 w 437864"/>
                <a:gd name="connsiteY14" fmla="*/ 324326 h 961834"/>
                <a:gd name="connsiteX15" fmla="*/ 189833 w 437864"/>
                <a:gd name="connsiteY15" fmla="*/ 423291 h 961834"/>
                <a:gd name="connsiteX16" fmla="*/ 183261 w 437864"/>
                <a:gd name="connsiteY16" fmla="*/ 442627 h 961834"/>
                <a:gd name="connsiteX17" fmla="*/ 167164 w 437864"/>
                <a:gd name="connsiteY17" fmla="*/ 463582 h 961834"/>
                <a:gd name="connsiteX18" fmla="*/ 149733 w 437864"/>
                <a:gd name="connsiteY18" fmla="*/ 472154 h 961834"/>
                <a:gd name="connsiteX19" fmla="*/ 134398 w 437864"/>
                <a:gd name="connsiteY19" fmla="*/ 472154 h 961834"/>
                <a:gd name="connsiteX20" fmla="*/ 117157 w 437864"/>
                <a:gd name="connsiteY20" fmla="*/ 480822 h 961834"/>
                <a:gd name="connsiteX21" fmla="*/ 89440 w 437864"/>
                <a:gd name="connsiteY21" fmla="*/ 518255 h 961834"/>
                <a:gd name="connsiteX22" fmla="*/ 0 w 437864"/>
                <a:gd name="connsiteY22" fmla="*/ 483965 h 961834"/>
                <a:gd name="connsiteX23" fmla="*/ 34195 w 437864"/>
                <a:gd name="connsiteY23" fmla="*/ 356425 h 961834"/>
                <a:gd name="connsiteX24" fmla="*/ 46006 w 437864"/>
                <a:gd name="connsiteY24" fmla="*/ 340138 h 961834"/>
                <a:gd name="connsiteX25" fmla="*/ 93250 w 437864"/>
                <a:gd name="connsiteY25" fmla="*/ 309467 h 961834"/>
                <a:gd name="connsiteX26" fmla="*/ 101727 w 437864"/>
                <a:gd name="connsiteY26" fmla="*/ 307181 h 961834"/>
                <a:gd name="connsiteX27" fmla="*/ 111062 w 437864"/>
                <a:gd name="connsiteY27" fmla="*/ 309944 h 961834"/>
                <a:gd name="connsiteX28" fmla="*/ 180975 w 437864"/>
                <a:gd name="connsiteY28" fmla="*/ 360712 h 961834"/>
                <a:gd name="connsiteX29" fmla="*/ 189738 w 437864"/>
                <a:gd name="connsiteY29" fmla="*/ 377857 h 961834"/>
                <a:gd name="connsiteX30" fmla="*/ 189738 w 437864"/>
                <a:gd name="connsiteY30" fmla="*/ 423386 h 961834"/>
                <a:gd name="connsiteX31" fmla="*/ 292227 w 437864"/>
                <a:gd name="connsiteY31" fmla="*/ 775335 h 961834"/>
                <a:gd name="connsiteX32" fmla="*/ 286226 w 437864"/>
                <a:gd name="connsiteY32" fmla="*/ 775335 h 961834"/>
                <a:gd name="connsiteX33" fmla="*/ 180880 w 437864"/>
                <a:gd name="connsiteY33" fmla="*/ 500824 h 961834"/>
                <a:gd name="connsiteX34" fmla="*/ 197072 w 437864"/>
                <a:gd name="connsiteY34" fmla="*/ 486728 h 961834"/>
                <a:gd name="connsiteX35" fmla="*/ 213169 w 437864"/>
                <a:gd name="connsiteY35" fmla="*/ 465773 h 961834"/>
                <a:gd name="connsiteX36" fmla="*/ 222599 w 437864"/>
                <a:gd name="connsiteY36" fmla="*/ 448342 h 961834"/>
                <a:gd name="connsiteX37" fmla="*/ 289369 w 437864"/>
                <a:gd name="connsiteY37" fmla="*/ 468059 h 961834"/>
                <a:gd name="connsiteX38" fmla="*/ 394049 w 437864"/>
                <a:gd name="connsiteY38" fmla="*/ 391382 h 961834"/>
                <a:gd name="connsiteX39" fmla="*/ 437864 w 437864"/>
                <a:gd name="connsiteY39" fmla="*/ 395954 h 961834"/>
                <a:gd name="connsiteX40" fmla="*/ 292227 w 437864"/>
                <a:gd name="connsiteY40" fmla="*/ 775335 h 961834"/>
                <a:gd name="connsiteX41" fmla="*/ 164211 w 437864"/>
                <a:gd name="connsiteY41" fmla="*/ 850297 h 961834"/>
                <a:gd name="connsiteX42" fmla="*/ 145542 w 437864"/>
                <a:gd name="connsiteY42" fmla="*/ 849344 h 961834"/>
                <a:gd name="connsiteX43" fmla="*/ 80772 w 437864"/>
                <a:gd name="connsiteY43" fmla="*/ 808387 h 961834"/>
                <a:gd name="connsiteX44" fmla="*/ 59150 w 437864"/>
                <a:gd name="connsiteY44" fmla="*/ 759809 h 961834"/>
                <a:gd name="connsiteX45" fmla="*/ 24860 w 437864"/>
                <a:gd name="connsiteY45" fmla="*/ 921258 h 961834"/>
                <a:gd name="connsiteX46" fmla="*/ 108299 w 437864"/>
                <a:gd name="connsiteY46" fmla="*/ 960311 h 961834"/>
                <a:gd name="connsiteX47" fmla="*/ 158401 w 437864"/>
                <a:gd name="connsiteY47" fmla="*/ 961835 h 961834"/>
                <a:gd name="connsiteX48" fmla="*/ 164211 w 437864"/>
                <a:gd name="connsiteY48" fmla="*/ 850392 h 961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437864" h="961834">
                  <a:moveTo>
                    <a:pt x="356235" y="324422"/>
                  </a:moveTo>
                  <a:cubicBezTo>
                    <a:pt x="359664" y="337375"/>
                    <a:pt x="361855" y="345758"/>
                    <a:pt x="361855" y="351282"/>
                  </a:cubicBezTo>
                  <a:cubicBezTo>
                    <a:pt x="361855" y="399193"/>
                    <a:pt x="335756" y="430149"/>
                    <a:pt x="289369" y="430149"/>
                  </a:cubicBezTo>
                  <a:cubicBezTo>
                    <a:pt x="262223" y="430149"/>
                    <a:pt x="240792" y="419481"/>
                    <a:pt x="227647" y="401003"/>
                  </a:cubicBezTo>
                  <a:lnTo>
                    <a:pt x="227647" y="377666"/>
                  </a:lnTo>
                  <a:cubicBezTo>
                    <a:pt x="227647" y="359664"/>
                    <a:pt x="217837" y="340519"/>
                    <a:pt x="203359" y="329946"/>
                  </a:cubicBezTo>
                  <a:lnTo>
                    <a:pt x="166592" y="303276"/>
                  </a:lnTo>
                  <a:cubicBezTo>
                    <a:pt x="151543" y="287369"/>
                    <a:pt x="139255" y="264700"/>
                    <a:pt x="129254" y="227362"/>
                  </a:cubicBezTo>
                  <a:lnTo>
                    <a:pt x="102679" y="128111"/>
                  </a:lnTo>
                  <a:lnTo>
                    <a:pt x="309944" y="0"/>
                  </a:lnTo>
                  <a:cubicBezTo>
                    <a:pt x="317087" y="10477"/>
                    <a:pt x="322993" y="24289"/>
                    <a:pt x="327755" y="41910"/>
                  </a:cubicBezTo>
                  <a:lnTo>
                    <a:pt x="360807" y="165259"/>
                  </a:lnTo>
                  <a:cubicBezTo>
                    <a:pt x="376523" y="224028"/>
                    <a:pt x="369380" y="254032"/>
                    <a:pt x="352616" y="283369"/>
                  </a:cubicBezTo>
                  <a:lnTo>
                    <a:pt x="347663" y="292037"/>
                  </a:lnTo>
                  <a:lnTo>
                    <a:pt x="356330" y="324326"/>
                  </a:lnTo>
                  <a:close/>
                  <a:moveTo>
                    <a:pt x="189833" y="423291"/>
                  </a:moveTo>
                  <a:cubicBezTo>
                    <a:pt x="189833" y="429197"/>
                    <a:pt x="186880" y="437960"/>
                    <a:pt x="183261" y="442627"/>
                  </a:cubicBezTo>
                  <a:lnTo>
                    <a:pt x="167164" y="463582"/>
                  </a:lnTo>
                  <a:cubicBezTo>
                    <a:pt x="163544" y="468249"/>
                    <a:pt x="155734" y="472154"/>
                    <a:pt x="149733" y="472154"/>
                  </a:cubicBezTo>
                  <a:lnTo>
                    <a:pt x="134398" y="472154"/>
                  </a:lnTo>
                  <a:cubicBezTo>
                    <a:pt x="128492" y="472154"/>
                    <a:pt x="120682" y="476060"/>
                    <a:pt x="117157" y="480822"/>
                  </a:cubicBezTo>
                  <a:lnTo>
                    <a:pt x="89440" y="518255"/>
                  </a:lnTo>
                  <a:lnTo>
                    <a:pt x="0" y="483965"/>
                  </a:lnTo>
                  <a:lnTo>
                    <a:pt x="34195" y="356425"/>
                  </a:lnTo>
                  <a:cubicBezTo>
                    <a:pt x="35719" y="350711"/>
                    <a:pt x="41053" y="343376"/>
                    <a:pt x="46006" y="340138"/>
                  </a:cubicBezTo>
                  <a:lnTo>
                    <a:pt x="93250" y="309467"/>
                  </a:lnTo>
                  <a:cubicBezTo>
                    <a:pt x="95631" y="307943"/>
                    <a:pt x="98679" y="307181"/>
                    <a:pt x="101727" y="307181"/>
                  </a:cubicBezTo>
                  <a:cubicBezTo>
                    <a:pt x="105156" y="307181"/>
                    <a:pt x="108490" y="308134"/>
                    <a:pt x="111062" y="309944"/>
                  </a:cubicBezTo>
                  <a:lnTo>
                    <a:pt x="180975" y="360712"/>
                  </a:lnTo>
                  <a:cubicBezTo>
                    <a:pt x="185738" y="364236"/>
                    <a:pt x="189738" y="371951"/>
                    <a:pt x="189738" y="377857"/>
                  </a:cubicBezTo>
                  <a:lnTo>
                    <a:pt x="189738" y="423386"/>
                  </a:lnTo>
                  <a:close/>
                  <a:moveTo>
                    <a:pt x="292227" y="775335"/>
                  </a:moveTo>
                  <a:lnTo>
                    <a:pt x="286226" y="775335"/>
                  </a:lnTo>
                  <a:lnTo>
                    <a:pt x="180880" y="500824"/>
                  </a:lnTo>
                  <a:cubicBezTo>
                    <a:pt x="187166" y="497015"/>
                    <a:pt x="192786" y="492252"/>
                    <a:pt x="197072" y="486728"/>
                  </a:cubicBezTo>
                  <a:lnTo>
                    <a:pt x="213169" y="465773"/>
                  </a:lnTo>
                  <a:cubicBezTo>
                    <a:pt x="216979" y="460820"/>
                    <a:pt x="220123" y="454724"/>
                    <a:pt x="222599" y="448342"/>
                  </a:cubicBezTo>
                  <a:cubicBezTo>
                    <a:pt x="240887" y="460915"/>
                    <a:pt x="263557" y="468059"/>
                    <a:pt x="289369" y="468059"/>
                  </a:cubicBezTo>
                  <a:cubicBezTo>
                    <a:pt x="342519" y="468059"/>
                    <a:pt x="380429" y="437960"/>
                    <a:pt x="394049" y="391382"/>
                  </a:cubicBezTo>
                  <a:cubicBezTo>
                    <a:pt x="408337" y="392906"/>
                    <a:pt x="423100" y="394430"/>
                    <a:pt x="437864" y="395954"/>
                  </a:cubicBezTo>
                  <a:lnTo>
                    <a:pt x="292227" y="775335"/>
                  </a:lnTo>
                  <a:close/>
                  <a:moveTo>
                    <a:pt x="164211" y="850297"/>
                  </a:moveTo>
                  <a:cubicBezTo>
                    <a:pt x="156210" y="849916"/>
                    <a:pt x="149828" y="849535"/>
                    <a:pt x="145542" y="849344"/>
                  </a:cubicBezTo>
                  <a:cubicBezTo>
                    <a:pt x="108775" y="847439"/>
                    <a:pt x="93154" y="836295"/>
                    <a:pt x="80772" y="808387"/>
                  </a:cubicBezTo>
                  <a:cubicBezTo>
                    <a:pt x="77915" y="801910"/>
                    <a:pt x="69913" y="784098"/>
                    <a:pt x="59150" y="759809"/>
                  </a:cubicBezTo>
                  <a:lnTo>
                    <a:pt x="24860" y="921258"/>
                  </a:lnTo>
                  <a:cubicBezTo>
                    <a:pt x="44767" y="945356"/>
                    <a:pt x="74581" y="958501"/>
                    <a:pt x="108299" y="960311"/>
                  </a:cubicBezTo>
                  <a:cubicBezTo>
                    <a:pt x="118681" y="960882"/>
                    <a:pt x="144780" y="961454"/>
                    <a:pt x="158401" y="961835"/>
                  </a:cubicBezTo>
                  <a:lnTo>
                    <a:pt x="164211" y="850392"/>
                  </a:lnTo>
                  <a:close/>
                </a:path>
              </a:pathLst>
            </a:custGeom>
            <a:solidFill>
              <a:srgbClr val="FFFFFF"/>
            </a:solidFill>
            <a:ln w="9525" cap="flat">
              <a:noFill/>
              <a:prstDash val="solid"/>
              <a:miter/>
            </a:ln>
          </p:spPr>
          <p:txBody>
            <a:bodyPr rtlCol="0" anchor="ctr"/>
            <a:lstStyle/>
            <a:p>
              <a:endParaRPr lang="ja-JP" altLang="en-US"/>
            </a:p>
          </p:txBody>
        </p:sp>
        <p:sp>
          <p:nvSpPr>
            <p:cNvPr id="18" name="フリーフォーム: 図形 17">
              <a:extLst>
                <a:ext uri="{FF2B5EF4-FFF2-40B4-BE49-F238E27FC236}">
                  <a16:creationId xmlns:a16="http://schemas.microsoft.com/office/drawing/2014/main" id="{73A253DC-2D9A-CBAD-143F-F195E363A65A}"/>
                </a:ext>
              </a:extLst>
            </p:cNvPr>
            <p:cNvSpPr/>
            <p:nvPr/>
          </p:nvSpPr>
          <p:spPr>
            <a:xfrm>
              <a:off x="1189767" y="2221447"/>
              <a:ext cx="1041272" cy="1129438"/>
            </a:xfrm>
            <a:custGeom>
              <a:avLst/>
              <a:gdLst>
                <a:gd name="connsiteX0" fmla="*/ 238506 w 1041272"/>
                <a:gd name="connsiteY0" fmla="*/ 1067526 h 1129438"/>
                <a:gd name="connsiteX1" fmla="*/ 246888 w 1041272"/>
                <a:gd name="connsiteY1" fmla="*/ 1039427 h 1129438"/>
                <a:gd name="connsiteX2" fmla="*/ 337566 w 1041272"/>
                <a:gd name="connsiteY2" fmla="*/ 1072669 h 1129438"/>
                <a:gd name="connsiteX3" fmla="*/ 788099 w 1041272"/>
                <a:gd name="connsiteY3" fmla="*/ 1096291 h 1129438"/>
                <a:gd name="connsiteX4" fmla="*/ 788099 w 1041272"/>
                <a:gd name="connsiteY4" fmla="*/ 1096291 h 1129438"/>
                <a:gd name="connsiteX5" fmla="*/ 788956 w 1041272"/>
                <a:gd name="connsiteY5" fmla="*/ 1096291 h 1129438"/>
                <a:gd name="connsiteX6" fmla="*/ 829342 w 1041272"/>
                <a:gd name="connsiteY6" fmla="*/ 1097053 h 1129438"/>
                <a:gd name="connsiteX7" fmla="*/ 912400 w 1041272"/>
                <a:gd name="connsiteY7" fmla="*/ 1096291 h 1129438"/>
                <a:gd name="connsiteX8" fmla="*/ 1041273 w 1041272"/>
                <a:gd name="connsiteY8" fmla="*/ 978372 h 1129438"/>
                <a:gd name="connsiteX9" fmla="*/ 1041273 w 1041272"/>
                <a:gd name="connsiteY9" fmla="*/ 639949 h 1129438"/>
                <a:gd name="connsiteX10" fmla="*/ 869061 w 1041272"/>
                <a:gd name="connsiteY10" fmla="*/ 453544 h 1129438"/>
                <a:gd name="connsiteX11" fmla="*/ 646176 w 1041272"/>
                <a:gd name="connsiteY11" fmla="*/ 430113 h 1129438"/>
                <a:gd name="connsiteX12" fmla="*/ 631031 w 1041272"/>
                <a:gd name="connsiteY12" fmla="*/ 373153 h 1129438"/>
                <a:gd name="connsiteX13" fmla="*/ 639032 w 1041272"/>
                <a:gd name="connsiteY13" fmla="*/ 227421 h 1129438"/>
                <a:gd name="connsiteX14" fmla="*/ 605981 w 1041272"/>
                <a:gd name="connsiteY14" fmla="*/ 104072 h 1129438"/>
                <a:gd name="connsiteX15" fmla="*/ 549783 w 1041272"/>
                <a:gd name="connsiteY15" fmla="*/ 16156 h 1129438"/>
                <a:gd name="connsiteX16" fmla="*/ 436150 w 1041272"/>
                <a:gd name="connsiteY16" fmla="*/ 7870 h 1129438"/>
                <a:gd name="connsiteX17" fmla="*/ 379667 w 1041272"/>
                <a:gd name="connsiteY17" fmla="*/ 23014 h 1129438"/>
                <a:gd name="connsiteX18" fmla="*/ 280702 w 1041272"/>
                <a:gd name="connsiteY18" fmla="*/ 191321 h 1129438"/>
                <a:gd name="connsiteX19" fmla="*/ 313754 w 1041272"/>
                <a:gd name="connsiteY19" fmla="*/ 314670 h 1129438"/>
                <a:gd name="connsiteX20" fmla="*/ 323279 w 1041272"/>
                <a:gd name="connsiteY20" fmla="*/ 344959 h 1129438"/>
                <a:gd name="connsiteX21" fmla="*/ 304324 w 1041272"/>
                <a:gd name="connsiteY21" fmla="*/ 352294 h 1129438"/>
                <a:gd name="connsiteX22" fmla="*/ 257080 w 1041272"/>
                <a:gd name="connsiteY22" fmla="*/ 382964 h 1129438"/>
                <a:gd name="connsiteX23" fmla="*/ 229267 w 1041272"/>
                <a:gd name="connsiteY23" fmla="*/ 421159 h 1129438"/>
                <a:gd name="connsiteX24" fmla="*/ 222028 w 1041272"/>
                <a:gd name="connsiteY24" fmla="*/ 448306 h 1129438"/>
                <a:gd name="connsiteX25" fmla="*/ 172307 w 1041272"/>
                <a:gd name="connsiteY25" fmla="*/ 453544 h 1129438"/>
                <a:gd name="connsiteX26" fmla="*/ 0 w 1041272"/>
                <a:gd name="connsiteY26" fmla="*/ 639949 h 1129438"/>
                <a:gd name="connsiteX27" fmla="*/ 0 w 1041272"/>
                <a:gd name="connsiteY27" fmla="*/ 1000756 h 1129438"/>
                <a:gd name="connsiteX28" fmla="*/ 128683 w 1041272"/>
                <a:gd name="connsiteY28" fmla="*/ 1129438 h 1129438"/>
                <a:gd name="connsiteX29" fmla="*/ 238506 w 1041272"/>
                <a:gd name="connsiteY29" fmla="*/ 1067526 h 1129438"/>
                <a:gd name="connsiteX30" fmla="*/ 587597 w 1041272"/>
                <a:gd name="connsiteY30" fmla="*/ 399157 h 1129438"/>
                <a:gd name="connsiteX31" fmla="*/ 593217 w 1041272"/>
                <a:gd name="connsiteY31" fmla="*/ 426017 h 1129438"/>
                <a:gd name="connsiteX32" fmla="*/ 520732 w 1041272"/>
                <a:gd name="connsiteY32" fmla="*/ 504884 h 1129438"/>
                <a:gd name="connsiteX33" fmla="*/ 459010 w 1041272"/>
                <a:gd name="connsiteY33" fmla="*/ 475738 h 1129438"/>
                <a:gd name="connsiteX34" fmla="*/ 459010 w 1041272"/>
                <a:gd name="connsiteY34" fmla="*/ 452401 h 1129438"/>
                <a:gd name="connsiteX35" fmla="*/ 434721 w 1041272"/>
                <a:gd name="connsiteY35" fmla="*/ 404681 h 1129438"/>
                <a:gd name="connsiteX36" fmla="*/ 397955 w 1041272"/>
                <a:gd name="connsiteY36" fmla="*/ 378011 h 1129438"/>
                <a:gd name="connsiteX37" fmla="*/ 360617 w 1041272"/>
                <a:gd name="connsiteY37" fmla="*/ 302097 h 1129438"/>
                <a:gd name="connsiteX38" fmla="*/ 334042 w 1041272"/>
                <a:gd name="connsiteY38" fmla="*/ 202846 h 1129438"/>
                <a:gd name="connsiteX39" fmla="*/ 541306 w 1041272"/>
                <a:gd name="connsiteY39" fmla="*/ 74735 h 1129438"/>
                <a:gd name="connsiteX40" fmla="*/ 559118 w 1041272"/>
                <a:gd name="connsiteY40" fmla="*/ 116645 h 1129438"/>
                <a:gd name="connsiteX41" fmla="*/ 592169 w 1041272"/>
                <a:gd name="connsiteY41" fmla="*/ 239994 h 1129438"/>
                <a:gd name="connsiteX42" fmla="*/ 583978 w 1041272"/>
                <a:gd name="connsiteY42" fmla="*/ 358104 h 1129438"/>
                <a:gd name="connsiteX43" fmla="*/ 579025 w 1041272"/>
                <a:gd name="connsiteY43" fmla="*/ 366772 h 1129438"/>
                <a:gd name="connsiteX44" fmla="*/ 587693 w 1041272"/>
                <a:gd name="connsiteY44" fmla="*/ 399061 h 1129438"/>
                <a:gd name="connsiteX45" fmla="*/ 421196 w 1041272"/>
                <a:gd name="connsiteY45" fmla="*/ 498026 h 1129438"/>
                <a:gd name="connsiteX46" fmla="*/ 414623 w 1041272"/>
                <a:gd name="connsiteY46" fmla="*/ 517362 h 1129438"/>
                <a:gd name="connsiteX47" fmla="*/ 398526 w 1041272"/>
                <a:gd name="connsiteY47" fmla="*/ 538317 h 1129438"/>
                <a:gd name="connsiteX48" fmla="*/ 381095 w 1041272"/>
                <a:gd name="connsiteY48" fmla="*/ 546889 h 1129438"/>
                <a:gd name="connsiteX49" fmla="*/ 365760 w 1041272"/>
                <a:gd name="connsiteY49" fmla="*/ 546889 h 1129438"/>
                <a:gd name="connsiteX50" fmla="*/ 348520 w 1041272"/>
                <a:gd name="connsiteY50" fmla="*/ 555557 h 1129438"/>
                <a:gd name="connsiteX51" fmla="*/ 320802 w 1041272"/>
                <a:gd name="connsiteY51" fmla="*/ 592990 h 1129438"/>
                <a:gd name="connsiteX52" fmla="*/ 231362 w 1041272"/>
                <a:gd name="connsiteY52" fmla="*/ 558700 h 1129438"/>
                <a:gd name="connsiteX53" fmla="*/ 265557 w 1041272"/>
                <a:gd name="connsiteY53" fmla="*/ 431161 h 1129438"/>
                <a:gd name="connsiteX54" fmla="*/ 277368 w 1041272"/>
                <a:gd name="connsiteY54" fmla="*/ 414873 h 1129438"/>
                <a:gd name="connsiteX55" fmla="*/ 324612 w 1041272"/>
                <a:gd name="connsiteY55" fmla="*/ 384202 h 1129438"/>
                <a:gd name="connsiteX56" fmla="*/ 333089 w 1041272"/>
                <a:gd name="connsiteY56" fmla="*/ 381916 h 1129438"/>
                <a:gd name="connsiteX57" fmla="*/ 342424 w 1041272"/>
                <a:gd name="connsiteY57" fmla="*/ 384679 h 1129438"/>
                <a:gd name="connsiteX58" fmla="*/ 412337 w 1041272"/>
                <a:gd name="connsiteY58" fmla="*/ 435447 h 1129438"/>
                <a:gd name="connsiteX59" fmla="*/ 421100 w 1041272"/>
                <a:gd name="connsiteY59" fmla="*/ 452592 h 1129438"/>
                <a:gd name="connsiteX60" fmla="*/ 421100 w 1041272"/>
                <a:gd name="connsiteY60" fmla="*/ 498121 h 1129438"/>
                <a:gd name="connsiteX61" fmla="*/ 389668 w 1041272"/>
                <a:gd name="connsiteY61" fmla="*/ 1036474 h 1129438"/>
                <a:gd name="connsiteX62" fmla="*/ 339566 w 1041272"/>
                <a:gd name="connsiteY62" fmla="*/ 1034950 h 1129438"/>
                <a:gd name="connsiteX63" fmla="*/ 256127 w 1041272"/>
                <a:gd name="connsiteY63" fmla="*/ 995898 h 1129438"/>
                <a:gd name="connsiteX64" fmla="*/ 290417 w 1041272"/>
                <a:gd name="connsiteY64" fmla="*/ 834449 h 1129438"/>
                <a:gd name="connsiteX65" fmla="*/ 312039 w 1041272"/>
                <a:gd name="connsiteY65" fmla="*/ 883027 h 1129438"/>
                <a:gd name="connsiteX66" fmla="*/ 376809 w 1041272"/>
                <a:gd name="connsiteY66" fmla="*/ 923984 h 1129438"/>
                <a:gd name="connsiteX67" fmla="*/ 395478 w 1041272"/>
                <a:gd name="connsiteY67" fmla="*/ 924937 h 1129438"/>
                <a:gd name="connsiteX68" fmla="*/ 389668 w 1041272"/>
                <a:gd name="connsiteY68" fmla="*/ 1036379 h 1129438"/>
                <a:gd name="connsiteX69" fmla="*/ 523589 w 1041272"/>
                <a:gd name="connsiteY69" fmla="*/ 850070 h 1129438"/>
                <a:gd name="connsiteX70" fmla="*/ 517589 w 1041272"/>
                <a:gd name="connsiteY70" fmla="*/ 850070 h 1129438"/>
                <a:gd name="connsiteX71" fmla="*/ 412242 w 1041272"/>
                <a:gd name="connsiteY71" fmla="*/ 575560 h 1129438"/>
                <a:gd name="connsiteX72" fmla="*/ 428435 w 1041272"/>
                <a:gd name="connsiteY72" fmla="*/ 561463 h 1129438"/>
                <a:gd name="connsiteX73" fmla="*/ 444532 w 1041272"/>
                <a:gd name="connsiteY73" fmla="*/ 540508 h 1129438"/>
                <a:gd name="connsiteX74" fmla="*/ 453962 w 1041272"/>
                <a:gd name="connsiteY74" fmla="*/ 523077 h 1129438"/>
                <a:gd name="connsiteX75" fmla="*/ 520732 w 1041272"/>
                <a:gd name="connsiteY75" fmla="*/ 542794 h 1129438"/>
                <a:gd name="connsiteX76" fmla="*/ 625412 w 1041272"/>
                <a:gd name="connsiteY76" fmla="*/ 466117 h 1129438"/>
                <a:gd name="connsiteX77" fmla="*/ 669227 w 1041272"/>
                <a:gd name="connsiteY77" fmla="*/ 470689 h 1129438"/>
                <a:gd name="connsiteX78" fmla="*/ 523589 w 1041272"/>
                <a:gd name="connsiteY78" fmla="*/ 850070 h 1129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1041272" h="1129438">
                  <a:moveTo>
                    <a:pt x="238506" y="1067526"/>
                  </a:moveTo>
                  <a:cubicBezTo>
                    <a:pt x="241649" y="1062478"/>
                    <a:pt x="244031" y="1052953"/>
                    <a:pt x="246888" y="1039427"/>
                  </a:cubicBezTo>
                  <a:cubicBezTo>
                    <a:pt x="271272" y="1059049"/>
                    <a:pt x="302514" y="1070860"/>
                    <a:pt x="337566" y="1072669"/>
                  </a:cubicBezTo>
                  <a:cubicBezTo>
                    <a:pt x="521494" y="1082290"/>
                    <a:pt x="768572" y="1095244"/>
                    <a:pt x="788099" y="1096291"/>
                  </a:cubicBezTo>
                  <a:lnTo>
                    <a:pt x="788099" y="1096291"/>
                  </a:lnTo>
                  <a:cubicBezTo>
                    <a:pt x="788099" y="1096291"/>
                    <a:pt x="788670" y="1096291"/>
                    <a:pt x="788956" y="1096291"/>
                  </a:cubicBezTo>
                  <a:cubicBezTo>
                    <a:pt x="800195" y="1096863"/>
                    <a:pt x="814292" y="1097053"/>
                    <a:pt x="829342" y="1097053"/>
                  </a:cubicBezTo>
                  <a:cubicBezTo>
                    <a:pt x="859346" y="1097053"/>
                    <a:pt x="892778" y="1096291"/>
                    <a:pt x="912400" y="1096291"/>
                  </a:cubicBezTo>
                  <a:cubicBezTo>
                    <a:pt x="995267" y="1096291"/>
                    <a:pt x="1041273" y="1051810"/>
                    <a:pt x="1041273" y="978372"/>
                  </a:cubicBezTo>
                  <a:lnTo>
                    <a:pt x="1041273" y="639949"/>
                  </a:lnTo>
                  <a:cubicBezTo>
                    <a:pt x="1041273" y="533459"/>
                    <a:pt x="986790" y="465927"/>
                    <a:pt x="869061" y="453544"/>
                  </a:cubicBezTo>
                  <a:cubicBezTo>
                    <a:pt x="850106" y="451544"/>
                    <a:pt x="741998" y="440209"/>
                    <a:pt x="646176" y="430113"/>
                  </a:cubicBezTo>
                  <a:lnTo>
                    <a:pt x="631031" y="373153"/>
                  </a:lnTo>
                  <a:cubicBezTo>
                    <a:pt x="652844" y="330196"/>
                    <a:pt x="655034" y="287143"/>
                    <a:pt x="639032" y="227421"/>
                  </a:cubicBezTo>
                  <a:lnTo>
                    <a:pt x="605981" y="104072"/>
                  </a:lnTo>
                  <a:cubicBezTo>
                    <a:pt x="594551" y="61495"/>
                    <a:pt x="576167" y="32730"/>
                    <a:pt x="549783" y="16156"/>
                  </a:cubicBezTo>
                  <a:cubicBezTo>
                    <a:pt x="520637" y="-2132"/>
                    <a:pt x="483489" y="-4894"/>
                    <a:pt x="436150" y="7870"/>
                  </a:cubicBezTo>
                  <a:lnTo>
                    <a:pt x="379667" y="23014"/>
                  </a:lnTo>
                  <a:cubicBezTo>
                    <a:pt x="290513" y="46922"/>
                    <a:pt x="257175" y="103501"/>
                    <a:pt x="280702" y="191321"/>
                  </a:cubicBezTo>
                  <a:lnTo>
                    <a:pt x="313754" y="314670"/>
                  </a:lnTo>
                  <a:cubicBezTo>
                    <a:pt x="316706" y="325528"/>
                    <a:pt x="319850" y="335625"/>
                    <a:pt x="323279" y="344959"/>
                  </a:cubicBezTo>
                  <a:cubicBezTo>
                    <a:pt x="316421" y="346198"/>
                    <a:pt x="309944" y="348674"/>
                    <a:pt x="304324" y="352294"/>
                  </a:cubicBezTo>
                  <a:lnTo>
                    <a:pt x="257080" y="382964"/>
                  </a:lnTo>
                  <a:cubicBezTo>
                    <a:pt x="244221" y="391346"/>
                    <a:pt x="233267" y="406300"/>
                    <a:pt x="229267" y="421159"/>
                  </a:cubicBezTo>
                  <a:lnTo>
                    <a:pt x="222028" y="448306"/>
                  </a:lnTo>
                  <a:cubicBezTo>
                    <a:pt x="197168" y="450877"/>
                    <a:pt x="179070" y="452782"/>
                    <a:pt x="172307" y="453544"/>
                  </a:cubicBezTo>
                  <a:cubicBezTo>
                    <a:pt x="54483" y="465927"/>
                    <a:pt x="0" y="533554"/>
                    <a:pt x="0" y="639949"/>
                  </a:cubicBezTo>
                  <a:lnTo>
                    <a:pt x="0" y="1000756"/>
                  </a:lnTo>
                  <a:cubicBezTo>
                    <a:pt x="0" y="1071812"/>
                    <a:pt x="57626" y="1129438"/>
                    <a:pt x="128683" y="1129438"/>
                  </a:cubicBezTo>
                  <a:cubicBezTo>
                    <a:pt x="175260" y="1129438"/>
                    <a:pt x="215932" y="1104578"/>
                    <a:pt x="238506" y="1067526"/>
                  </a:cubicBezTo>
                  <a:close/>
                  <a:moveTo>
                    <a:pt x="587597" y="399157"/>
                  </a:moveTo>
                  <a:cubicBezTo>
                    <a:pt x="591026" y="412111"/>
                    <a:pt x="593217" y="420493"/>
                    <a:pt x="593217" y="426017"/>
                  </a:cubicBezTo>
                  <a:cubicBezTo>
                    <a:pt x="593217" y="473928"/>
                    <a:pt x="567119" y="504884"/>
                    <a:pt x="520732" y="504884"/>
                  </a:cubicBezTo>
                  <a:cubicBezTo>
                    <a:pt x="493586" y="504884"/>
                    <a:pt x="472154" y="494216"/>
                    <a:pt x="459010" y="475738"/>
                  </a:cubicBezTo>
                  <a:lnTo>
                    <a:pt x="459010" y="452401"/>
                  </a:lnTo>
                  <a:cubicBezTo>
                    <a:pt x="459010" y="434399"/>
                    <a:pt x="449199" y="415254"/>
                    <a:pt x="434721" y="404681"/>
                  </a:cubicBezTo>
                  <a:lnTo>
                    <a:pt x="397955" y="378011"/>
                  </a:lnTo>
                  <a:cubicBezTo>
                    <a:pt x="382905" y="362104"/>
                    <a:pt x="370618" y="339435"/>
                    <a:pt x="360617" y="302097"/>
                  </a:cubicBezTo>
                  <a:lnTo>
                    <a:pt x="334042" y="202846"/>
                  </a:lnTo>
                  <a:lnTo>
                    <a:pt x="541306" y="74735"/>
                  </a:lnTo>
                  <a:cubicBezTo>
                    <a:pt x="548450" y="85213"/>
                    <a:pt x="554355" y="99024"/>
                    <a:pt x="559118" y="116645"/>
                  </a:cubicBezTo>
                  <a:lnTo>
                    <a:pt x="592169" y="239994"/>
                  </a:lnTo>
                  <a:cubicBezTo>
                    <a:pt x="607886" y="298763"/>
                    <a:pt x="600742" y="328767"/>
                    <a:pt x="583978" y="358104"/>
                  </a:cubicBezTo>
                  <a:lnTo>
                    <a:pt x="579025" y="366772"/>
                  </a:lnTo>
                  <a:lnTo>
                    <a:pt x="587693" y="399061"/>
                  </a:lnTo>
                  <a:close/>
                  <a:moveTo>
                    <a:pt x="421196" y="498026"/>
                  </a:moveTo>
                  <a:cubicBezTo>
                    <a:pt x="421196" y="503932"/>
                    <a:pt x="418243" y="512695"/>
                    <a:pt x="414623" y="517362"/>
                  </a:cubicBezTo>
                  <a:lnTo>
                    <a:pt x="398526" y="538317"/>
                  </a:lnTo>
                  <a:cubicBezTo>
                    <a:pt x="394907" y="542984"/>
                    <a:pt x="387096" y="546889"/>
                    <a:pt x="381095" y="546889"/>
                  </a:cubicBezTo>
                  <a:lnTo>
                    <a:pt x="365760" y="546889"/>
                  </a:lnTo>
                  <a:cubicBezTo>
                    <a:pt x="359855" y="546889"/>
                    <a:pt x="352044" y="550795"/>
                    <a:pt x="348520" y="555557"/>
                  </a:cubicBezTo>
                  <a:lnTo>
                    <a:pt x="320802" y="592990"/>
                  </a:lnTo>
                  <a:lnTo>
                    <a:pt x="231362" y="558700"/>
                  </a:lnTo>
                  <a:lnTo>
                    <a:pt x="265557" y="431161"/>
                  </a:lnTo>
                  <a:cubicBezTo>
                    <a:pt x="267081" y="425446"/>
                    <a:pt x="272415" y="418111"/>
                    <a:pt x="277368" y="414873"/>
                  </a:cubicBezTo>
                  <a:lnTo>
                    <a:pt x="324612" y="384202"/>
                  </a:lnTo>
                  <a:cubicBezTo>
                    <a:pt x="326993" y="382678"/>
                    <a:pt x="330041" y="381916"/>
                    <a:pt x="333089" y="381916"/>
                  </a:cubicBezTo>
                  <a:cubicBezTo>
                    <a:pt x="336518" y="381916"/>
                    <a:pt x="339852" y="382869"/>
                    <a:pt x="342424" y="384679"/>
                  </a:cubicBezTo>
                  <a:lnTo>
                    <a:pt x="412337" y="435447"/>
                  </a:lnTo>
                  <a:cubicBezTo>
                    <a:pt x="417100" y="438971"/>
                    <a:pt x="421100" y="446686"/>
                    <a:pt x="421100" y="452592"/>
                  </a:cubicBezTo>
                  <a:lnTo>
                    <a:pt x="421100" y="498121"/>
                  </a:lnTo>
                  <a:close/>
                  <a:moveTo>
                    <a:pt x="389668" y="1036474"/>
                  </a:moveTo>
                  <a:cubicBezTo>
                    <a:pt x="375952" y="1036189"/>
                    <a:pt x="349853" y="1035522"/>
                    <a:pt x="339566" y="1034950"/>
                  </a:cubicBezTo>
                  <a:cubicBezTo>
                    <a:pt x="305848" y="1033141"/>
                    <a:pt x="276035" y="1019996"/>
                    <a:pt x="256127" y="995898"/>
                  </a:cubicBezTo>
                  <a:lnTo>
                    <a:pt x="290417" y="834449"/>
                  </a:lnTo>
                  <a:cubicBezTo>
                    <a:pt x="301276" y="858833"/>
                    <a:pt x="309182" y="876550"/>
                    <a:pt x="312039" y="883027"/>
                  </a:cubicBezTo>
                  <a:cubicBezTo>
                    <a:pt x="324422" y="910935"/>
                    <a:pt x="340043" y="922079"/>
                    <a:pt x="376809" y="923984"/>
                  </a:cubicBezTo>
                  <a:cubicBezTo>
                    <a:pt x="381095" y="924175"/>
                    <a:pt x="387477" y="924556"/>
                    <a:pt x="395478" y="924937"/>
                  </a:cubicBezTo>
                  <a:lnTo>
                    <a:pt x="389668" y="1036379"/>
                  </a:lnTo>
                  <a:close/>
                  <a:moveTo>
                    <a:pt x="523589" y="850070"/>
                  </a:moveTo>
                  <a:lnTo>
                    <a:pt x="517589" y="850070"/>
                  </a:lnTo>
                  <a:lnTo>
                    <a:pt x="412242" y="575560"/>
                  </a:lnTo>
                  <a:cubicBezTo>
                    <a:pt x="418529" y="571750"/>
                    <a:pt x="424148" y="566987"/>
                    <a:pt x="428435" y="561463"/>
                  </a:cubicBezTo>
                  <a:lnTo>
                    <a:pt x="444532" y="540508"/>
                  </a:lnTo>
                  <a:cubicBezTo>
                    <a:pt x="448342" y="535555"/>
                    <a:pt x="451485" y="529459"/>
                    <a:pt x="453962" y="523077"/>
                  </a:cubicBezTo>
                  <a:cubicBezTo>
                    <a:pt x="472250" y="535650"/>
                    <a:pt x="494919" y="542794"/>
                    <a:pt x="520732" y="542794"/>
                  </a:cubicBezTo>
                  <a:cubicBezTo>
                    <a:pt x="573881" y="542794"/>
                    <a:pt x="611791" y="512695"/>
                    <a:pt x="625412" y="466117"/>
                  </a:cubicBezTo>
                  <a:cubicBezTo>
                    <a:pt x="639699" y="467641"/>
                    <a:pt x="654463" y="469165"/>
                    <a:pt x="669227" y="470689"/>
                  </a:cubicBezTo>
                  <a:lnTo>
                    <a:pt x="523589" y="850070"/>
                  </a:lnTo>
                  <a:close/>
                </a:path>
              </a:pathLst>
            </a:custGeom>
            <a:solidFill>
              <a:schemeClr val="accent2"/>
            </a:solidFill>
            <a:ln w="9525" cap="flat">
              <a:noFill/>
              <a:prstDash val="solid"/>
              <a:miter/>
            </a:ln>
          </p:spPr>
          <p:txBody>
            <a:bodyPr rtlCol="0" anchor="ctr"/>
            <a:lstStyle/>
            <a:p>
              <a:endParaRPr lang="ja-JP" altLang="en-US"/>
            </a:p>
          </p:txBody>
        </p:sp>
      </p:grpSp>
      <p:sp>
        <p:nvSpPr>
          <p:cNvPr id="4" name="テキスト ボックス 3">
            <a:extLst>
              <a:ext uri="{FF2B5EF4-FFF2-40B4-BE49-F238E27FC236}">
                <a16:creationId xmlns:a16="http://schemas.microsoft.com/office/drawing/2014/main" id="{376262F0-3FC0-031C-8AF9-D61E4854D562}"/>
              </a:ext>
            </a:extLst>
          </p:cNvPr>
          <p:cNvSpPr txBox="1"/>
          <p:nvPr/>
        </p:nvSpPr>
        <p:spPr>
          <a:xfrm>
            <a:off x="744035" y="3242361"/>
            <a:ext cx="1641796" cy="400110"/>
          </a:xfrm>
          <a:prstGeom prst="rect">
            <a:avLst/>
          </a:prstGeom>
          <a:noFill/>
        </p:spPr>
        <p:txBody>
          <a:bodyPr wrap="none" rtlCol="0">
            <a:spAutoFit/>
          </a:bodyPr>
          <a:lstStyle/>
          <a:p>
            <a:r>
              <a:rPr lang="ja-JP" altLang="en-US" sz="2000" b="1" spc="50">
                <a:latin typeface="BIZ UDPゴシック" panose="020B0400000000000000" pitchFamily="50" charset="-128"/>
                <a:ea typeface="BIZ UDPゴシック" panose="020B0400000000000000" pitchFamily="50" charset="-128"/>
              </a:rPr>
              <a:t>考えるヒント</a:t>
            </a:r>
          </a:p>
        </p:txBody>
      </p:sp>
      <p:sp>
        <p:nvSpPr>
          <p:cNvPr id="5" name="スライド番号プレースホルダー 4">
            <a:extLst>
              <a:ext uri="{FF2B5EF4-FFF2-40B4-BE49-F238E27FC236}">
                <a16:creationId xmlns:a16="http://schemas.microsoft.com/office/drawing/2014/main" id="{B59398DE-1E5E-07BC-3B4F-C331BF486498}"/>
              </a:ext>
            </a:extLst>
          </p:cNvPr>
          <p:cNvSpPr>
            <a:spLocks noGrp="1"/>
          </p:cNvSpPr>
          <p:nvPr>
            <p:ph type="sldNum" sz="quarter" idx="4"/>
          </p:nvPr>
        </p:nvSpPr>
        <p:spPr/>
        <p:txBody>
          <a:bodyPr/>
          <a:lstStyle/>
          <a:p>
            <a:fld id="{2336B528-F940-46AA-A4AB-D4751FB27E02}" type="slidenum">
              <a:rPr kumimoji="1" lang="ja-JP" altLang="en-US" smtClean="0"/>
              <a:t>76</a:t>
            </a:fld>
            <a:endParaRPr kumimoji="1" lang="ja-JP" altLang="en-US"/>
          </a:p>
        </p:txBody>
      </p:sp>
    </p:spTree>
    <p:extLst>
      <p:ext uri="{BB962C8B-B14F-4D97-AF65-F5344CB8AC3E}">
        <p14:creationId xmlns:p14="http://schemas.microsoft.com/office/powerpoint/2010/main" val="16979235"/>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E94E99-A8AF-C1E6-7321-E9C217A07F83}"/>
            </a:ext>
          </a:extLst>
        </p:cNvPr>
        <p:cNvGrpSpPr/>
        <p:nvPr/>
      </p:nvGrpSpPr>
      <p:grpSpPr>
        <a:xfrm>
          <a:off x="0" y="0"/>
          <a:ext cx="0" cy="0"/>
          <a:chOff x="0" y="0"/>
          <a:chExt cx="0" cy="0"/>
        </a:xfrm>
      </p:grpSpPr>
      <p:sp>
        <p:nvSpPr>
          <p:cNvPr id="23" name="四角形: 角を丸くする 22">
            <a:extLst>
              <a:ext uri="{FF2B5EF4-FFF2-40B4-BE49-F238E27FC236}">
                <a16:creationId xmlns:a16="http://schemas.microsoft.com/office/drawing/2014/main" id="{41535C7D-82DD-7A8E-331B-47B80B5AFF43}"/>
              </a:ext>
            </a:extLst>
          </p:cNvPr>
          <p:cNvSpPr/>
          <p:nvPr/>
        </p:nvSpPr>
        <p:spPr>
          <a:xfrm>
            <a:off x="531813" y="2312988"/>
            <a:ext cx="11107737" cy="3989387"/>
          </a:xfrm>
          <a:prstGeom prst="roundRect">
            <a:avLst>
              <a:gd name="adj" fmla="val 3346"/>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四角形: 角を丸くする 6">
            <a:extLst>
              <a:ext uri="{FF2B5EF4-FFF2-40B4-BE49-F238E27FC236}">
                <a16:creationId xmlns:a16="http://schemas.microsoft.com/office/drawing/2014/main" id="{E65ED185-7C07-4C65-72A7-AAB48D7B4850}"/>
              </a:ext>
            </a:extLst>
          </p:cNvPr>
          <p:cNvSpPr/>
          <p:nvPr/>
        </p:nvSpPr>
        <p:spPr>
          <a:xfrm>
            <a:off x="531811" y="383588"/>
            <a:ext cx="2376000" cy="444500"/>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76789BB0-8FC5-4B55-AF58-6BCAAE7C7672}"/>
              </a:ext>
            </a:extLst>
          </p:cNvPr>
          <p:cNvSpPr>
            <a:spLocks noGrp="1"/>
          </p:cNvSpPr>
          <p:nvPr>
            <p:ph type="title"/>
          </p:nvPr>
        </p:nvSpPr>
        <p:spPr>
          <a:xfrm>
            <a:off x="616122" y="451487"/>
            <a:ext cx="7156278" cy="391261"/>
          </a:xfrm>
        </p:spPr>
        <p:txBody>
          <a:bodyPr/>
          <a:lstStyle/>
          <a:p>
            <a:r>
              <a:rPr lang="ja-JP" altLang="en-US">
                <a:latin typeface="BIZ UDPゴシック" panose="020B0400000000000000" pitchFamily="50" charset="-128"/>
                <a:ea typeface="BIZ UDPゴシック" panose="020B0400000000000000" pitchFamily="50" charset="-128"/>
              </a:rPr>
              <a:t>設問</a:t>
            </a:r>
            <a:r>
              <a:rPr lang="en-US" altLang="ja-JP">
                <a:latin typeface="BIZ UDPゴシック" panose="020B0400000000000000" pitchFamily="50" charset="-128"/>
                <a:ea typeface="BIZ UDPゴシック" panose="020B0400000000000000" pitchFamily="50" charset="-128"/>
              </a:rPr>
              <a:t>2</a:t>
            </a:r>
            <a:r>
              <a:rPr lang="ja-JP" altLang="en-US">
                <a:latin typeface="BIZ UDPゴシック" panose="020B0400000000000000" pitchFamily="50" charset="-128"/>
                <a:ea typeface="BIZ UDPゴシック" panose="020B0400000000000000" pitchFamily="50" charset="-128"/>
              </a:rPr>
              <a:t>　事例</a:t>
            </a:r>
            <a:r>
              <a:rPr lang="en-US" altLang="ja-JP">
                <a:latin typeface="BIZ UDPゴシック" panose="020B0400000000000000" pitchFamily="50" charset="-128"/>
                <a:ea typeface="BIZ UDPゴシック" panose="020B0400000000000000" pitchFamily="50" charset="-128"/>
              </a:rPr>
              <a:t>12</a:t>
            </a:r>
            <a:endParaRPr lang="ja-JP" altLang="en-US">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AF6BCECD-1EFE-D6D3-E6BC-46694710A0AC}"/>
              </a:ext>
            </a:extLst>
          </p:cNvPr>
          <p:cNvSpPr txBox="1"/>
          <p:nvPr/>
        </p:nvSpPr>
        <p:spPr>
          <a:xfrm>
            <a:off x="888641" y="3050518"/>
            <a:ext cx="10394079" cy="2042739"/>
          </a:xfrm>
          <a:prstGeom prst="rect">
            <a:avLst/>
          </a:prstGeom>
          <a:noFill/>
        </p:spPr>
        <p:txBody>
          <a:bodyPr wrap="square">
            <a:spAutoFit/>
          </a:bodyPr>
          <a:lstStyle/>
          <a:p>
            <a:pPr marL="285750" indent="-285750">
              <a:lnSpc>
                <a:spcPts val="2600"/>
              </a:lnSpc>
              <a:buClr>
                <a:schemeClr val="accent2"/>
              </a:buClr>
              <a:buFont typeface="Wingdings" pitchFamily="2" charset="2"/>
              <a:buChar char="l"/>
            </a:pPr>
            <a:r>
              <a:rPr lang="ja-JP" altLang="en-US" kern="100">
                <a:latin typeface="BIZ UDPゴシック" panose="020B0400000000000000" pitchFamily="50" charset="-128"/>
                <a:ea typeface="BIZ UDPゴシック" panose="020B0400000000000000" pitchFamily="50" charset="-128"/>
                <a:cs typeface="Arial" panose="020B0604020202020204" pitchFamily="34" charset="0"/>
              </a:rPr>
              <a:t>こどもと私的な連絡先（</a:t>
            </a:r>
            <a:r>
              <a:rPr lang="en-US" altLang="ja-JP" kern="100">
                <a:latin typeface="BIZ UDPゴシック" panose="020B0400000000000000" pitchFamily="50" charset="-128"/>
                <a:ea typeface="BIZ UDPゴシック" panose="020B0400000000000000" pitchFamily="50" charset="-128"/>
                <a:cs typeface="Arial" panose="020B0604020202020204" pitchFamily="34" charset="0"/>
              </a:rPr>
              <a:t>SNS </a:t>
            </a:r>
            <a:r>
              <a:rPr lang="ja-JP" altLang="en-US" kern="100">
                <a:latin typeface="BIZ UDPゴシック" panose="020B0400000000000000" pitchFamily="50" charset="-128"/>
                <a:ea typeface="BIZ UDPゴシック" panose="020B0400000000000000" pitchFamily="50" charset="-128"/>
                <a:cs typeface="Arial" panose="020B0604020202020204" pitchFamily="34" charset="0"/>
              </a:rPr>
              <a:t>アカウント、オンラインゲームのアカウント、メールアドレス等）を交換し、私的なやり取りを行っているような場合、「不適切な行為」に該当する可能性がある。</a:t>
            </a:r>
            <a:endParaRPr lang="en-US" altLang="ja-JP" kern="100">
              <a:latin typeface="BIZ UDPゴシック" panose="020B0400000000000000" pitchFamily="50" charset="-128"/>
              <a:ea typeface="BIZ UDPゴシック" panose="020B0400000000000000" pitchFamily="50" charset="-128"/>
              <a:cs typeface="Arial" panose="020B0604020202020204" pitchFamily="34" charset="0"/>
            </a:endParaRPr>
          </a:p>
          <a:p>
            <a:pPr>
              <a:lnSpc>
                <a:spcPts val="2600"/>
              </a:lnSpc>
              <a:buClr>
                <a:schemeClr val="accent2"/>
              </a:buClr>
            </a:pPr>
            <a:endParaRPr lang="ja-JP" altLang="en-US" kern="100">
              <a:latin typeface="BIZ UDPゴシック" panose="020B0400000000000000" pitchFamily="50" charset="-128"/>
              <a:ea typeface="BIZ UDPゴシック" panose="020B0400000000000000" pitchFamily="50" charset="-128"/>
              <a:cs typeface="Arial" panose="020B0604020202020204" pitchFamily="34" charset="0"/>
            </a:endParaRPr>
          </a:p>
          <a:p>
            <a:pPr marL="285750" indent="-285750">
              <a:lnSpc>
                <a:spcPts val="2600"/>
              </a:lnSpc>
              <a:buClr>
                <a:schemeClr val="accent2"/>
              </a:buClr>
              <a:buFont typeface="Wingdings" pitchFamily="2" charset="2"/>
              <a:buChar char="l"/>
            </a:pPr>
            <a:r>
              <a:rPr lang="ja-JP" altLang="en-US" kern="100">
                <a:latin typeface="BIZ UDPゴシック" panose="020B0400000000000000" pitchFamily="50" charset="-128"/>
                <a:ea typeface="BIZ UDPゴシック" panose="020B0400000000000000" pitchFamily="50" charset="-128"/>
                <a:cs typeface="Arial" panose="020B0604020202020204" pitchFamily="34" charset="0"/>
              </a:rPr>
              <a:t>業務上の必要性から</a:t>
            </a:r>
            <a:r>
              <a:rPr lang="en-US" altLang="ja-JP" kern="100">
                <a:latin typeface="BIZ UDPゴシック" panose="020B0400000000000000" pitchFamily="50" charset="-128"/>
                <a:ea typeface="BIZ UDPゴシック" panose="020B0400000000000000" pitchFamily="50" charset="-128"/>
                <a:cs typeface="Arial" panose="020B0604020202020204" pitchFamily="34" charset="0"/>
              </a:rPr>
              <a:t>SNS</a:t>
            </a:r>
            <a:r>
              <a:rPr lang="ja-JP" altLang="en-US" kern="100">
                <a:latin typeface="BIZ UDPゴシック" panose="020B0400000000000000" pitchFamily="50" charset="-128"/>
                <a:ea typeface="BIZ UDPゴシック" panose="020B0400000000000000" pitchFamily="50" charset="-128"/>
                <a:cs typeface="Arial" panose="020B0604020202020204" pitchFamily="34" charset="0"/>
              </a:rPr>
              <a:t>やメールを用いてこどもとのやりとりを行う場合も、保護者に説明した上で、可能な限り一対一とならないようにする、やりとりの内容を上司に報告するなどし、第三者が適正か否かを確認できる状況にするといった対応が考えられる。</a:t>
            </a:r>
          </a:p>
        </p:txBody>
      </p:sp>
      <p:grpSp>
        <p:nvGrpSpPr>
          <p:cNvPr id="17" name="ひらめき｜男">
            <a:extLst>
              <a:ext uri="{FF2B5EF4-FFF2-40B4-BE49-F238E27FC236}">
                <a16:creationId xmlns:a16="http://schemas.microsoft.com/office/drawing/2014/main" id="{2AB61DCA-3A97-21E1-CD19-8FFDFDA5B4AA}"/>
              </a:ext>
            </a:extLst>
          </p:cNvPr>
          <p:cNvGrpSpPr>
            <a:grpSpLocks noChangeAspect="1"/>
          </p:cNvGrpSpPr>
          <p:nvPr/>
        </p:nvGrpSpPr>
        <p:grpSpPr bwMode="auto">
          <a:xfrm>
            <a:off x="10166707" y="4965300"/>
            <a:ext cx="1116013" cy="1279525"/>
            <a:chOff x="1799" y="3116"/>
            <a:chExt cx="703" cy="806"/>
          </a:xfrm>
        </p:grpSpPr>
        <p:sp>
          <p:nvSpPr>
            <p:cNvPr id="18" name="Freeform 25">
              <a:extLst>
                <a:ext uri="{FF2B5EF4-FFF2-40B4-BE49-F238E27FC236}">
                  <a16:creationId xmlns:a16="http://schemas.microsoft.com/office/drawing/2014/main" id="{DFC6CAB9-B7CE-C28A-74FE-5BCD11F74890}"/>
                </a:ext>
              </a:extLst>
            </p:cNvPr>
            <p:cNvSpPr>
              <a:spLocks noEditPoints="1"/>
            </p:cNvSpPr>
            <p:nvPr/>
          </p:nvSpPr>
          <p:spPr bwMode="auto">
            <a:xfrm>
              <a:off x="1849" y="3238"/>
              <a:ext cx="596" cy="519"/>
            </a:xfrm>
            <a:custGeom>
              <a:avLst/>
              <a:gdLst>
                <a:gd name="T0" fmla="*/ 388 w 392"/>
                <a:gd name="T1" fmla="*/ 55 h 342"/>
                <a:gd name="T2" fmla="*/ 321 w 392"/>
                <a:gd name="T3" fmla="*/ 55 h 342"/>
                <a:gd name="T4" fmla="*/ 317 w 392"/>
                <a:gd name="T5" fmla="*/ 37 h 342"/>
                <a:gd name="T6" fmla="*/ 354 w 392"/>
                <a:gd name="T7" fmla="*/ 0 h 342"/>
                <a:gd name="T8" fmla="*/ 392 w 392"/>
                <a:gd name="T9" fmla="*/ 37 h 342"/>
                <a:gd name="T10" fmla="*/ 388 w 392"/>
                <a:gd name="T11" fmla="*/ 55 h 342"/>
                <a:gd name="T12" fmla="*/ 70 w 392"/>
                <a:gd name="T13" fmla="*/ 319 h 342"/>
                <a:gd name="T14" fmla="*/ 64 w 392"/>
                <a:gd name="T15" fmla="*/ 342 h 342"/>
                <a:gd name="T16" fmla="*/ 0 w 392"/>
                <a:gd name="T17" fmla="*/ 325 h 342"/>
                <a:gd name="T18" fmla="*/ 6 w 392"/>
                <a:gd name="T19" fmla="*/ 302 h 342"/>
                <a:gd name="T20" fmla="*/ 70 w 392"/>
                <a:gd name="T21" fmla="*/ 319 h 342"/>
                <a:gd name="T22" fmla="*/ 97 w 392"/>
                <a:gd name="T23" fmla="*/ 249 h 342"/>
                <a:gd name="T24" fmla="*/ 87 w 392"/>
                <a:gd name="T25" fmla="*/ 220 h 342"/>
                <a:gd name="T26" fmla="*/ 78 w 392"/>
                <a:gd name="T27" fmla="*/ 214 h 342"/>
                <a:gd name="T28" fmla="*/ 37 w 392"/>
                <a:gd name="T29" fmla="*/ 214 h 342"/>
                <a:gd name="T30" fmla="*/ 28 w 392"/>
                <a:gd name="T31" fmla="*/ 223 h 342"/>
                <a:gd name="T32" fmla="*/ 14 w 392"/>
                <a:gd name="T33" fmla="*/ 288 h 342"/>
                <a:gd name="T34" fmla="*/ 53 w 392"/>
                <a:gd name="T35" fmla="*/ 298 h 342"/>
                <a:gd name="T36" fmla="*/ 59 w 392"/>
                <a:gd name="T37" fmla="*/ 287 h 342"/>
                <a:gd name="T38" fmla="*/ 65 w 392"/>
                <a:gd name="T39" fmla="*/ 286 h 342"/>
                <a:gd name="T40" fmla="*/ 74 w 392"/>
                <a:gd name="T41" fmla="*/ 281 h 342"/>
                <a:gd name="T42" fmla="*/ 94 w 392"/>
                <a:gd name="T43" fmla="*/ 261 h 342"/>
                <a:gd name="T44" fmla="*/ 97 w 392"/>
                <a:gd name="T45" fmla="*/ 249 h 342"/>
                <a:gd name="T46" fmla="*/ 262 w 392"/>
                <a:gd name="T47" fmla="*/ 180 h 342"/>
                <a:gd name="T48" fmla="*/ 215 w 392"/>
                <a:gd name="T49" fmla="*/ 327 h 342"/>
                <a:gd name="T50" fmla="*/ 212 w 392"/>
                <a:gd name="T51" fmla="*/ 327 h 342"/>
                <a:gd name="T52" fmla="*/ 201 w 392"/>
                <a:gd name="T53" fmla="*/ 225 h 342"/>
                <a:gd name="T54" fmla="*/ 186 w 392"/>
                <a:gd name="T55" fmla="*/ 213 h 342"/>
                <a:gd name="T56" fmla="*/ 171 w 392"/>
                <a:gd name="T57" fmla="*/ 225 h 342"/>
                <a:gd name="T58" fmla="*/ 160 w 392"/>
                <a:gd name="T59" fmla="*/ 327 h 342"/>
                <a:gd name="T60" fmla="*/ 158 w 392"/>
                <a:gd name="T61" fmla="*/ 327 h 342"/>
                <a:gd name="T62" fmla="*/ 110 w 392"/>
                <a:gd name="T63" fmla="*/ 180 h 342"/>
                <a:gd name="T64" fmla="*/ 134 w 392"/>
                <a:gd name="T65" fmla="*/ 168 h 342"/>
                <a:gd name="T66" fmla="*/ 186 w 392"/>
                <a:gd name="T67" fmla="*/ 209 h 342"/>
                <a:gd name="T68" fmla="*/ 238 w 392"/>
                <a:gd name="T69" fmla="*/ 168 h 342"/>
                <a:gd name="T70" fmla="*/ 262 w 392"/>
                <a:gd name="T71" fmla="*/ 180 h 342"/>
                <a:gd name="T72" fmla="*/ 136 w 392"/>
                <a:gd name="T73" fmla="*/ 54 h 342"/>
                <a:gd name="T74" fmla="*/ 136 w 392"/>
                <a:gd name="T75" fmla="*/ 95 h 342"/>
                <a:gd name="T76" fmla="*/ 152 w 392"/>
                <a:gd name="T77" fmla="*/ 142 h 342"/>
                <a:gd name="T78" fmla="*/ 155 w 392"/>
                <a:gd name="T79" fmla="*/ 145 h 342"/>
                <a:gd name="T80" fmla="*/ 155 w 392"/>
                <a:gd name="T81" fmla="*/ 164 h 342"/>
                <a:gd name="T82" fmla="*/ 186 w 392"/>
                <a:gd name="T83" fmla="*/ 189 h 342"/>
                <a:gd name="T84" fmla="*/ 217 w 392"/>
                <a:gd name="T85" fmla="*/ 164 h 342"/>
                <a:gd name="T86" fmla="*/ 217 w 392"/>
                <a:gd name="T87" fmla="*/ 145 h 342"/>
                <a:gd name="T88" fmla="*/ 220 w 392"/>
                <a:gd name="T89" fmla="*/ 142 h 342"/>
                <a:gd name="T90" fmla="*/ 236 w 392"/>
                <a:gd name="T91" fmla="*/ 95 h 342"/>
                <a:gd name="T92" fmla="*/ 236 w 392"/>
                <a:gd name="T93" fmla="*/ 22 h 342"/>
                <a:gd name="T94" fmla="*/ 136 w 392"/>
                <a:gd name="T95" fmla="*/ 54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92" h="342">
                  <a:moveTo>
                    <a:pt x="388" y="55"/>
                  </a:moveTo>
                  <a:cubicBezTo>
                    <a:pt x="321" y="55"/>
                    <a:pt x="321" y="55"/>
                    <a:pt x="321" y="55"/>
                  </a:cubicBezTo>
                  <a:cubicBezTo>
                    <a:pt x="318" y="49"/>
                    <a:pt x="317" y="44"/>
                    <a:pt x="317" y="37"/>
                  </a:cubicBezTo>
                  <a:cubicBezTo>
                    <a:pt x="317" y="17"/>
                    <a:pt x="333" y="0"/>
                    <a:pt x="354" y="0"/>
                  </a:cubicBezTo>
                  <a:cubicBezTo>
                    <a:pt x="375" y="0"/>
                    <a:pt x="392" y="17"/>
                    <a:pt x="392" y="37"/>
                  </a:cubicBezTo>
                  <a:cubicBezTo>
                    <a:pt x="392" y="44"/>
                    <a:pt x="390" y="49"/>
                    <a:pt x="388" y="55"/>
                  </a:cubicBezTo>
                  <a:close/>
                  <a:moveTo>
                    <a:pt x="70" y="319"/>
                  </a:moveTo>
                  <a:cubicBezTo>
                    <a:pt x="64" y="342"/>
                    <a:pt x="64" y="342"/>
                    <a:pt x="64" y="342"/>
                  </a:cubicBezTo>
                  <a:cubicBezTo>
                    <a:pt x="0" y="325"/>
                    <a:pt x="0" y="325"/>
                    <a:pt x="0" y="325"/>
                  </a:cubicBezTo>
                  <a:cubicBezTo>
                    <a:pt x="6" y="302"/>
                    <a:pt x="6" y="302"/>
                    <a:pt x="6" y="302"/>
                  </a:cubicBezTo>
                  <a:lnTo>
                    <a:pt x="70" y="319"/>
                  </a:lnTo>
                  <a:close/>
                  <a:moveTo>
                    <a:pt x="97" y="249"/>
                  </a:moveTo>
                  <a:cubicBezTo>
                    <a:pt x="96" y="246"/>
                    <a:pt x="89" y="223"/>
                    <a:pt x="87" y="220"/>
                  </a:cubicBezTo>
                  <a:cubicBezTo>
                    <a:pt x="86" y="216"/>
                    <a:pt x="83" y="214"/>
                    <a:pt x="78" y="214"/>
                  </a:cubicBezTo>
                  <a:cubicBezTo>
                    <a:pt x="72" y="214"/>
                    <a:pt x="43" y="214"/>
                    <a:pt x="37" y="214"/>
                  </a:cubicBezTo>
                  <a:cubicBezTo>
                    <a:pt x="32" y="214"/>
                    <a:pt x="29" y="217"/>
                    <a:pt x="28" y="223"/>
                  </a:cubicBezTo>
                  <a:cubicBezTo>
                    <a:pt x="27" y="227"/>
                    <a:pt x="17" y="274"/>
                    <a:pt x="14" y="288"/>
                  </a:cubicBezTo>
                  <a:cubicBezTo>
                    <a:pt x="53" y="298"/>
                    <a:pt x="53" y="298"/>
                    <a:pt x="53" y="298"/>
                  </a:cubicBezTo>
                  <a:cubicBezTo>
                    <a:pt x="59" y="287"/>
                    <a:pt x="59" y="287"/>
                    <a:pt x="59" y="287"/>
                  </a:cubicBezTo>
                  <a:cubicBezTo>
                    <a:pt x="59" y="287"/>
                    <a:pt x="62" y="286"/>
                    <a:pt x="65" y="286"/>
                  </a:cubicBezTo>
                  <a:cubicBezTo>
                    <a:pt x="69" y="285"/>
                    <a:pt x="71" y="284"/>
                    <a:pt x="74" y="281"/>
                  </a:cubicBezTo>
                  <a:cubicBezTo>
                    <a:pt x="80" y="275"/>
                    <a:pt x="92" y="263"/>
                    <a:pt x="94" y="261"/>
                  </a:cubicBezTo>
                  <a:cubicBezTo>
                    <a:pt x="99" y="256"/>
                    <a:pt x="98" y="252"/>
                    <a:pt x="97" y="249"/>
                  </a:cubicBezTo>
                  <a:close/>
                  <a:moveTo>
                    <a:pt x="262" y="180"/>
                  </a:moveTo>
                  <a:cubicBezTo>
                    <a:pt x="215" y="327"/>
                    <a:pt x="215" y="327"/>
                    <a:pt x="215" y="327"/>
                  </a:cubicBezTo>
                  <a:cubicBezTo>
                    <a:pt x="212" y="327"/>
                    <a:pt x="212" y="327"/>
                    <a:pt x="212" y="327"/>
                  </a:cubicBezTo>
                  <a:cubicBezTo>
                    <a:pt x="201" y="225"/>
                    <a:pt x="201" y="225"/>
                    <a:pt x="201" y="225"/>
                  </a:cubicBezTo>
                  <a:cubicBezTo>
                    <a:pt x="186" y="213"/>
                    <a:pt x="186" y="213"/>
                    <a:pt x="186" y="213"/>
                  </a:cubicBezTo>
                  <a:cubicBezTo>
                    <a:pt x="171" y="225"/>
                    <a:pt x="171" y="225"/>
                    <a:pt x="171" y="225"/>
                  </a:cubicBezTo>
                  <a:cubicBezTo>
                    <a:pt x="160" y="327"/>
                    <a:pt x="160" y="327"/>
                    <a:pt x="160" y="327"/>
                  </a:cubicBezTo>
                  <a:cubicBezTo>
                    <a:pt x="158" y="327"/>
                    <a:pt x="158" y="327"/>
                    <a:pt x="158" y="327"/>
                  </a:cubicBezTo>
                  <a:cubicBezTo>
                    <a:pt x="110" y="180"/>
                    <a:pt x="110" y="180"/>
                    <a:pt x="110" y="180"/>
                  </a:cubicBezTo>
                  <a:cubicBezTo>
                    <a:pt x="134" y="168"/>
                    <a:pt x="134" y="168"/>
                    <a:pt x="134" y="168"/>
                  </a:cubicBezTo>
                  <a:cubicBezTo>
                    <a:pt x="186" y="209"/>
                    <a:pt x="186" y="209"/>
                    <a:pt x="186" y="209"/>
                  </a:cubicBezTo>
                  <a:cubicBezTo>
                    <a:pt x="238" y="168"/>
                    <a:pt x="238" y="168"/>
                    <a:pt x="238" y="168"/>
                  </a:cubicBezTo>
                  <a:lnTo>
                    <a:pt x="262" y="180"/>
                  </a:lnTo>
                  <a:close/>
                  <a:moveTo>
                    <a:pt x="136" y="54"/>
                  </a:moveTo>
                  <a:cubicBezTo>
                    <a:pt x="136" y="95"/>
                    <a:pt x="136" y="95"/>
                    <a:pt x="136" y="95"/>
                  </a:cubicBezTo>
                  <a:cubicBezTo>
                    <a:pt x="136" y="121"/>
                    <a:pt x="142" y="132"/>
                    <a:pt x="152" y="142"/>
                  </a:cubicBezTo>
                  <a:cubicBezTo>
                    <a:pt x="155" y="145"/>
                    <a:pt x="155" y="145"/>
                    <a:pt x="155" y="145"/>
                  </a:cubicBezTo>
                  <a:cubicBezTo>
                    <a:pt x="155" y="164"/>
                    <a:pt x="155" y="164"/>
                    <a:pt x="155" y="164"/>
                  </a:cubicBezTo>
                  <a:cubicBezTo>
                    <a:pt x="186" y="189"/>
                    <a:pt x="186" y="189"/>
                    <a:pt x="186" y="189"/>
                  </a:cubicBezTo>
                  <a:cubicBezTo>
                    <a:pt x="217" y="164"/>
                    <a:pt x="217" y="164"/>
                    <a:pt x="217" y="164"/>
                  </a:cubicBezTo>
                  <a:cubicBezTo>
                    <a:pt x="217" y="145"/>
                    <a:pt x="217" y="145"/>
                    <a:pt x="217" y="145"/>
                  </a:cubicBezTo>
                  <a:cubicBezTo>
                    <a:pt x="220" y="142"/>
                    <a:pt x="220" y="142"/>
                    <a:pt x="220" y="142"/>
                  </a:cubicBezTo>
                  <a:cubicBezTo>
                    <a:pt x="230" y="132"/>
                    <a:pt x="236" y="121"/>
                    <a:pt x="236" y="95"/>
                  </a:cubicBezTo>
                  <a:cubicBezTo>
                    <a:pt x="236" y="22"/>
                    <a:pt x="236" y="22"/>
                    <a:pt x="236" y="22"/>
                  </a:cubicBezTo>
                  <a:lnTo>
                    <a:pt x="136" y="5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0" name="Freeform 26">
              <a:extLst>
                <a:ext uri="{FF2B5EF4-FFF2-40B4-BE49-F238E27FC236}">
                  <a16:creationId xmlns:a16="http://schemas.microsoft.com/office/drawing/2014/main" id="{775A9B7F-9D63-432D-FB71-6CA6924A8F85}"/>
                </a:ext>
              </a:extLst>
            </p:cNvPr>
            <p:cNvSpPr>
              <a:spLocks noEditPoints="1"/>
            </p:cNvSpPr>
            <p:nvPr/>
          </p:nvSpPr>
          <p:spPr bwMode="auto">
            <a:xfrm>
              <a:off x="1799" y="3116"/>
              <a:ext cx="703" cy="806"/>
            </a:xfrm>
            <a:custGeom>
              <a:avLst/>
              <a:gdLst>
                <a:gd name="T0" fmla="*/ 410 w 462"/>
                <a:gd name="T1" fmla="*/ 210 h 530"/>
                <a:gd name="T2" fmla="*/ 365 w 462"/>
                <a:gd name="T3" fmla="*/ 210 h 530"/>
                <a:gd name="T4" fmla="*/ 427 w 462"/>
                <a:gd name="T5" fmla="*/ 153 h 530"/>
                <a:gd name="T6" fmla="*/ 410 w 462"/>
                <a:gd name="T7" fmla="*/ 194 h 530"/>
                <a:gd name="T8" fmla="*/ 365 w 462"/>
                <a:gd name="T9" fmla="*/ 194 h 530"/>
                <a:gd name="T10" fmla="*/ 347 w 462"/>
                <a:gd name="T11" fmla="*/ 153 h 530"/>
                <a:gd name="T12" fmla="*/ 387 w 462"/>
                <a:gd name="T13" fmla="*/ 64 h 530"/>
                <a:gd name="T14" fmla="*/ 425 w 462"/>
                <a:gd name="T15" fmla="*/ 117 h 530"/>
                <a:gd name="T16" fmla="*/ 350 w 462"/>
                <a:gd name="T17" fmla="*/ 117 h 530"/>
                <a:gd name="T18" fmla="*/ 421 w 462"/>
                <a:gd name="T19" fmla="*/ 135 h 530"/>
                <a:gd name="T20" fmla="*/ 395 w 462"/>
                <a:gd name="T21" fmla="*/ 0 h 530"/>
                <a:gd name="T22" fmla="*/ 379 w 462"/>
                <a:gd name="T23" fmla="*/ 48 h 530"/>
                <a:gd name="T24" fmla="*/ 395 w 462"/>
                <a:gd name="T25" fmla="*/ 0 h 530"/>
                <a:gd name="T26" fmla="*/ 325 w 462"/>
                <a:gd name="T27" fmla="*/ 18 h 530"/>
                <a:gd name="T28" fmla="*/ 340 w 462"/>
                <a:gd name="T29" fmla="*/ 66 h 530"/>
                <a:gd name="T30" fmla="*/ 462 w 462"/>
                <a:gd name="T31" fmla="*/ 27 h 530"/>
                <a:gd name="T32" fmla="*/ 422 w 462"/>
                <a:gd name="T33" fmla="*/ 57 h 530"/>
                <a:gd name="T34" fmla="*/ 462 w 462"/>
                <a:gd name="T35" fmla="*/ 27 h 530"/>
                <a:gd name="T36" fmla="*/ 148 w 462"/>
                <a:gd name="T37" fmla="*/ 175 h 530"/>
                <a:gd name="T38" fmla="*/ 207 w 462"/>
                <a:gd name="T39" fmla="*/ 64 h 530"/>
                <a:gd name="T40" fmla="*/ 290 w 462"/>
                <a:gd name="T41" fmla="*/ 121 h 530"/>
                <a:gd name="T42" fmla="*/ 271 w 462"/>
                <a:gd name="T43" fmla="*/ 233 h 530"/>
                <a:gd name="T44" fmla="*/ 219 w 462"/>
                <a:gd name="T45" fmla="*/ 289 h 530"/>
                <a:gd name="T46" fmla="*/ 167 w 462"/>
                <a:gd name="T47" fmla="*/ 233 h 530"/>
                <a:gd name="T48" fmla="*/ 185 w 462"/>
                <a:gd name="T49" fmla="*/ 222 h 530"/>
                <a:gd name="T50" fmla="*/ 188 w 462"/>
                <a:gd name="T51" fmla="*/ 244 h 530"/>
                <a:gd name="T52" fmla="*/ 250 w 462"/>
                <a:gd name="T53" fmla="*/ 244 h 530"/>
                <a:gd name="T54" fmla="*/ 253 w 462"/>
                <a:gd name="T55" fmla="*/ 222 h 530"/>
                <a:gd name="T56" fmla="*/ 269 w 462"/>
                <a:gd name="T57" fmla="*/ 102 h 530"/>
                <a:gd name="T58" fmla="*/ 169 w 462"/>
                <a:gd name="T59" fmla="*/ 175 h 530"/>
                <a:gd name="T60" fmla="*/ 438 w 462"/>
                <a:gd name="T61" fmla="*/ 502 h 530"/>
                <a:gd name="T62" fmla="*/ 90 w 462"/>
                <a:gd name="T63" fmla="*/ 517 h 530"/>
                <a:gd name="T64" fmla="*/ 0 w 462"/>
                <a:gd name="T65" fmla="*/ 476 h 530"/>
                <a:gd name="T66" fmla="*/ 64 w 462"/>
                <a:gd name="T67" fmla="*/ 273 h 530"/>
                <a:gd name="T68" fmla="*/ 191 w 462"/>
                <a:gd name="T69" fmla="*/ 407 h 530"/>
                <a:gd name="T70" fmla="*/ 204 w 462"/>
                <a:gd name="T71" fmla="*/ 305 h 530"/>
                <a:gd name="T72" fmla="*/ 234 w 462"/>
                <a:gd name="T73" fmla="*/ 305 h 530"/>
                <a:gd name="T74" fmla="*/ 248 w 462"/>
                <a:gd name="T75" fmla="*/ 407 h 530"/>
                <a:gd name="T76" fmla="*/ 374 w 462"/>
                <a:gd name="T77" fmla="*/ 273 h 530"/>
                <a:gd name="T78" fmla="*/ 103 w 462"/>
                <a:gd name="T79" fmla="*/ 399 h 530"/>
                <a:gd name="T80" fmla="*/ 33 w 462"/>
                <a:gd name="T81" fmla="*/ 405 h 530"/>
                <a:gd name="T82" fmla="*/ 103 w 462"/>
                <a:gd name="T83" fmla="*/ 399 h 530"/>
                <a:gd name="T84" fmla="*/ 120 w 462"/>
                <a:gd name="T85" fmla="*/ 300 h 530"/>
                <a:gd name="T86" fmla="*/ 70 w 462"/>
                <a:gd name="T87" fmla="*/ 294 h 530"/>
                <a:gd name="T88" fmla="*/ 47 w 462"/>
                <a:gd name="T89" fmla="*/ 368 h 530"/>
                <a:gd name="T90" fmla="*/ 92 w 462"/>
                <a:gd name="T91" fmla="*/ 367 h 530"/>
                <a:gd name="T92" fmla="*/ 107 w 462"/>
                <a:gd name="T93" fmla="*/ 361 h 530"/>
                <a:gd name="T94" fmla="*/ 130 w 462"/>
                <a:gd name="T95" fmla="*/ 329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62" h="530">
                  <a:moveTo>
                    <a:pt x="365" y="210"/>
                  </a:moveTo>
                  <a:cubicBezTo>
                    <a:pt x="410" y="210"/>
                    <a:pt x="410" y="210"/>
                    <a:pt x="410" y="210"/>
                  </a:cubicBezTo>
                  <a:cubicBezTo>
                    <a:pt x="410" y="223"/>
                    <a:pt x="400" y="233"/>
                    <a:pt x="387" y="233"/>
                  </a:cubicBezTo>
                  <a:cubicBezTo>
                    <a:pt x="375" y="233"/>
                    <a:pt x="365" y="223"/>
                    <a:pt x="365" y="210"/>
                  </a:cubicBezTo>
                  <a:close/>
                  <a:moveTo>
                    <a:pt x="441" y="117"/>
                  </a:moveTo>
                  <a:cubicBezTo>
                    <a:pt x="441" y="130"/>
                    <a:pt x="436" y="143"/>
                    <a:pt x="427" y="153"/>
                  </a:cubicBezTo>
                  <a:cubicBezTo>
                    <a:pt x="412" y="170"/>
                    <a:pt x="410" y="176"/>
                    <a:pt x="410" y="190"/>
                  </a:cubicBezTo>
                  <a:cubicBezTo>
                    <a:pt x="410" y="192"/>
                    <a:pt x="410" y="194"/>
                    <a:pt x="410" y="194"/>
                  </a:cubicBezTo>
                  <a:cubicBezTo>
                    <a:pt x="387" y="194"/>
                    <a:pt x="387" y="194"/>
                    <a:pt x="387" y="194"/>
                  </a:cubicBezTo>
                  <a:cubicBezTo>
                    <a:pt x="365" y="194"/>
                    <a:pt x="365" y="194"/>
                    <a:pt x="365" y="194"/>
                  </a:cubicBezTo>
                  <a:cubicBezTo>
                    <a:pt x="365" y="194"/>
                    <a:pt x="365" y="192"/>
                    <a:pt x="365" y="190"/>
                  </a:cubicBezTo>
                  <a:cubicBezTo>
                    <a:pt x="365" y="176"/>
                    <a:pt x="363" y="170"/>
                    <a:pt x="347" y="153"/>
                  </a:cubicBezTo>
                  <a:cubicBezTo>
                    <a:pt x="338" y="143"/>
                    <a:pt x="334" y="130"/>
                    <a:pt x="334" y="117"/>
                  </a:cubicBezTo>
                  <a:cubicBezTo>
                    <a:pt x="334" y="88"/>
                    <a:pt x="358" y="64"/>
                    <a:pt x="387" y="64"/>
                  </a:cubicBezTo>
                  <a:cubicBezTo>
                    <a:pt x="417" y="64"/>
                    <a:pt x="441" y="88"/>
                    <a:pt x="441" y="117"/>
                  </a:cubicBezTo>
                  <a:close/>
                  <a:moveTo>
                    <a:pt x="425" y="117"/>
                  </a:moveTo>
                  <a:cubicBezTo>
                    <a:pt x="425" y="97"/>
                    <a:pt x="408" y="80"/>
                    <a:pt x="387" y="80"/>
                  </a:cubicBezTo>
                  <a:cubicBezTo>
                    <a:pt x="366" y="80"/>
                    <a:pt x="350" y="97"/>
                    <a:pt x="350" y="117"/>
                  </a:cubicBezTo>
                  <a:cubicBezTo>
                    <a:pt x="350" y="124"/>
                    <a:pt x="351" y="129"/>
                    <a:pt x="354" y="135"/>
                  </a:cubicBezTo>
                  <a:cubicBezTo>
                    <a:pt x="421" y="135"/>
                    <a:pt x="421" y="135"/>
                    <a:pt x="421" y="135"/>
                  </a:cubicBezTo>
                  <a:cubicBezTo>
                    <a:pt x="423" y="129"/>
                    <a:pt x="425" y="124"/>
                    <a:pt x="425" y="117"/>
                  </a:cubicBezTo>
                  <a:close/>
                  <a:moveTo>
                    <a:pt x="395" y="0"/>
                  </a:moveTo>
                  <a:cubicBezTo>
                    <a:pt x="379" y="0"/>
                    <a:pt x="379" y="0"/>
                    <a:pt x="379" y="0"/>
                  </a:cubicBezTo>
                  <a:cubicBezTo>
                    <a:pt x="379" y="48"/>
                    <a:pt x="379" y="48"/>
                    <a:pt x="379" y="48"/>
                  </a:cubicBezTo>
                  <a:cubicBezTo>
                    <a:pt x="395" y="48"/>
                    <a:pt x="395" y="48"/>
                    <a:pt x="395" y="48"/>
                  </a:cubicBezTo>
                  <a:lnTo>
                    <a:pt x="395" y="0"/>
                  </a:lnTo>
                  <a:close/>
                  <a:moveTo>
                    <a:pt x="353" y="57"/>
                  </a:moveTo>
                  <a:cubicBezTo>
                    <a:pt x="325" y="18"/>
                    <a:pt x="325" y="18"/>
                    <a:pt x="325" y="18"/>
                  </a:cubicBezTo>
                  <a:cubicBezTo>
                    <a:pt x="312" y="27"/>
                    <a:pt x="312" y="27"/>
                    <a:pt x="312" y="27"/>
                  </a:cubicBezTo>
                  <a:cubicBezTo>
                    <a:pt x="340" y="66"/>
                    <a:pt x="340" y="66"/>
                    <a:pt x="340" y="66"/>
                  </a:cubicBezTo>
                  <a:lnTo>
                    <a:pt x="353" y="57"/>
                  </a:lnTo>
                  <a:close/>
                  <a:moveTo>
                    <a:pt x="462" y="27"/>
                  </a:moveTo>
                  <a:cubicBezTo>
                    <a:pt x="450" y="18"/>
                    <a:pt x="450" y="18"/>
                    <a:pt x="450" y="18"/>
                  </a:cubicBezTo>
                  <a:cubicBezTo>
                    <a:pt x="422" y="57"/>
                    <a:pt x="422" y="57"/>
                    <a:pt x="422" y="57"/>
                  </a:cubicBezTo>
                  <a:cubicBezTo>
                    <a:pt x="434" y="66"/>
                    <a:pt x="434" y="66"/>
                    <a:pt x="434" y="66"/>
                  </a:cubicBezTo>
                  <a:lnTo>
                    <a:pt x="462" y="27"/>
                  </a:lnTo>
                  <a:close/>
                  <a:moveTo>
                    <a:pt x="167" y="233"/>
                  </a:moveTo>
                  <a:cubicBezTo>
                    <a:pt x="154" y="218"/>
                    <a:pt x="148" y="201"/>
                    <a:pt x="148" y="175"/>
                  </a:cubicBezTo>
                  <a:cubicBezTo>
                    <a:pt x="148" y="121"/>
                    <a:pt x="148" y="121"/>
                    <a:pt x="148" y="121"/>
                  </a:cubicBezTo>
                  <a:cubicBezTo>
                    <a:pt x="148" y="83"/>
                    <a:pt x="168" y="64"/>
                    <a:pt x="207" y="64"/>
                  </a:cubicBezTo>
                  <a:cubicBezTo>
                    <a:pt x="231" y="64"/>
                    <a:pt x="231" y="64"/>
                    <a:pt x="231" y="64"/>
                  </a:cubicBezTo>
                  <a:cubicBezTo>
                    <a:pt x="270" y="64"/>
                    <a:pt x="290" y="83"/>
                    <a:pt x="290" y="121"/>
                  </a:cubicBezTo>
                  <a:cubicBezTo>
                    <a:pt x="290" y="175"/>
                    <a:pt x="290" y="175"/>
                    <a:pt x="290" y="175"/>
                  </a:cubicBezTo>
                  <a:cubicBezTo>
                    <a:pt x="290" y="201"/>
                    <a:pt x="284" y="218"/>
                    <a:pt x="271" y="233"/>
                  </a:cubicBezTo>
                  <a:cubicBezTo>
                    <a:pt x="271" y="248"/>
                    <a:pt x="271" y="248"/>
                    <a:pt x="271" y="248"/>
                  </a:cubicBezTo>
                  <a:cubicBezTo>
                    <a:pt x="219" y="289"/>
                    <a:pt x="219" y="289"/>
                    <a:pt x="219" y="289"/>
                  </a:cubicBezTo>
                  <a:cubicBezTo>
                    <a:pt x="167" y="248"/>
                    <a:pt x="167" y="248"/>
                    <a:pt x="167" y="248"/>
                  </a:cubicBezTo>
                  <a:lnTo>
                    <a:pt x="167" y="233"/>
                  </a:lnTo>
                  <a:close/>
                  <a:moveTo>
                    <a:pt x="169" y="175"/>
                  </a:moveTo>
                  <a:cubicBezTo>
                    <a:pt x="169" y="201"/>
                    <a:pt x="175" y="212"/>
                    <a:pt x="185" y="222"/>
                  </a:cubicBezTo>
                  <a:cubicBezTo>
                    <a:pt x="188" y="225"/>
                    <a:pt x="188" y="225"/>
                    <a:pt x="188" y="225"/>
                  </a:cubicBezTo>
                  <a:cubicBezTo>
                    <a:pt x="188" y="244"/>
                    <a:pt x="188" y="244"/>
                    <a:pt x="188" y="244"/>
                  </a:cubicBezTo>
                  <a:cubicBezTo>
                    <a:pt x="219" y="269"/>
                    <a:pt x="219" y="269"/>
                    <a:pt x="219" y="269"/>
                  </a:cubicBezTo>
                  <a:cubicBezTo>
                    <a:pt x="250" y="244"/>
                    <a:pt x="250" y="244"/>
                    <a:pt x="250" y="244"/>
                  </a:cubicBezTo>
                  <a:cubicBezTo>
                    <a:pt x="250" y="225"/>
                    <a:pt x="250" y="225"/>
                    <a:pt x="250" y="225"/>
                  </a:cubicBezTo>
                  <a:cubicBezTo>
                    <a:pt x="253" y="222"/>
                    <a:pt x="253" y="222"/>
                    <a:pt x="253" y="222"/>
                  </a:cubicBezTo>
                  <a:cubicBezTo>
                    <a:pt x="263" y="212"/>
                    <a:pt x="269" y="201"/>
                    <a:pt x="269" y="175"/>
                  </a:cubicBezTo>
                  <a:cubicBezTo>
                    <a:pt x="269" y="102"/>
                    <a:pt x="269" y="102"/>
                    <a:pt x="269" y="102"/>
                  </a:cubicBezTo>
                  <a:cubicBezTo>
                    <a:pt x="169" y="134"/>
                    <a:pt x="169" y="134"/>
                    <a:pt x="169" y="134"/>
                  </a:cubicBezTo>
                  <a:lnTo>
                    <a:pt x="169" y="175"/>
                  </a:lnTo>
                  <a:close/>
                  <a:moveTo>
                    <a:pt x="438" y="347"/>
                  </a:moveTo>
                  <a:cubicBezTo>
                    <a:pt x="438" y="502"/>
                    <a:pt x="438" y="502"/>
                    <a:pt x="438" y="502"/>
                  </a:cubicBezTo>
                  <a:cubicBezTo>
                    <a:pt x="438" y="512"/>
                    <a:pt x="432" y="517"/>
                    <a:pt x="422" y="517"/>
                  </a:cubicBezTo>
                  <a:cubicBezTo>
                    <a:pt x="90" y="517"/>
                    <a:pt x="90" y="517"/>
                    <a:pt x="90" y="517"/>
                  </a:cubicBezTo>
                  <a:cubicBezTo>
                    <a:pt x="80" y="526"/>
                    <a:pt x="68" y="530"/>
                    <a:pt x="55" y="530"/>
                  </a:cubicBezTo>
                  <a:cubicBezTo>
                    <a:pt x="25" y="530"/>
                    <a:pt x="0" y="506"/>
                    <a:pt x="0" y="476"/>
                  </a:cubicBezTo>
                  <a:cubicBezTo>
                    <a:pt x="0" y="347"/>
                    <a:pt x="0" y="347"/>
                    <a:pt x="0" y="347"/>
                  </a:cubicBezTo>
                  <a:cubicBezTo>
                    <a:pt x="0" y="305"/>
                    <a:pt x="22" y="280"/>
                    <a:pt x="64" y="273"/>
                  </a:cubicBezTo>
                  <a:cubicBezTo>
                    <a:pt x="88" y="269"/>
                    <a:pt x="121" y="264"/>
                    <a:pt x="143" y="260"/>
                  </a:cubicBezTo>
                  <a:cubicBezTo>
                    <a:pt x="191" y="407"/>
                    <a:pt x="191" y="407"/>
                    <a:pt x="191" y="407"/>
                  </a:cubicBezTo>
                  <a:cubicBezTo>
                    <a:pt x="193" y="407"/>
                    <a:pt x="193" y="407"/>
                    <a:pt x="193" y="407"/>
                  </a:cubicBezTo>
                  <a:cubicBezTo>
                    <a:pt x="204" y="305"/>
                    <a:pt x="204" y="305"/>
                    <a:pt x="204" y="305"/>
                  </a:cubicBezTo>
                  <a:cubicBezTo>
                    <a:pt x="219" y="293"/>
                    <a:pt x="219" y="293"/>
                    <a:pt x="219" y="293"/>
                  </a:cubicBezTo>
                  <a:cubicBezTo>
                    <a:pt x="234" y="305"/>
                    <a:pt x="234" y="305"/>
                    <a:pt x="234" y="305"/>
                  </a:cubicBezTo>
                  <a:cubicBezTo>
                    <a:pt x="245" y="407"/>
                    <a:pt x="245" y="407"/>
                    <a:pt x="245" y="407"/>
                  </a:cubicBezTo>
                  <a:cubicBezTo>
                    <a:pt x="248" y="407"/>
                    <a:pt x="248" y="407"/>
                    <a:pt x="248" y="407"/>
                  </a:cubicBezTo>
                  <a:cubicBezTo>
                    <a:pt x="295" y="260"/>
                    <a:pt x="295" y="260"/>
                    <a:pt x="295" y="260"/>
                  </a:cubicBezTo>
                  <a:cubicBezTo>
                    <a:pt x="317" y="264"/>
                    <a:pt x="350" y="269"/>
                    <a:pt x="374" y="273"/>
                  </a:cubicBezTo>
                  <a:cubicBezTo>
                    <a:pt x="416" y="280"/>
                    <a:pt x="438" y="305"/>
                    <a:pt x="438" y="347"/>
                  </a:cubicBezTo>
                  <a:close/>
                  <a:moveTo>
                    <a:pt x="103" y="399"/>
                  </a:moveTo>
                  <a:cubicBezTo>
                    <a:pt x="39" y="382"/>
                    <a:pt x="39" y="382"/>
                    <a:pt x="39" y="382"/>
                  </a:cubicBezTo>
                  <a:cubicBezTo>
                    <a:pt x="33" y="405"/>
                    <a:pt x="33" y="405"/>
                    <a:pt x="33" y="405"/>
                  </a:cubicBezTo>
                  <a:cubicBezTo>
                    <a:pt x="97" y="422"/>
                    <a:pt x="97" y="422"/>
                    <a:pt x="97" y="422"/>
                  </a:cubicBezTo>
                  <a:lnTo>
                    <a:pt x="103" y="399"/>
                  </a:lnTo>
                  <a:close/>
                  <a:moveTo>
                    <a:pt x="130" y="329"/>
                  </a:moveTo>
                  <a:cubicBezTo>
                    <a:pt x="129" y="326"/>
                    <a:pt x="122" y="303"/>
                    <a:pt x="120" y="300"/>
                  </a:cubicBezTo>
                  <a:cubicBezTo>
                    <a:pt x="119" y="296"/>
                    <a:pt x="116" y="294"/>
                    <a:pt x="111" y="294"/>
                  </a:cubicBezTo>
                  <a:cubicBezTo>
                    <a:pt x="105" y="294"/>
                    <a:pt x="76" y="294"/>
                    <a:pt x="70" y="294"/>
                  </a:cubicBezTo>
                  <a:cubicBezTo>
                    <a:pt x="65" y="294"/>
                    <a:pt x="62" y="297"/>
                    <a:pt x="61" y="303"/>
                  </a:cubicBezTo>
                  <a:cubicBezTo>
                    <a:pt x="60" y="307"/>
                    <a:pt x="50" y="354"/>
                    <a:pt x="47" y="368"/>
                  </a:cubicBezTo>
                  <a:cubicBezTo>
                    <a:pt x="86" y="378"/>
                    <a:pt x="86" y="378"/>
                    <a:pt x="86" y="378"/>
                  </a:cubicBezTo>
                  <a:cubicBezTo>
                    <a:pt x="92" y="367"/>
                    <a:pt x="92" y="367"/>
                    <a:pt x="92" y="367"/>
                  </a:cubicBezTo>
                  <a:cubicBezTo>
                    <a:pt x="92" y="367"/>
                    <a:pt x="95" y="366"/>
                    <a:pt x="98" y="366"/>
                  </a:cubicBezTo>
                  <a:cubicBezTo>
                    <a:pt x="102" y="365"/>
                    <a:pt x="104" y="364"/>
                    <a:pt x="107" y="361"/>
                  </a:cubicBezTo>
                  <a:cubicBezTo>
                    <a:pt x="113" y="355"/>
                    <a:pt x="125" y="343"/>
                    <a:pt x="127" y="341"/>
                  </a:cubicBezTo>
                  <a:cubicBezTo>
                    <a:pt x="132" y="336"/>
                    <a:pt x="131" y="332"/>
                    <a:pt x="130" y="329"/>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solidFill>
                  <a:schemeClr val="bg1"/>
                </a:solidFill>
              </a:endParaRPr>
            </a:p>
          </p:txBody>
        </p:sp>
      </p:grpSp>
      <p:sp>
        <p:nvSpPr>
          <p:cNvPr id="4" name="四角形: 角を丸くする 3">
            <a:extLst>
              <a:ext uri="{FF2B5EF4-FFF2-40B4-BE49-F238E27FC236}">
                <a16:creationId xmlns:a16="http://schemas.microsoft.com/office/drawing/2014/main" id="{A461849E-814A-6EA1-EA7A-AC9BF093391E}"/>
              </a:ext>
            </a:extLst>
          </p:cNvPr>
          <p:cNvSpPr/>
          <p:nvPr/>
        </p:nvSpPr>
        <p:spPr>
          <a:xfrm>
            <a:off x="540000" y="1296988"/>
            <a:ext cx="11107737" cy="900000"/>
          </a:xfrm>
          <a:prstGeom prst="roundRect">
            <a:avLst>
              <a:gd name="adj" fmla="val 11813"/>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600">
              <a:latin typeface="+mj-lt"/>
            </a:endParaRPr>
          </a:p>
        </p:txBody>
      </p:sp>
      <p:sp>
        <p:nvSpPr>
          <p:cNvPr id="5" name="テキスト ボックス 4">
            <a:extLst>
              <a:ext uri="{FF2B5EF4-FFF2-40B4-BE49-F238E27FC236}">
                <a16:creationId xmlns:a16="http://schemas.microsoft.com/office/drawing/2014/main" id="{4CD26FF2-8811-D1A8-D33D-8BD7AA9115BF}"/>
              </a:ext>
            </a:extLst>
          </p:cNvPr>
          <p:cNvSpPr txBox="1"/>
          <p:nvPr/>
        </p:nvSpPr>
        <p:spPr>
          <a:xfrm>
            <a:off x="765854" y="1297740"/>
            <a:ext cx="10670495" cy="869469"/>
          </a:xfrm>
          <a:prstGeom prst="rect">
            <a:avLst/>
          </a:prstGeom>
          <a:noFill/>
        </p:spPr>
        <p:txBody>
          <a:bodyPr wrap="square" rtlCol="0">
            <a:spAutoFit/>
          </a:bodyPr>
          <a:lstStyle/>
          <a:p>
            <a:pPr>
              <a:spcAft>
                <a:spcPts val="300"/>
              </a:spcAft>
            </a:pPr>
            <a:r>
              <a:rPr lang="ja-JP" altLang="en-US" sz="1600" spc="50">
                <a:latin typeface="BIZ UDPゴシック" panose="020B0400000000000000" pitchFamily="50" charset="-128"/>
                <a:ea typeface="BIZ UDPゴシック" panose="020B0400000000000000" pitchFamily="50" charset="-128"/>
              </a:rPr>
              <a:t>事例</a:t>
            </a:r>
            <a:endParaRPr lang="en-US" altLang="ja-JP" sz="1600" spc="50">
              <a:latin typeface="BIZ UDPゴシック" panose="020B0400000000000000" pitchFamily="50" charset="-128"/>
              <a:ea typeface="BIZ UDPゴシック" panose="020B0400000000000000" pitchFamily="50" charset="-128"/>
            </a:endParaRPr>
          </a:p>
          <a:p>
            <a:pPr>
              <a:spcAft>
                <a:spcPts val="600"/>
              </a:spcAft>
            </a:pPr>
            <a:r>
              <a:rPr lang="ja-JP" altLang="en-US" sz="1600" spc="180">
                <a:latin typeface="BIZ UDPゴシック" panose="020B0400000000000000" pitchFamily="50" charset="-128"/>
                <a:ea typeface="BIZ UDPゴシック" panose="020B0400000000000000" pitchFamily="50" charset="-128"/>
              </a:rPr>
              <a:t>中学校教員は、ある生徒から私的な連絡先の交換を求められ、「困ったときに連絡できたほうがいいかもしれない」と考え、求めに応じた。</a:t>
            </a:r>
          </a:p>
        </p:txBody>
      </p:sp>
      <p:sp>
        <p:nvSpPr>
          <p:cNvPr id="6" name="テキスト ボックス 5">
            <a:extLst>
              <a:ext uri="{FF2B5EF4-FFF2-40B4-BE49-F238E27FC236}">
                <a16:creationId xmlns:a16="http://schemas.microsoft.com/office/drawing/2014/main" id="{63851AAD-69C9-C19E-5CCC-0FBE953E000B}"/>
              </a:ext>
            </a:extLst>
          </p:cNvPr>
          <p:cNvSpPr txBox="1"/>
          <p:nvPr/>
        </p:nvSpPr>
        <p:spPr>
          <a:xfrm>
            <a:off x="777668" y="2422368"/>
            <a:ext cx="973343" cy="400110"/>
          </a:xfrm>
          <a:prstGeom prst="rect">
            <a:avLst/>
          </a:prstGeom>
          <a:noFill/>
        </p:spPr>
        <p:txBody>
          <a:bodyPr wrap="none" rtlCol="0">
            <a:spAutoFit/>
          </a:bodyPr>
          <a:lstStyle/>
          <a:p>
            <a:r>
              <a:rPr lang="ja-JP" altLang="en-US" sz="2000" b="1" spc="50">
                <a:latin typeface="BIZ UDPゴシック" panose="020B0400000000000000" pitchFamily="50" charset="-128"/>
                <a:ea typeface="BIZ UDPゴシック" panose="020B0400000000000000" pitchFamily="50" charset="-128"/>
              </a:rPr>
              <a:t>回答例</a:t>
            </a:r>
          </a:p>
        </p:txBody>
      </p:sp>
      <p:sp>
        <p:nvSpPr>
          <p:cNvPr id="8" name="スライド番号プレースホルダー 7">
            <a:extLst>
              <a:ext uri="{FF2B5EF4-FFF2-40B4-BE49-F238E27FC236}">
                <a16:creationId xmlns:a16="http://schemas.microsoft.com/office/drawing/2014/main" id="{94589DF1-1A85-49ED-AF20-804A15BF32BC}"/>
              </a:ext>
            </a:extLst>
          </p:cNvPr>
          <p:cNvSpPr>
            <a:spLocks noGrp="1"/>
          </p:cNvSpPr>
          <p:nvPr>
            <p:ph type="sldNum" sz="quarter" idx="4"/>
          </p:nvPr>
        </p:nvSpPr>
        <p:spPr/>
        <p:txBody>
          <a:bodyPr/>
          <a:lstStyle/>
          <a:p>
            <a:fld id="{2336B528-F940-46AA-A4AB-D4751FB27E02}" type="slidenum">
              <a:rPr kumimoji="1" lang="ja-JP" altLang="en-US" smtClean="0"/>
              <a:t>77</a:t>
            </a:fld>
            <a:endParaRPr kumimoji="1" lang="ja-JP" altLang="en-US"/>
          </a:p>
        </p:txBody>
      </p:sp>
    </p:spTree>
    <p:extLst>
      <p:ext uri="{BB962C8B-B14F-4D97-AF65-F5344CB8AC3E}">
        <p14:creationId xmlns:p14="http://schemas.microsoft.com/office/powerpoint/2010/main" val="954230931"/>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526112-ADAF-743F-4D31-5D64CBB04AD0}"/>
            </a:ext>
          </a:extLst>
        </p:cNvPr>
        <p:cNvGrpSpPr/>
        <p:nvPr/>
      </p:nvGrpSpPr>
      <p:grpSpPr>
        <a:xfrm>
          <a:off x="0" y="0"/>
          <a:ext cx="0" cy="0"/>
          <a:chOff x="0" y="0"/>
          <a:chExt cx="0" cy="0"/>
        </a:xfrm>
      </p:grpSpPr>
      <p:sp>
        <p:nvSpPr>
          <p:cNvPr id="28" name="四角形: 角を丸くする 27">
            <a:extLst>
              <a:ext uri="{FF2B5EF4-FFF2-40B4-BE49-F238E27FC236}">
                <a16:creationId xmlns:a16="http://schemas.microsoft.com/office/drawing/2014/main" id="{05652659-22D3-8E18-0431-B5FB77E4A411}"/>
              </a:ext>
            </a:extLst>
          </p:cNvPr>
          <p:cNvSpPr/>
          <p:nvPr/>
        </p:nvSpPr>
        <p:spPr>
          <a:xfrm>
            <a:off x="531813" y="3533866"/>
            <a:ext cx="11107737" cy="2768507"/>
          </a:xfrm>
          <a:prstGeom prst="roundRect">
            <a:avLst>
              <a:gd name="adj" fmla="val 5326"/>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四角形: 角を丸くする 22">
            <a:extLst>
              <a:ext uri="{FF2B5EF4-FFF2-40B4-BE49-F238E27FC236}">
                <a16:creationId xmlns:a16="http://schemas.microsoft.com/office/drawing/2014/main" id="{567FF1BA-2B74-9299-24EB-BD6C8D763A2B}"/>
              </a:ext>
            </a:extLst>
          </p:cNvPr>
          <p:cNvSpPr/>
          <p:nvPr/>
        </p:nvSpPr>
        <p:spPr>
          <a:xfrm>
            <a:off x="531813" y="1448764"/>
            <a:ext cx="11107737" cy="1799722"/>
          </a:xfrm>
          <a:prstGeom prst="roundRect">
            <a:avLst>
              <a:gd name="adj" fmla="val 6290"/>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四角形: 角を丸くする 6">
            <a:extLst>
              <a:ext uri="{FF2B5EF4-FFF2-40B4-BE49-F238E27FC236}">
                <a16:creationId xmlns:a16="http://schemas.microsoft.com/office/drawing/2014/main" id="{FE062A48-AC88-C330-E14B-9F18DDEEC276}"/>
              </a:ext>
            </a:extLst>
          </p:cNvPr>
          <p:cNvSpPr/>
          <p:nvPr/>
        </p:nvSpPr>
        <p:spPr>
          <a:xfrm>
            <a:off x="531812" y="383588"/>
            <a:ext cx="2376000" cy="444500"/>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A63659AF-05BA-A452-A74B-F644D2D804B5}"/>
              </a:ext>
            </a:extLst>
          </p:cNvPr>
          <p:cNvSpPr>
            <a:spLocks noGrp="1"/>
          </p:cNvSpPr>
          <p:nvPr>
            <p:ph type="title"/>
          </p:nvPr>
        </p:nvSpPr>
        <p:spPr/>
        <p:txBody>
          <a:bodyPr/>
          <a:lstStyle/>
          <a:p>
            <a:r>
              <a:rPr lang="ja-JP" altLang="en-US">
                <a:latin typeface="BIZ UDPゴシック" panose="020B0400000000000000" pitchFamily="50" charset="-128"/>
                <a:ea typeface="BIZ UDPゴシック" panose="020B0400000000000000" pitchFamily="50" charset="-128"/>
              </a:rPr>
              <a:t>設問</a:t>
            </a:r>
            <a:r>
              <a:rPr lang="en-US" altLang="ja-JP">
                <a:latin typeface="BIZ UDPゴシック" panose="020B0400000000000000" pitchFamily="50" charset="-128"/>
                <a:ea typeface="BIZ UDPゴシック" panose="020B0400000000000000" pitchFamily="50" charset="-128"/>
              </a:rPr>
              <a:t>2</a:t>
            </a:r>
            <a:r>
              <a:rPr lang="ja-JP" altLang="en-US">
                <a:latin typeface="BIZ UDPゴシック" panose="020B0400000000000000" pitchFamily="50" charset="-128"/>
                <a:ea typeface="BIZ UDPゴシック" panose="020B0400000000000000" pitchFamily="50" charset="-128"/>
              </a:rPr>
              <a:t>　事例</a:t>
            </a:r>
            <a:r>
              <a:rPr lang="en-US" altLang="ja-JP">
                <a:latin typeface="BIZ UDPゴシック" panose="020B0400000000000000" pitchFamily="50" charset="-128"/>
                <a:ea typeface="BIZ UDPゴシック" panose="020B0400000000000000" pitchFamily="50" charset="-128"/>
              </a:rPr>
              <a:t>13</a:t>
            </a:r>
            <a:endParaRPr lang="ja-JP" altLang="en-US">
              <a:latin typeface="BIZ UDPゴシック" panose="020B0400000000000000" pitchFamily="50" charset="-128"/>
              <a:ea typeface="BIZ UDPゴシック" panose="020B0400000000000000" pitchFamily="50" charset="-128"/>
            </a:endParaRPr>
          </a:p>
        </p:txBody>
      </p:sp>
      <p:sp>
        <p:nvSpPr>
          <p:cNvPr id="20" name="テキスト ボックス 19">
            <a:extLst>
              <a:ext uri="{FF2B5EF4-FFF2-40B4-BE49-F238E27FC236}">
                <a16:creationId xmlns:a16="http://schemas.microsoft.com/office/drawing/2014/main" id="{414965DF-43F5-09C4-C24C-314465B8CBA9}"/>
              </a:ext>
            </a:extLst>
          </p:cNvPr>
          <p:cNvSpPr txBox="1"/>
          <p:nvPr/>
        </p:nvSpPr>
        <p:spPr>
          <a:xfrm>
            <a:off x="1349375" y="4515731"/>
            <a:ext cx="10018600" cy="1177245"/>
          </a:xfrm>
          <a:prstGeom prst="rect">
            <a:avLst/>
          </a:prstGeom>
          <a:noFill/>
        </p:spPr>
        <p:txBody>
          <a:bodyPr wrap="square" rtlCol="0">
            <a:spAutoFit/>
          </a:bodyPr>
          <a:lstStyle/>
          <a:p>
            <a:pPr>
              <a:lnSpc>
                <a:spcPct val="110000"/>
              </a:lnSpc>
              <a:spcAft>
                <a:spcPts val="600"/>
              </a:spcAft>
            </a:pPr>
            <a:r>
              <a:rPr lang="ja-JP" altLang="en-US" sz="2000" spc="80">
                <a:ea typeface="BIZ UDPゴシック" panose="020B0400000000000000" pitchFamily="50" charset="-128"/>
              </a:rPr>
              <a:t>この事例はどのような場合に不適切な行為となるでしょうか。</a:t>
            </a:r>
            <a:endParaRPr lang="en-US" altLang="ja-JP" sz="2000" spc="80">
              <a:ea typeface="BIZ UDPゴシック" panose="020B0400000000000000" pitchFamily="50" charset="-128"/>
            </a:endParaRPr>
          </a:p>
          <a:p>
            <a:pPr>
              <a:lnSpc>
                <a:spcPct val="110000"/>
              </a:lnSpc>
              <a:spcAft>
                <a:spcPts val="600"/>
              </a:spcAft>
            </a:pPr>
            <a:r>
              <a:rPr lang="ja-JP" altLang="en-US" sz="2000" spc="80">
                <a:ea typeface="BIZ UDPゴシック" panose="020B0400000000000000" pitchFamily="50" charset="-128"/>
              </a:rPr>
              <a:t>また、このようなケースの場合、どのような点に気を付け、どのように対応すべきでしょうか。</a:t>
            </a:r>
            <a:endParaRPr kumimoji="1" lang="ja-JP" altLang="en-US" sz="2000" spc="80">
              <a:ea typeface="BIZ UDPゴシック" panose="020B0400000000000000" pitchFamily="50" charset="-128"/>
            </a:endParaRPr>
          </a:p>
        </p:txBody>
      </p:sp>
      <p:sp>
        <p:nvSpPr>
          <p:cNvPr id="22" name="楕円 21">
            <a:extLst>
              <a:ext uri="{FF2B5EF4-FFF2-40B4-BE49-F238E27FC236}">
                <a16:creationId xmlns:a16="http://schemas.microsoft.com/office/drawing/2014/main" id="{B960C0D5-6F66-9753-3DB4-C3BCEDEFD65B}"/>
              </a:ext>
            </a:extLst>
          </p:cNvPr>
          <p:cNvSpPr/>
          <p:nvPr/>
        </p:nvSpPr>
        <p:spPr>
          <a:xfrm>
            <a:off x="887571" y="4508587"/>
            <a:ext cx="423069" cy="423069"/>
          </a:xfrm>
          <a:prstGeom prst="ellipse">
            <a:avLst/>
          </a:prstGeom>
          <a:solidFill>
            <a:srgbClr val="FF6A29"/>
          </a:solidFill>
          <a:ln>
            <a:noFill/>
          </a:ln>
        </p:spPr>
        <p:style>
          <a:lnRef idx="2">
            <a:schemeClr val="accent1">
              <a:shade val="15000"/>
            </a:schemeClr>
          </a:lnRef>
          <a:fillRef idx="1">
            <a:schemeClr val="accent1"/>
          </a:fillRef>
          <a:effectRef idx="0">
            <a:schemeClr val="accent1"/>
          </a:effectRef>
          <a:fontRef idx="minor">
            <a:schemeClr val="lt1"/>
          </a:fontRef>
        </p:style>
        <p:txBody>
          <a:bodyPr bIns="0" rtlCol="0" anchor="ctr"/>
          <a:lstStyle/>
          <a:p>
            <a:pPr algn="ctr"/>
            <a:r>
              <a:rPr kumimoji="1" lang="en-US" altLang="ja-JP" sz="2100" b="1"/>
              <a:t>1</a:t>
            </a:r>
            <a:endParaRPr kumimoji="1" lang="ja-JP" altLang="en-US" sz="2100" b="1"/>
          </a:p>
        </p:txBody>
      </p:sp>
      <p:sp>
        <p:nvSpPr>
          <p:cNvPr id="4" name="テキスト ボックス 3">
            <a:extLst>
              <a:ext uri="{FF2B5EF4-FFF2-40B4-BE49-F238E27FC236}">
                <a16:creationId xmlns:a16="http://schemas.microsoft.com/office/drawing/2014/main" id="{4A76B2C2-C263-E656-595A-05F4CEFC9A09}"/>
              </a:ext>
            </a:extLst>
          </p:cNvPr>
          <p:cNvSpPr txBox="1"/>
          <p:nvPr/>
        </p:nvSpPr>
        <p:spPr>
          <a:xfrm>
            <a:off x="792162" y="1726230"/>
            <a:ext cx="761747" cy="430887"/>
          </a:xfrm>
          <a:prstGeom prst="rect">
            <a:avLst/>
          </a:prstGeom>
          <a:noFill/>
        </p:spPr>
        <p:txBody>
          <a:bodyPr wrap="none" rtlCol="0">
            <a:spAutoFit/>
          </a:bodyPr>
          <a:lstStyle/>
          <a:p>
            <a:r>
              <a:rPr lang="ja-JP" altLang="en-US" sz="2200" b="1" spc="50">
                <a:latin typeface="BIZ UDPゴシック" panose="020B0400000000000000" pitchFamily="50" charset="-128"/>
                <a:ea typeface="BIZ UDPゴシック" panose="020B0400000000000000" pitchFamily="50" charset="-128"/>
              </a:rPr>
              <a:t>事例</a:t>
            </a:r>
            <a:endParaRPr kumimoji="1" lang="ja-JP" altLang="en-US" sz="2200" b="1" spc="50">
              <a:latin typeface="BIZ UDPゴシック" panose="020B0400000000000000" pitchFamily="50" charset="-128"/>
              <a:ea typeface="BIZ UDPゴシック" panose="020B0400000000000000" pitchFamily="50" charset="-128"/>
            </a:endParaRPr>
          </a:p>
        </p:txBody>
      </p:sp>
      <p:sp>
        <p:nvSpPr>
          <p:cNvPr id="17" name="テキスト ボックス 16">
            <a:extLst>
              <a:ext uri="{FF2B5EF4-FFF2-40B4-BE49-F238E27FC236}">
                <a16:creationId xmlns:a16="http://schemas.microsoft.com/office/drawing/2014/main" id="{AF1AF97A-09AD-3550-9F0B-0A6500464856}"/>
              </a:ext>
            </a:extLst>
          </p:cNvPr>
          <p:cNvSpPr txBox="1"/>
          <p:nvPr/>
        </p:nvSpPr>
        <p:spPr>
          <a:xfrm>
            <a:off x="792162" y="2227206"/>
            <a:ext cx="10447338" cy="658770"/>
          </a:xfrm>
          <a:prstGeom prst="rect">
            <a:avLst/>
          </a:prstGeom>
          <a:noFill/>
        </p:spPr>
        <p:txBody>
          <a:bodyPr wrap="square" rtlCol="0">
            <a:spAutoFit/>
          </a:bodyPr>
          <a:lstStyle/>
          <a:p>
            <a:pPr>
              <a:lnSpc>
                <a:spcPct val="110000"/>
              </a:lnSpc>
            </a:pPr>
            <a:r>
              <a:rPr lang="ja-JP" altLang="en-US" spc="180">
                <a:latin typeface="BIZ UDPゴシック" panose="020B0400000000000000" pitchFamily="50" charset="-128"/>
                <a:ea typeface="BIZ UDPゴシック" panose="020B0400000000000000" pitchFamily="50" charset="-128"/>
              </a:rPr>
              <a:t>高校の教員は、部活動の指導で正しいフォームの記録を理由に、特定のこどもを近距離から繰り返し撮影している。</a:t>
            </a:r>
          </a:p>
        </p:txBody>
      </p:sp>
      <p:sp>
        <p:nvSpPr>
          <p:cNvPr id="18" name="テキスト ボックス 17">
            <a:extLst>
              <a:ext uri="{FF2B5EF4-FFF2-40B4-BE49-F238E27FC236}">
                <a16:creationId xmlns:a16="http://schemas.microsoft.com/office/drawing/2014/main" id="{CEA048EB-1377-1C1A-DD0A-5B22D22EE72C}"/>
              </a:ext>
            </a:extLst>
          </p:cNvPr>
          <p:cNvSpPr txBox="1"/>
          <p:nvPr/>
        </p:nvSpPr>
        <p:spPr>
          <a:xfrm>
            <a:off x="792162" y="3888769"/>
            <a:ext cx="761747" cy="430887"/>
          </a:xfrm>
          <a:prstGeom prst="rect">
            <a:avLst/>
          </a:prstGeom>
          <a:noFill/>
        </p:spPr>
        <p:txBody>
          <a:bodyPr wrap="none" rtlCol="0">
            <a:spAutoFit/>
          </a:bodyPr>
          <a:lstStyle/>
          <a:p>
            <a:r>
              <a:rPr lang="ja-JP" altLang="en-US" sz="2200" b="1" spc="50"/>
              <a:t>設問</a:t>
            </a:r>
            <a:endParaRPr kumimoji="1" lang="ja-JP" altLang="en-US" sz="2200" b="1" spc="50"/>
          </a:p>
        </p:txBody>
      </p:sp>
      <p:sp>
        <p:nvSpPr>
          <p:cNvPr id="3" name="スライド番号プレースホルダー 2">
            <a:extLst>
              <a:ext uri="{FF2B5EF4-FFF2-40B4-BE49-F238E27FC236}">
                <a16:creationId xmlns:a16="http://schemas.microsoft.com/office/drawing/2014/main" id="{5C53C422-FAC1-4BF7-6805-D1965FC3F540}"/>
              </a:ext>
            </a:extLst>
          </p:cNvPr>
          <p:cNvSpPr>
            <a:spLocks noGrp="1"/>
          </p:cNvSpPr>
          <p:nvPr>
            <p:ph type="sldNum" sz="quarter" idx="4"/>
          </p:nvPr>
        </p:nvSpPr>
        <p:spPr/>
        <p:txBody>
          <a:bodyPr/>
          <a:lstStyle/>
          <a:p>
            <a:fld id="{2336B528-F940-46AA-A4AB-D4751FB27E02}" type="slidenum">
              <a:rPr kumimoji="1" lang="ja-JP" altLang="en-US" smtClean="0"/>
              <a:t>78</a:t>
            </a:fld>
            <a:endParaRPr kumimoji="1" lang="ja-JP" altLang="en-US"/>
          </a:p>
        </p:txBody>
      </p:sp>
    </p:spTree>
    <p:extLst>
      <p:ext uri="{BB962C8B-B14F-4D97-AF65-F5344CB8AC3E}">
        <p14:creationId xmlns:p14="http://schemas.microsoft.com/office/powerpoint/2010/main" val="239720692"/>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049C4D-8CC9-6946-CF94-1D36D8FD9797}"/>
            </a:ext>
          </a:extLst>
        </p:cNvPr>
        <p:cNvGrpSpPr/>
        <p:nvPr/>
      </p:nvGrpSpPr>
      <p:grpSpPr>
        <a:xfrm>
          <a:off x="0" y="0"/>
          <a:ext cx="0" cy="0"/>
          <a:chOff x="0" y="0"/>
          <a:chExt cx="0" cy="0"/>
        </a:xfrm>
      </p:grpSpPr>
      <p:sp>
        <p:nvSpPr>
          <p:cNvPr id="16" name="四角形: 角を丸くする 15">
            <a:extLst>
              <a:ext uri="{FF2B5EF4-FFF2-40B4-BE49-F238E27FC236}">
                <a16:creationId xmlns:a16="http://schemas.microsoft.com/office/drawing/2014/main" id="{AE6B09FD-F7A7-E840-5495-A576CAF04A90}"/>
              </a:ext>
            </a:extLst>
          </p:cNvPr>
          <p:cNvSpPr/>
          <p:nvPr/>
        </p:nvSpPr>
        <p:spPr>
          <a:xfrm>
            <a:off x="542131" y="1435876"/>
            <a:ext cx="11107737" cy="1515824"/>
          </a:xfrm>
          <a:prstGeom prst="roundRect">
            <a:avLst>
              <a:gd name="adj" fmla="val 3346"/>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600"/>
          </a:p>
        </p:txBody>
      </p:sp>
      <p:sp>
        <p:nvSpPr>
          <p:cNvPr id="23" name="四角形: 角を丸くする 22">
            <a:extLst>
              <a:ext uri="{FF2B5EF4-FFF2-40B4-BE49-F238E27FC236}">
                <a16:creationId xmlns:a16="http://schemas.microsoft.com/office/drawing/2014/main" id="{FC56BAC4-DB95-BBC6-D547-658C0F4E9C9A}"/>
              </a:ext>
            </a:extLst>
          </p:cNvPr>
          <p:cNvSpPr/>
          <p:nvPr/>
        </p:nvSpPr>
        <p:spPr>
          <a:xfrm>
            <a:off x="531813" y="3126309"/>
            <a:ext cx="11107737" cy="3176065"/>
          </a:xfrm>
          <a:prstGeom prst="roundRect">
            <a:avLst>
              <a:gd name="adj" fmla="val 3346"/>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四角形: 角を丸くする 6">
            <a:extLst>
              <a:ext uri="{FF2B5EF4-FFF2-40B4-BE49-F238E27FC236}">
                <a16:creationId xmlns:a16="http://schemas.microsoft.com/office/drawing/2014/main" id="{C1C62EB3-4F97-6CEF-D85A-9A8873260ED5}"/>
              </a:ext>
            </a:extLst>
          </p:cNvPr>
          <p:cNvSpPr/>
          <p:nvPr/>
        </p:nvSpPr>
        <p:spPr>
          <a:xfrm>
            <a:off x="531813" y="383588"/>
            <a:ext cx="2376000" cy="444500"/>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A989A87B-C47B-5345-03FE-C17B2B7793C8}"/>
              </a:ext>
            </a:extLst>
          </p:cNvPr>
          <p:cNvSpPr>
            <a:spLocks noGrp="1"/>
          </p:cNvSpPr>
          <p:nvPr>
            <p:ph type="title"/>
          </p:nvPr>
        </p:nvSpPr>
        <p:spPr/>
        <p:txBody>
          <a:bodyPr/>
          <a:lstStyle/>
          <a:p>
            <a:r>
              <a:rPr lang="ja-JP" altLang="en-US">
                <a:latin typeface="BIZ UDPゴシック" panose="020B0400000000000000" pitchFamily="50" charset="-128"/>
                <a:ea typeface="BIZ UDPゴシック" panose="020B0400000000000000" pitchFamily="50" charset="-128"/>
              </a:rPr>
              <a:t>設問</a:t>
            </a:r>
            <a:r>
              <a:rPr lang="en-US" altLang="ja-JP">
                <a:latin typeface="BIZ UDPゴシック" panose="020B0400000000000000" pitchFamily="50" charset="-128"/>
                <a:ea typeface="BIZ UDPゴシック" panose="020B0400000000000000" pitchFamily="50" charset="-128"/>
              </a:rPr>
              <a:t>2</a:t>
            </a:r>
            <a:r>
              <a:rPr lang="ja-JP" altLang="en-US">
                <a:latin typeface="BIZ UDPゴシック" panose="020B0400000000000000" pitchFamily="50" charset="-128"/>
                <a:ea typeface="BIZ UDPゴシック" panose="020B0400000000000000" pitchFamily="50" charset="-128"/>
              </a:rPr>
              <a:t>　事例</a:t>
            </a:r>
            <a:r>
              <a:rPr lang="en-US" altLang="ja-JP">
                <a:latin typeface="BIZ UDPゴシック" panose="020B0400000000000000" pitchFamily="50" charset="-128"/>
                <a:ea typeface="BIZ UDPゴシック" panose="020B0400000000000000" pitchFamily="50" charset="-128"/>
              </a:rPr>
              <a:t>13</a:t>
            </a:r>
            <a:endParaRPr lang="ja-JP" altLang="en-US">
              <a:latin typeface="BIZ UDPゴシック" panose="020B0400000000000000" pitchFamily="50" charset="-128"/>
              <a:ea typeface="BIZ UDPゴシック" panose="020B0400000000000000" pitchFamily="50" charset="-128"/>
            </a:endParaRPr>
          </a:p>
        </p:txBody>
      </p:sp>
      <p:grpSp>
        <p:nvGrpSpPr>
          <p:cNvPr id="10" name="グループ化 9">
            <a:extLst>
              <a:ext uri="{FF2B5EF4-FFF2-40B4-BE49-F238E27FC236}">
                <a16:creationId xmlns:a16="http://schemas.microsoft.com/office/drawing/2014/main" id="{4B3C9333-68A8-2F70-A7ED-2DA7966D4BE8}"/>
              </a:ext>
            </a:extLst>
          </p:cNvPr>
          <p:cNvGrpSpPr/>
          <p:nvPr/>
        </p:nvGrpSpPr>
        <p:grpSpPr>
          <a:xfrm>
            <a:off x="832882" y="4087243"/>
            <a:ext cx="5263118" cy="423069"/>
            <a:chOff x="887571" y="1678781"/>
            <a:chExt cx="5263118" cy="423069"/>
          </a:xfrm>
        </p:grpSpPr>
        <p:sp>
          <p:nvSpPr>
            <p:cNvPr id="6" name="テキスト ボックス 5">
              <a:extLst>
                <a:ext uri="{FF2B5EF4-FFF2-40B4-BE49-F238E27FC236}">
                  <a16:creationId xmlns:a16="http://schemas.microsoft.com/office/drawing/2014/main" id="{1ECDB974-8A97-E2FD-B164-A321715E9F16}"/>
                </a:ext>
              </a:extLst>
            </p:cNvPr>
            <p:cNvSpPr txBox="1"/>
            <p:nvPr/>
          </p:nvSpPr>
          <p:spPr>
            <a:xfrm>
              <a:off x="1349375" y="1714500"/>
              <a:ext cx="4801314" cy="369332"/>
            </a:xfrm>
            <a:prstGeom prst="rect">
              <a:avLst/>
            </a:prstGeom>
            <a:noFill/>
          </p:spPr>
          <p:txBody>
            <a:bodyPr wrap="none" rtlCol="0">
              <a:spAutoFit/>
            </a:bodyPr>
            <a:lstStyle/>
            <a:p>
              <a:r>
                <a:rPr lang="ja-JP" altLang="en-US" b="1">
                  <a:solidFill>
                    <a:srgbClr val="FF6A29"/>
                  </a:solidFill>
                  <a:latin typeface="BIZ UDPゴシック" panose="020B0400000000000000" pitchFamily="50" charset="-128"/>
                  <a:ea typeface="BIZ UDPゴシック" panose="020B0400000000000000" pitchFamily="50" charset="-128"/>
                </a:rPr>
                <a:t>特定のこどもを撮る業務上の必要性はあるか</a:t>
              </a:r>
              <a:endParaRPr kumimoji="1" lang="ja-JP" altLang="en-US" sz="1900" b="1" spc="50">
                <a:solidFill>
                  <a:srgbClr val="FF6A29"/>
                </a:solidFill>
                <a:latin typeface="BIZ UDPゴシック" panose="020B0400000000000000" pitchFamily="50" charset="-128"/>
                <a:ea typeface="BIZ UDPゴシック" panose="020B0400000000000000" pitchFamily="50" charset="-128"/>
              </a:endParaRPr>
            </a:p>
          </p:txBody>
        </p:sp>
        <p:sp>
          <p:nvSpPr>
            <p:cNvPr id="9" name="楕円 8">
              <a:extLst>
                <a:ext uri="{FF2B5EF4-FFF2-40B4-BE49-F238E27FC236}">
                  <a16:creationId xmlns:a16="http://schemas.microsoft.com/office/drawing/2014/main" id="{C3A3BE92-5F8C-94C3-6532-C84A402D087C}"/>
                </a:ext>
              </a:extLst>
            </p:cNvPr>
            <p:cNvSpPr/>
            <p:nvPr/>
          </p:nvSpPr>
          <p:spPr>
            <a:xfrm>
              <a:off x="887571" y="1678781"/>
              <a:ext cx="423069" cy="423069"/>
            </a:xfrm>
            <a:prstGeom prst="ellipse">
              <a:avLst/>
            </a:prstGeom>
            <a:solidFill>
              <a:srgbClr val="FF6A29"/>
            </a:solidFill>
            <a:ln>
              <a:noFill/>
            </a:ln>
          </p:spPr>
          <p:style>
            <a:lnRef idx="2">
              <a:schemeClr val="accent1">
                <a:shade val="15000"/>
              </a:schemeClr>
            </a:lnRef>
            <a:fillRef idx="1">
              <a:schemeClr val="accent1"/>
            </a:fillRef>
            <a:effectRef idx="0">
              <a:schemeClr val="accent1"/>
            </a:effectRef>
            <a:fontRef idx="minor">
              <a:schemeClr val="lt1"/>
            </a:fontRef>
          </p:style>
          <p:txBody>
            <a:bodyPr bIns="0" rtlCol="0" anchor="ctr"/>
            <a:lstStyle/>
            <a:p>
              <a:pPr algn="ctr"/>
              <a:r>
                <a:rPr lang="en-US" altLang="ja-JP" sz="2100" b="1">
                  <a:latin typeface="BIZ UDPゴシック" panose="020B0400000000000000" pitchFamily="50" charset="-128"/>
                  <a:ea typeface="BIZ UDPゴシック" panose="020B0400000000000000" pitchFamily="50" charset="-128"/>
                </a:rPr>
                <a:t>1</a:t>
              </a:r>
              <a:endParaRPr kumimoji="1" lang="ja-JP" altLang="en-US" sz="2100" b="1">
                <a:latin typeface="BIZ UDPゴシック" panose="020B0400000000000000" pitchFamily="50" charset="-128"/>
                <a:ea typeface="BIZ UDPゴシック" panose="020B0400000000000000" pitchFamily="50" charset="-128"/>
              </a:endParaRPr>
            </a:p>
          </p:txBody>
        </p:sp>
      </p:grpSp>
      <p:grpSp>
        <p:nvGrpSpPr>
          <p:cNvPr id="11" name="グループ化 10">
            <a:extLst>
              <a:ext uri="{FF2B5EF4-FFF2-40B4-BE49-F238E27FC236}">
                <a16:creationId xmlns:a16="http://schemas.microsoft.com/office/drawing/2014/main" id="{3041334E-36AF-68B5-7F8B-CBE83555D354}"/>
              </a:ext>
            </a:extLst>
          </p:cNvPr>
          <p:cNvGrpSpPr/>
          <p:nvPr/>
        </p:nvGrpSpPr>
        <p:grpSpPr>
          <a:xfrm>
            <a:off x="832882" y="4834728"/>
            <a:ext cx="8956437" cy="423069"/>
            <a:chOff x="887571" y="1678781"/>
            <a:chExt cx="8956437" cy="423069"/>
          </a:xfrm>
        </p:grpSpPr>
        <p:sp>
          <p:nvSpPr>
            <p:cNvPr id="12" name="テキスト ボックス 11">
              <a:extLst>
                <a:ext uri="{FF2B5EF4-FFF2-40B4-BE49-F238E27FC236}">
                  <a16:creationId xmlns:a16="http://schemas.microsoft.com/office/drawing/2014/main" id="{D4EB1852-70AA-188D-2086-48124C382120}"/>
                </a:ext>
              </a:extLst>
            </p:cNvPr>
            <p:cNvSpPr txBox="1"/>
            <p:nvPr/>
          </p:nvSpPr>
          <p:spPr>
            <a:xfrm>
              <a:off x="1349375" y="1714500"/>
              <a:ext cx="8494633" cy="369332"/>
            </a:xfrm>
            <a:prstGeom prst="rect">
              <a:avLst/>
            </a:prstGeom>
            <a:noFill/>
          </p:spPr>
          <p:txBody>
            <a:bodyPr wrap="none" rtlCol="0">
              <a:spAutoFit/>
            </a:bodyPr>
            <a:lstStyle/>
            <a:p>
              <a:r>
                <a:rPr lang="ja-JP" altLang="en-US" b="1">
                  <a:solidFill>
                    <a:srgbClr val="FF6A29"/>
                  </a:solidFill>
                  <a:latin typeface="BIZ UDPゴシック" panose="020B0400000000000000" pitchFamily="50" charset="-128"/>
                  <a:ea typeface="BIZ UDPゴシック" panose="020B0400000000000000" pitchFamily="50" charset="-128"/>
                </a:rPr>
                <a:t>写真データの管理は適切になされているか、服務規律において定められているか</a:t>
              </a:r>
              <a:endParaRPr lang="ja-JP" altLang="en-US" sz="1800" b="1">
                <a:solidFill>
                  <a:srgbClr val="FF6A29"/>
                </a:solidFill>
                <a:latin typeface="BIZ UDPゴシック" panose="020B0400000000000000" pitchFamily="50" charset="-128"/>
                <a:ea typeface="BIZ UDPゴシック" panose="020B0400000000000000" pitchFamily="50" charset="-128"/>
              </a:endParaRPr>
            </a:p>
          </p:txBody>
        </p:sp>
        <p:sp>
          <p:nvSpPr>
            <p:cNvPr id="14" name="楕円 13">
              <a:extLst>
                <a:ext uri="{FF2B5EF4-FFF2-40B4-BE49-F238E27FC236}">
                  <a16:creationId xmlns:a16="http://schemas.microsoft.com/office/drawing/2014/main" id="{10BA0086-C0A4-FDDA-E617-540EAC065811}"/>
                </a:ext>
              </a:extLst>
            </p:cNvPr>
            <p:cNvSpPr/>
            <p:nvPr/>
          </p:nvSpPr>
          <p:spPr>
            <a:xfrm>
              <a:off x="887571" y="1678781"/>
              <a:ext cx="423069" cy="423069"/>
            </a:xfrm>
            <a:prstGeom prst="ellipse">
              <a:avLst/>
            </a:prstGeom>
            <a:solidFill>
              <a:srgbClr val="FF6A29"/>
            </a:solidFill>
            <a:ln>
              <a:noFill/>
            </a:ln>
          </p:spPr>
          <p:style>
            <a:lnRef idx="2">
              <a:schemeClr val="accent1">
                <a:shade val="15000"/>
              </a:schemeClr>
            </a:lnRef>
            <a:fillRef idx="1">
              <a:schemeClr val="accent1"/>
            </a:fillRef>
            <a:effectRef idx="0">
              <a:schemeClr val="accent1"/>
            </a:effectRef>
            <a:fontRef idx="minor">
              <a:schemeClr val="lt1"/>
            </a:fontRef>
          </p:style>
          <p:txBody>
            <a:bodyPr bIns="0" rtlCol="0" anchor="ctr"/>
            <a:lstStyle/>
            <a:p>
              <a:pPr algn="ctr"/>
              <a:r>
                <a:rPr kumimoji="1" lang="en-US" altLang="ja-JP" sz="2100" b="1">
                  <a:latin typeface="BIZ UDPゴシック" panose="020B0400000000000000" pitchFamily="50" charset="-128"/>
                  <a:ea typeface="BIZ UDPゴシック" panose="020B0400000000000000" pitchFamily="50" charset="-128"/>
                </a:rPr>
                <a:t>2</a:t>
              </a:r>
              <a:endParaRPr kumimoji="1" lang="ja-JP" altLang="en-US" sz="2100" b="1">
                <a:latin typeface="BIZ UDPゴシック" panose="020B0400000000000000" pitchFamily="50" charset="-128"/>
                <a:ea typeface="BIZ UDPゴシック" panose="020B0400000000000000" pitchFamily="50" charset="-128"/>
              </a:endParaRPr>
            </a:p>
          </p:txBody>
        </p:sp>
      </p:grpSp>
      <p:sp>
        <p:nvSpPr>
          <p:cNvPr id="13" name="テキスト ボックス 12">
            <a:extLst>
              <a:ext uri="{FF2B5EF4-FFF2-40B4-BE49-F238E27FC236}">
                <a16:creationId xmlns:a16="http://schemas.microsoft.com/office/drawing/2014/main" id="{0BA45F1E-FB96-45C9-CC7F-F2348FD831DD}"/>
              </a:ext>
            </a:extLst>
          </p:cNvPr>
          <p:cNvSpPr txBox="1"/>
          <p:nvPr/>
        </p:nvSpPr>
        <p:spPr>
          <a:xfrm>
            <a:off x="832882" y="2049091"/>
            <a:ext cx="10566956" cy="595869"/>
          </a:xfrm>
          <a:prstGeom prst="rect">
            <a:avLst/>
          </a:prstGeom>
          <a:noFill/>
        </p:spPr>
        <p:txBody>
          <a:bodyPr wrap="square" rtlCol="0">
            <a:spAutoFit/>
          </a:bodyPr>
          <a:lstStyle/>
          <a:p>
            <a:pPr>
              <a:lnSpc>
                <a:spcPct val="110000"/>
              </a:lnSpc>
            </a:pPr>
            <a:r>
              <a:rPr lang="ja-JP" altLang="en-US" sz="1600" spc="180">
                <a:latin typeface="BIZ UDPゴシック" panose="020B0400000000000000" pitchFamily="50" charset="-128"/>
                <a:ea typeface="BIZ UDPゴシック" panose="020B0400000000000000" pitchFamily="50" charset="-128"/>
              </a:rPr>
              <a:t>高校の教員は、部活動の指導で正しいフォームの記録を理由に、特定のこどもを近距離から繰り返し撮影している。</a:t>
            </a:r>
          </a:p>
        </p:txBody>
      </p:sp>
      <p:sp>
        <p:nvSpPr>
          <p:cNvPr id="17" name="テキスト ボックス 16">
            <a:extLst>
              <a:ext uri="{FF2B5EF4-FFF2-40B4-BE49-F238E27FC236}">
                <a16:creationId xmlns:a16="http://schemas.microsoft.com/office/drawing/2014/main" id="{BBC1B824-594C-B2B4-8C7F-904C9A8C1DF0}"/>
              </a:ext>
            </a:extLst>
          </p:cNvPr>
          <p:cNvSpPr txBox="1"/>
          <p:nvPr/>
        </p:nvSpPr>
        <p:spPr>
          <a:xfrm>
            <a:off x="792162" y="1618204"/>
            <a:ext cx="607859" cy="338554"/>
          </a:xfrm>
          <a:prstGeom prst="rect">
            <a:avLst/>
          </a:prstGeom>
          <a:noFill/>
        </p:spPr>
        <p:txBody>
          <a:bodyPr wrap="none" rtlCol="0">
            <a:spAutoFit/>
          </a:bodyPr>
          <a:lstStyle/>
          <a:p>
            <a:r>
              <a:rPr lang="ja-JP" altLang="en-US" sz="1600" spc="50">
                <a:latin typeface="BIZ UDPゴシック" panose="020B0400000000000000" pitchFamily="50" charset="-128"/>
                <a:ea typeface="BIZ UDPゴシック" panose="020B0400000000000000" pitchFamily="50" charset="-128"/>
              </a:rPr>
              <a:t>事例</a:t>
            </a:r>
          </a:p>
        </p:txBody>
      </p:sp>
      <p:grpSp>
        <p:nvGrpSpPr>
          <p:cNvPr id="3" name="グループ化 2">
            <a:extLst>
              <a:ext uri="{FF2B5EF4-FFF2-40B4-BE49-F238E27FC236}">
                <a16:creationId xmlns:a16="http://schemas.microsoft.com/office/drawing/2014/main" id="{70D59B66-8FE9-E2BE-2E58-1A5DA9DFF6EA}"/>
              </a:ext>
            </a:extLst>
          </p:cNvPr>
          <p:cNvGrpSpPr/>
          <p:nvPr/>
        </p:nvGrpSpPr>
        <p:grpSpPr>
          <a:xfrm>
            <a:off x="10308917" y="4953562"/>
            <a:ext cx="1041272" cy="1129438"/>
            <a:chOff x="1189767" y="2221447"/>
            <a:chExt cx="1041272" cy="1129438"/>
          </a:xfrm>
        </p:grpSpPr>
        <p:sp>
          <p:nvSpPr>
            <p:cNvPr id="15" name="フリーフォーム: 図形 14">
              <a:extLst>
                <a:ext uri="{FF2B5EF4-FFF2-40B4-BE49-F238E27FC236}">
                  <a16:creationId xmlns:a16="http://schemas.microsoft.com/office/drawing/2014/main" id="{A571B3C4-018F-7475-542B-6E7EAC9C2555}"/>
                </a:ext>
              </a:extLst>
            </p:cNvPr>
            <p:cNvSpPr/>
            <p:nvPr/>
          </p:nvSpPr>
          <p:spPr>
            <a:xfrm>
              <a:off x="1421129" y="2296183"/>
              <a:ext cx="437864" cy="961834"/>
            </a:xfrm>
            <a:custGeom>
              <a:avLst/>
              <a:gdLst>
                <a:gd name="connsiteX0" fmla="*/ 356235 w 437864"/>
                <a:gd name="connsiteY0" fmla="*/ 324422 h 961834"/>
                <a:gd name="connsiteX1" fmla="*/ 361855 w 437864"/>
                <a:gd name="connsiteY1" fmla="*/ 351282 h 961834"/>
                <a:gd name="connsiteX2" fmla="*/ 289369 w 437864"/>
                <a:gd name="connsiteY2" fmla="*/ 430149 h 961834"/>
                <a:gd name="connsiteX3" fmla="*/ 227647 w 437864"/>
                <a:gd name="connsiteY3" fmla="*/ 401003 h 961834"/>
                <a:gd name="connsiteX4" fmla="*/ 227647 w 437864"/>
                <a:gd name="connsiteY4" fmla="*/ 377666 h 961834"/>
                <a:gd name="connsiteX5" fmla="*/ 203359 w 437864"/>
                <a:gd name="connsiteY5" fmla="*/ 329946 h 961834"/>
                <a:gd name="connsiteX6" fmla="*/ 166592 w 437864"/>
                <a:gd name="connsiteY6" fmla="*/ 303276 h 961834"/>
                <a:gd name="connsiteX7" fmla="*/ 129254 w 437864"/>
                <a:gd name="connsiteY7" fmla="*/ 227362 h 961834"/>
                <a:gd name="connsiteX8" fmla="*/ 102679 w 437864"/>
                <a:gd name="connsiteY8" fmla="*/ 128111 h 961834"/>
                <a:gd name="connsiteX9" fmla="*/ 309944 w 437864"/>
                <a:gd name="connsiteY9" fmla="*/ 0 h 961834"/>
                <a:gd name="connsiteX10" fmla="*/ 327755 w 437864"/>
                <a:gd name="connsiteY10" fmla="*/ 41910 h 961834"/>
                <a:gd name="connsiteX11" fmla="*/ 360807 w 437864"/>
                <a:gd name="connsiteY11" fmla="*/ 165259 h 961834"/>
                <a:gd name="connsiteX12" fmla="*/ 352616 w 437864"/>
                <a:gd name="connsiteY12" fmla="*/ 283369 h 961834"/>
                <a:gd name="connsiteX13" fmla="*/ 347663 w 437864"/>
                <a:gd name="connsiteY13" fmla="*/ 292037 h 961834"/>
                <a:gd name="connsiteX14" fmla="*/ 356330 w 437864"/>
                <a:gd name="connsiteY14" fmla="*/ 324326 h 961834"/>
                <a:gd name="connsiteX15" fmla="*/ 189833 w 437864"/>
                <a:gd name="connsiteY15" fmla="*/ 423291 h 961834"/>
                <a:gd name="connsiteX16" fmla="*/ 183261 w 437864"/>
                <a:gd name="connsiteY16" fmla="*/ 442627 h 961834"/>
                <a:gd name="connsiteX17" fmla="*/ 167164 w 437864"/>
                <a:gd name="connsiteY17" fmla="*/ 463582 h 961834"/>
                <a:gd name="connsiteX18" fmla="*/ 149733 w 437864"/>
                <a:gd name="connsiteY18" fmla="*/ 472154 h 961834"/>
                <a:gd name="connsiteX19" fmla="*/ 134398 w 437864"/>
                <a:gd name="connsiteY19" fmla="*/ 472154 h 961834"/>
                <a:gd name="connsiteX20" fmla="*/ 117157 w 437864"/>
                <a:gd name="connsiteY20" fmla="*/ 480822 h 961834"/>
                <a:gd name="connsiteX21" fmla="*/ 89440 w 437864"/>
                <a:gd name="connsiteY21" fmla="*/ 518255 h 961834"/>
                <a:gd name="connsiteX22" fmla="*/ 0 w 437864"/>
                <a:gd name="connsiteY22" fmla="*/ 483965 h 961834"/>
                <a:gd name="connsiteX23" fmla="*/ 34195 w 437864"/>
                <a:gd name="connsiteY23" fmla="*/ 356425 h 961834"/>
                <a:gd name="connsiteX24" fmla="*/ 46006 w 437864"/>
                <a:gd name="connsiteY24" fmla="*/ 340138 h 961834"/>
                <a:gd name="connsiteX25" fmla="*/ 93250 w 437864"/>
                <a:gd name="connsiteY25" fmla="*/ 309467 h 961834"/>
                <a:gd name="connsiteX26" fmla="*/ 101727 w 437864"/>
                <a:gd name="connsiteY26" fmla="*/ 307181 h 961834"/>
                <a:gd name="connsiteX27" fmla="*/ 111062 w 437864"/>
                <a:gd name="connsiteY27" fmla="*/ 309944 h 961834"/>
                <a:gd name="connsiteX28" fmla="*/ 180975 w 437864"/>
                <a:gd name="connsiteY28" fmla="*/ 360712 h 961834"/>
                <a:gd name="connsiteX29" fmla="*/ 189738 w 437864"/>
                <a:gd name="connsiteY29" fmla="*/ 377857 h 961834"/>
                <a:gd name="connsiteX30" fmla="*/ 189738 w 437864"/>
                <a:gd name="connsiteY30" fmla="*/ 423386 h 961834"/>
                <a:gd name="connsiteX31" fmla="*/ 292227 w 437864"/>
                <a:gd name="connsiteY31" fmla="*/ 775335 h 961834"/>
                <a:gd name="connsiteX32" fmla="*/ 286226 w 437864"/>
                <a:gd name="connsiteY32" fmla="*/ 775335 h 961834"/>
                <a:gd name="connsiteX33" fmla="*/ 180880 w 437864"/>
                <a:gd name="connsiteY33" fmla="*/ 500824 h 961834"/>
                <a:gd name="connsiteX34" fmla="*/ 197072 w 437864"/>
                <a:gd name="connsiteY34" fmla="*/ 486728 h 961834"/>
                <a:gd name="connsiteX35" fmla="*/ 213169 w 437864"/>
                <a:gd name="connsiteY35" fmla="*/ 465773 h 961834"/>
                <a:gd name="connsiteX36" fmla="*/ 222599 w 437864"/>
                <a:gd name="connsiteY36" fmla="*/ 448342 h 961834"/>
                <a:gd name="connsiteX37" fmla="*/ 289369 w 437864"/>
                <a:gd name="connsiteY37" fmla="*/ 468059 h 961834"/>
                <a:gd name="connsiteX38" fmla="*/ 394049 w 437864"/>
                <a:gd name="connsiteY38" fmla="*/ 391382 h 961834"/>
                <a:gd name="connsiteX39" fmla="*/ 437864 w 437864"/>
                <a:gd name="connsiteY39" fmla="*/ 395954 h 961834"/>
                <a:gd name="connsiteX40" fmla="*/ 292227 w 437864"/>
                <a:gd name="connsiteY40" fmla="*/ 775335 h 961834"/>
                <a:gd name="connsiteX41" fmla="*/ 164211 w 437864"/>
                <a:gd name="connsiteY41" fmla="*/ 850297 h 961834"/>
                <a:gd name="connsiteX42" fmla="*/ 145542 w 437864"/>
                <a:gd name="connsiteY42" fmla="*/ 849344 h 961834"/>
                <a:gd name="connsiteX43" fmla="*/ 80772 w 437864"/>
                <a:gd name="connsiteY43" fmla="*/ 808387 h 961834"/>
                <a:gd name="connsiteX44" fmla="*/ 59150 w 437864"/>
                <a:gd name="connsiteY44" fmla="*/ 759809 h 961834"/>
                <a:gd name="connsiteX45" fmla="*/ 24860 w 437864"/>
                <a:gd name="connsiteY45" fmla="*/ 921258 h 961834"/>
                <a:gd name="connsiteX46" fmla="*/ 108299 w 437864"/>
                <a:gd name="connsiteY46" fmla="*/ 960311 h 961834"/>
                <a:gd name="connsiteX47" fmla="*/ 158401 w 437864"/>
                <a:gd name="connsiteY47" fmla="*/ 961835 h 961834"/>
                <a:gd name="connsiteX48" fmla="*/ 164211 w 437864"/>
                <a:gd name="connsiteY48" fmla="*/ 850392 h 961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437864" h="961834">
                  <a:moveTo>
                    <a:pt x="356235" y="324422"/>
                  </a:moveTo>
                  <a:cubicBezTo>
                    <a:pt x="359664" y="337375"/>
                    <a:pt x="361855" y="345758"/>
                    <a:pt x="361855" y="351282"/>
                  </a:cubicBezTo>
                  <a:cubicBezTo>
                    <a:pt x="361855" y="399193"/>
                    <a:pt x="335756" y="430149"/>
                    <a:pt x="289369" y="430149"/>
                  </a:cubicBezTo>
                  <a:cubicBezTo>
                    <a:pt x="262223" y="430149"/>
                    <a:pt x="240792" y="419481"/>
                    <a:pt x="227647" y="401003"/>
                  </a:cubicBezTo>
                  <a:lnTo>
                    <a:pt x="227647" y="377666"/>
                  </a:lnTo>
                  <a:cubicBezTo>
                    <a:pt x="227647" y="359664"/>
                    <a:pt x="217837" y="340519"/>
                    <a:pt x="203359" y="329946"/>
                  </a:cubicBezTo>
                  <a:lnTo>
                    <a:pt x="166592" y="303276"/>
                  </a:lnTo>
                  <a:cubicBezTo>
                    <a:pt x="151543" y="287369"/>
                    <a:pt x="139255" y="264700"/>
                    <a:pt x="129254" y="227362"/>
                  </a:cubicBezTo>
                  <a:lnTo>
                    <a:pt x="102679" y="128111"/>
                  </a:lnTo>
                  <a:lnTo>
                    <a:pt x="309944" y="0"/>
                  </a:lnTo>
                  <a:cubicBezTo>
                    <a:pt x="317087" y="10477"/>
                    <a:pt x="322993" y="24289"/>
                    <a:pt x="327755" y="41910"/>
                  </a:cubicBezTo>
                  <a:lnTo>
                    <a:pt x="360807" y="165259"/>
                  </a:lnTo>
                  <a:cubicBezTo>
                    <a:pt x="376523" y="224028"/>
                    <a:pt x="369380" y="254032"/>
                    <a:pt x="352616" y="283369"/>
                  </a:cubicBezTo>
                  <a:lnTo>
                    <a:pt x="347663" y="292037"/>
                  </a:lnTo>
                  <a:lnTo>
                    <a:pt x="356330" y="324326"/>
                  </a:lnTo>
                  <a:close/>
                  <a:moveTo>
                    <a:pt x="189833" y="423291"/>
                  </a:moveTo>
                  <a:cubicBezTo>
                    <a:pt x="189833" y="429197"/>
                    <a:pt x="186880" y="437960"/>
                    <a:pt x="183261" y="442627"/>
                  </a:cubicBezTo>
                  <a:lnTo>
                    <a:pt x="167164" y="463582"/>
                  </a:lnTo>
                  <a:cubicBezTo>
                    <a:pt x="163544" y="468249"/>
                    <a:pt x="155734" y="472154"/>
                    <a:pt x="149733" y="472154"/>
                  </a:cubicBezTo>
                  <a:lnTo>
                    <a:pt x="134398" y="472154"/>
                  </a:lnTo>
                  <a:cubicBezTo>
                    <a:pt x="128492" y="472154"/>
                    <a:pt x="120682" y="476060"/>
                    <a:pt x="117157" y="480822"/>
                  </a:cubicBezTo>
                  <a:lnTo>
                    <a:pt x="89440" y="518255"/>
                  </a:lnTo>
                  <a:lnTo>
                    <a:pt x="0" y="483965"/>
                  </a:lnTo>
                  <a:lnTo>
                    <a:pt x="34195" y="356425"/>
                  </a:lnTo>
                  <a:cubicBezTo>
                    <a:pt x="35719" y="350711"/>
                    <a:pt x="41053" y="343376"/>
                    <a:pt x="46006" y="340138"/>
                  </a:cubicBezTo>
                  <a:lnTo>
                    <a:pt x="93250" y="309467"/>
                  </a:lnTo>
                  <a:cubicBezTo>
                    <a:pt x="95631" y="307943"/>
                    <a:pt x="98679" y="307181"/>
                    <a:pt x="101727" y="307181"/>
                  </a:cubicBezTo>
                  <a:cubicBezTo>
                    <a:pt x="105156" y="307181"/>
                    <a:pt x="108490" y="308134"/>
                    <a:pt x="111062" y="309944"/>
                  </a:cubicBezTo>
                  <a:lnTo>
                    <a:pt x="180975" y="360712"/>
                  </a:lnTo>
                  <a:cubicBezTo>
                    <a:pt x="185738" y="364236"/>
                    <a:pt x="189738" y="371951"/>
                    <a:pt x="189738" y="377857"/>
                  </a:cubicBezTo>
                  <a:lnTo>
                    <a:pt x="189738" y="423386"/>
                  </a:lnTo>
                  <a:close/>
                  <a:moveTo>
                    <a:pt x="292227" y="775335"/>
                  </a:moveTo>
                  <a:lnTo>
                    <a:pt x="286226" y="775335"/>
                  </a:lnTo>
                  <a:lnTo>
                    <a:pt x="180880" y="500824"/>
                  </a:lnTo>
                  <a:cubicBezTo>
                    <a:pt x="187166" y="497015"/>
                    <a:pt x="192786" y="492252"/>
                    <a:pt x="197072" y="486728"/>
                  </a:cubicBezTo>
                  <a:lnTo>
                    <a:pt x="213169" y="465773"/>
                  </a:lnTo>
                  <a:cubicBezTo>
                    <a:pt x="216979" y="460820"/>
                    <a:pt x="220123" y="454724"/>
                    <a:pt x="222599" y="448342"/>
                  </a:cubicBezTo>
                  <a:cubicBezTo>
                    <a:pt x="240887" y="460915"/>
                    <a:pt x="263557" y="468059"/>
                    <a:pt x="289369" y="468059"/>
                  </a:cubicBezTo>
                  <a:cubicBezTo>
                    <a:pt x="342519" y="468059"/>
                    <a:pt x="380429" y="437960"/>
                    <a:pt x="394049" y="391382"/>
                  </a:cubicBezTo>
                  <a:cubicBezTo>
                    <a:pt x="408337" y="392906"/>
                    <a:pt x="423100" y="394430"/>
                    <a:pt x="437864" y="395954"/>
                  </a:cubicBezTo>
                  <a:lnTo>
                    <a:pt x="292227" y="775335"/>
                  </a:lnTo>
                  <a:close/>
                  <a:moveTo>
                    <a:pt x="164211" y="850297"/>
                  </a:moveTo>
                  <a:cubicBezTo>
                    <a:pt x="156210" y="849916"/>
                    <a:pt x="149828" y="849535"/>
                    <a:pt x="145542" y="849344"/>
                  </a:cubicBezTo>
                  <a:cubicBezTo>
                    <a:pt x="108775" y="847439"/>
                    <a:pt x="93154" y="836295"/>
                    <a:pt x="80772" y="808387"/>
                  </a:cubicBezTo>
                  <a:cubicBezTo>
                    <a:pt x="77915" y="801910"/>
                    <a:pt x="69913" y="784098"/>
                    <a:pt x="59150" y="759809"/>
                  </a:cubicBezTo>
                  <a:lnTo>
                    <a:pt x="24860" y="921258"/>
                  </a:lnTo>
                  <a:cubicBezTo>
                    <a:pt x="44767" y="945356"/>
                    <a:pt x="74581" y="958501"/>
                    <a:pt x="108299" y="960311"/>
                  </a:cubicBezTo>
                  <a:cubicBezTo>
                    <a:pt x="118681" y="960882"/>
                    <a:pt x="144780" y="961454"/>
                    <a:pt x="158401" y="961835"/>
                  </a:cubicBezTo>
                  <a:lnTo>
                    <a:pt x="164211" y="850392"/>
                  </a:lnTo>
                  <a:close/>
                </a:path>
              </a:pathLst>
            </a:custGeom>
            <a:solidFill>
              <a:srgbClr val="FFFFFF"/>
            </a:solidFill>
            <a:ln w="9525" cap="flat">
              <a:noFill/>
              <a:prstDash val="solid"/>
              <a:miter/>
            </a:ln>
          </p:spPr>
          <p:txBody>
            <a:bodyPr rtlCol="0" anchor="ctr"/>
            <a:lstStyle/>
            <a:p>
              <a:endParaRPr lang="ja-JP" altLang="en-US"/>
            </a:p>
          </p:txBody>
        </p:sp>
        <p:sp>
          <p:nvSpPr>
            <p:cNvPr id="18" name="フリーフォーム: 図形 17">
              <a:extLst>
                <a:ext uri="{FF2B5EF4-FFF2-40B4-BE49-F238E27FC236}">
                  <a16:creationId xmlns:a16="http://schemas.microsoft.com/office/drawing/2014/main" id="{77CF4626-81CE-D8E2-8D09-56706CCD4A42}"/>
                </a:ext>
              </a:extLst>
            </p:cNvPr>
            <p:cNvSpPr/>
            <p:nvPr/>
          </p:nvSpPr>
          <p:spPr>
            <a:xfrm>
              <a:off x="1189767" y="2221447"/>
              <a:ext cx="1041272" cy="1129438"/>
            </a:xfrm>
            <a:custGeom>
              <a:avLst/>
              <a:gdLst>
                <a:gd name="connsiteX0" fmla="*/ 238506 w 1041272"/>
                <a:gd name="connsiteY0" fmla="*/ 1067526 h 1129438"/>
                <a:gd name="connsiteX1" fmla="*/ 246888 w 1041272"/>
                <a:gd name="connsiteY1" fmla="*/ 1039427 h 1129438"/>
                <a:gd name="connsiteX2" fmla="*/ 337566 w 1041272"/>
                <a:gd name="connsiteY2" fmla="*/ 1072669 h 1129438"/>
                <a:gd name="connsiteX3" fmla="*/ 788099 w 1041272"/>
                <a:gd name="connsiteY3" fmla="*/ 1096291 h 1129438"/>
                <a:gd name="connsiteX4" fmla="*/ 788099 w 1041272"/>
                <a:gd name="connsiteY4" fmla="*/ 1096291 h 1129438"/>
                <a:gd name="connsiteX5" fmla="*/ 788956 w 1041272"/>
                <a:gd name="connsiteY5" fmla="*/ 1096291 h 1129438"/>
                <a:gd name="connsiteX6" fmla="*/ 829342 w 1041272"/>
                <a:gd name="connsiteY6" fmla="*/ 1097053 h 1129438"/>
                <a:gd name="connsiteX7" fmla="*/ 912400 w 1041272"/>
                <a:gd name="connsiteY7" fmla="*/ 1096291 h 1129438"/>
                <a:gd name="connsiteX8" fmla="*/ 1041273 w 1041272"/>
                <a:gd name="connsiteY8" fmla="*/ 978372 h 1129438"/>
                <a:gd name="connsiteX9" fmla="*/ 1041273 w 1041272"/>
                <a:gd name="connsiteY9" fmla="*/ 639949 h 1129438"/>
                <a:gd name="connsiteX10" fmla="*/ 869061 w 1041272"/>
                <a:gd name="connsiteY10" fmla="*/ 453544 h 1129438"/>
                <a:gd name="connsiteX11" fmla="*/ 646176 w 1041272"/>
                <a:gd name="connsiteY11" fmla="*/ 430113 h 1129438"/>
                <a:gd name="connsiteX12" fmla="*/ 631031 w 1041272"/>
                <a:gd name="connsiteY12" fmla="*/ 373153 h 1129438"/>
                <a:gd name="connsiteX13" fmla="*/ 639032 w 1041272"/>
                <a:gd name="connsiteY13" fmla="*/ 227421 h 1129438"/>
                <a:gd name="connsiteX14" fmla="*/ 605981 w 1041272"/>
                <a:gd name="connsiteY14" fmla="*/ 104072 h 1129438"/>
                <a:gd name="connsiteX15" fmla="*/ 549783 w 1041272"/>
                <a:gd name="connsiteY15" fmla="*/ 16156 h 1129438"/>
                <a:gd name="connsiteX16" fmla="*/ 436150 w 1041272"/>
                <a:gd name="connsiteY16" fmla="*/ 7870 h 1129438"/>
                <a:gd name="connsiteX17" fmla="*/ 379667 w 1041272"/>
                <a:gd name="connsiteY17" fmla="*/ 23014 h 1129438"/>
                <a:gd name="connsiteX18" fmla="*/ 280702 w 1041272"/>
                <a:gd name="connsiteY18" fmla="*/ 191321 h 1129438"/>
                <a:gd name="connsiteX19" fmla="*/ 313754 w 1041272"/>
                <a:gd name="connsiteY19" fmla="*/ 314670 h 1129438"/>
                <a:gd name="connsiteX20" fmla="*/ 323279 w 1041272"/>
                <a:gd name="connsiteY20" fmla="*/ 344959 h 1129438"/>
                <a:gd name="connsiteX21" fmla="*/ 304324 w 1041272"/>
                <a:gd name="connsiteY21" fmla="*/ 352294 h 1129438"/>
                <a:gd name="connsiteX22" fmla="*/ 257080 w 1041272"/>
                <a:gd name="connsiteY22" fmla="*/ 382964 h 1129438"/>
                <a:gd name="connsiteX23" fmla="*/ 229267 w 1041272"/>
                <a:gd name="connsiteY23" fmla="*/ 421159 h 1129438"/>
                <a:gd name="connsiteX24" fmla="*/ 222028 w 1041272"/>
                <a:gd name="connsiteY24" fmla="*/ 448306 h 1129438"/>
                <a:gd name="connsiteX25" fmla="*/ 172307 w 1041272"/>
                <a:gd name="connsiteY25" fmla="*/ 453544 h 1129438"/>
                <a:gd name="connsiteX26" fmla="*/ 0 w 1041272"/>
                <a:gd name="connsiteY26" fmla="*/ 639949 h 1129438"/>
                <a:gd name="connsiteX27" fmla="*/ 0 w 1041272"/>
                <a:gd name="connsiteY27" fmla="*/ 1000756 h 1129438"/>
                <a:gd name="connsiteX28" fmla="*/ 128683 w 1041272"/>
                <a:gd name="connsiteY28" fmla="*/ 1129438 h 1129438"/>
                <a:gd name="connsiteX29" fmla="*/ 238506 w 1041272"/>
                <a:gd name="connsiteY29" fmla="*/ 1067526 h 1129438"/>
                <a:gd name="connsiteX30" fmla="*/ 587597 w 1041272"/>
                <a:gd name="connsiteY30" fmla="*/ 399157 h 1129438"/>
                <a:gd name="connsiteX31" fmla="*/ 593217 w 1041272"/>
                <a:gd name="connsiteY31" fmla="*/ 426017 h 1129438"/>
                <a:gd name="connsiteX32" fmla="*/ 520732 w 1041272"/>
                <a:gd name="connsiteY32" fmla="*/ 504884 h 1129438"/>
                <a:gd name="connsiteX33" fmla="*/ 459010 w 1041272"/>
                <a:gd name="connsiteY33" fmla="*/ 475738 h 1129438"/>
                <a:gd name="connsiteX34" fmla="*/ 459010 w 1041272"/>
                <a:gd name="connsiteY34" fmla="*/ 452401 h 1129438"/>
                <a:gd name="connsiteX35" fmla="*/ 434721 w 1041272"/>
                <a:gd name="connsiteY35" fmla="*/ 404681 h 1129438"/>
                <a:gd name="connsiteX36" fmla="*/ 397955 w 1041272"/>
                <a:gd name="connsiteY36" fmla="*/ 378011 h 1129438"/>
                <a:gd name="connsiteX37" fmla="*/ 360617 w 1041272"/>
                <a:gd name="connsiteY37" fmla="*/ 302097 h 1129438"/>
                <a:gd name="connsiteX38" fmla="*/ 334042 w 1041272"/>
                <a:gd name="connsiteY38" fmla="*/ 202846 h 1129438"/>
                <a:gd name="connsiteX39" fmla="*/ 541306 w 1041272"/>
                <a:gd name="connsiteY39" fmla="*/ 74735 h 1129438"/>
                <a:gd name="connsiteX40" fmla="*/ 559118 w 1041272"/>
                <a:gd name="connsiteY40" fmla="*/ 116645 h 1129438"/>
                <a:gd name="connsiteX41" fmla="*/ 592169 w 1041272"/>
                <a:gd name="connsiteY41" fmla="*/ 239994 h 1129438"/>
                <a:gd name="connsiteX42" fmla="*/ 583978 w 1041272"/>
                <a:gd name="connsiteY42" fmla="*/ 358104 h 1129438"/>
                <a:gd name="connsiteX43" fmla="*/ 579025 w 1041272"/>
                <a:gd name="connsiteY43" fmla="*/ 366772 h 1129438"/>
                <a:gd name="connsiteX44" fmla="*/ 587693 w 1041272"/>
                <a:gd name="connsiteY44" fmla="*/ 399061 h 1129438"/>
                <a:gd name="connsiteX45" fmla="*/ 421196 w 1041272"/>
                <a:gd name="connsiteY45" fmla="*/ 498026 h 1129438"/>
                <a:gd name="connsiteX46" fmla="*/ 414623 w 1041272"/>
                <a:gd name="connsiteY46" fmla="*/ 517362 h 1129438"/>
                <a:gd name="connsiteX47" fmla="*/ 398526 w 1041272"/>
                <a:gd name="connsiteY47" fmla="*/ 538317 h 1129438"/>
                <a:gd name="connsiteX48" fmla="*/ 381095 w 1041272"/>
                <a:gd name="connsiteY48" fmla="*/ 546889 h 1129438"/>
                <a:gd name="connsiteX49" fmla="*/ 365760 w 1041272"/>
                <a:gd name="connsiteY49" fmla="*/ 546889 h 1129438"/>
                <a:gd name="connsiteX50" fmla="*/ 348520 w 1041272"/>
                <a:gd name="connsiteY50" fmla="*/ 555557 h 1129438"/>
                <a:gd name="connsiteX51" fmla="*/ 320802 w 1041272"/>
                <a:gd name="connsiteY51" fmla="*/ 592990 h 1129438"/>
                <a:gd name="connsiteX52" fmla="*/ 231362 w 1041272"/>
                <a:gd name="connsiteY52" fmla="*/ 558700 h 1129438"/>
                <a:gd name="connsiteX53" fmla="*/ 265557 w 1041272"/>
                <a:gd name="connsiteY53" fmla="*/ 431161 h 1129438"/>
                <a:gd name="connsiteX54" fmla="*/ 277368 w 1041272"/>
                <a:gd name="connsiteY54" fmla="*/ 414873 h 1129438"/>
                <a:gd name="connsiteX55" fmla="*/ 324612 w 1041272"/>
                <a:gd name="connsiteY55" fmla="*/ 384202 h 1129438"/>
                <a:gd name="connsiteX56" fmla="*/ 333089 w 1041272"/>
                <a:gd name="connsiteY56" fmla="*/ 381916 h 1129438"/>
                <a:gd name="connsiteX57" fmla="*/ 342424 w 1041272"/>
                <a:gd name="connsiteY57" fmla="*/ 384679 h 1129438"/>
                <a:gd name="connsiteX58" fmla="*/ 412337 w 1041272"/>
                <a:gd name="connsiteY58" fmla="*/ 435447 h 1129438"/>
                <a:gd name="connsiteX59" fmla="*/ 421100 w 1041272"/>
                <a:gd name="connsiteY59" fmla="*/ 452592 h 1129438"/>
                <a:gd name="connsiteX60" fmla="*/ 421100 w 1041272"/>
                <a:gd name="connsiteY60" fmla="*/ 498121 h 1129438"/>
                <a:gd name="connsiteX61" fmla="*/ 389668 w 1041272"/>
                <a:gd name="connsiteY61" fmla="*/ 1036474 h 1129438"/>
                <a:gd name="connsiteX62" fmla="*/ 339566 w 1041272"/>
                <a:gd name="connsiteY62" fmla="*/ 1034950 h 1129438"/>
                <a:gd name="connsiteX63" fmla="*/ 256127 w 1041272"/>
                <a:gd name="connsiteY63" fmla="*/ 995898 h 1129438"/>
                <a:gd name="connsiteX64" fmla="*/ 290417 w 1041272"/>
                <a:gd name="connsiteY64" fmla="*/ 834449 h 1129438"/>
                <a:gd name="connsiteX65" fmla="*/ 312039 w 1041272"/>
                <a:gd name="connsiteY65" fmla="*/ 883027 h 1129438"/>
                <a:gd name="connsiteX66" fmla="*/ 376809 w 1041272"/>
                <a:gd name="connsiteY66" fmla="*/ 923984 h 1129438"/>
                <a:gd name="connsiteX67" fmla="*/ 395478 w 1041272"/>
                <a:gd name="connsiteY67" fmla="*/ 924937 h 1129438"/>
                <a:gd name="connsiteX68" fmla="*/ 389668 w 1041272"/>
                <a:gd name="connsiteY68" fmla="*/ 1036379 h 1129438"/>
                <a:gd name="connsiteX69" fmla="*/ 523589 w 1041272"/>
                <a:gd name="connsiteY69" fmla="*/ 850070 h 1129438"/>
                <a:gd name="connsiteX70" fmla="*/ 517589 w 1041272"/>
                <a:gd name="connsiteY70" fmla="*/ 850070 h 1129438"/>
                <a:gd name="connsiteX71" fmla="*/ 412242 w 1041272"/>
                <a:gd name="connsiteY71" fmla="*/ 575560 h 1129438"/>
                <a:gd name="connsiteX72" fmla="*/ 428435 w 1041272"/>
                <a:gd name="connsiteY72" fmla="*/ 561463 h 1129438"/>
                <a:gd name="connsiteX73" fmla="*/ 444532 w 1041272"/>
                <a:gd name="connsiteY73" fmla="*/ 540508 h 1129438"/>
                <a:gd name="connsiteX74" fmla="*/ 453962 w 1041272"/>
                <a:gd name="connsiteY74" fmla="*/ 523077 h 1129438"/>
                <a:gd name="connsiteX75" fmla="*/ 520732 w 1041272"/>
                <a:gd name="connsiteY75" fmla="*/ 542794 h 1129438"/>
                <a:gd name="connsiteX76" fmla="*/ 625412 w 1041272"/>
                <a:gd name="connsiteY76" fmla="*/ 466117 h 1129438"/>
                <a:gd name="connsiteX77" fmla="*/ 669227 w 1041272"/>
                <a:gd name="connsiteY77" fmla="*/ 470689 h 1129438"/>
                <a:gd name="connsiteX78" fmla="*/ 523589 w 1041272"/>
                <a:gd name="connsiteY78" fmla="*/ 850070 h 1129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1041272" h="1129438">
                  <a:moveTo>
                    <a:pt x="238506" y="1067526"/>
                  </a:moveTo>
                  <a:cubicBezTo>
                    <a:pt x="241649" y="1062478"/>
                    <a:pt x="244031" y="1052953"/>
                    <a:pt x="246888" y="1039427"/>
                  </a:cubicBezTo>
                  <a:cubicBezTo>
                    <a:pt x="271272" y="1059049"/>
                    <a:pt x="302514" y="1070860"/>
                    <a:pt x="337566" y="1072669"/>
                  </a:cubicBezTo>
                  <a:cubicBezTo>
                    <a:pt x="521494" y="1082290"/>
                    <a:pt x="768572" y="1095244"/>
                    <a:pt x="788099" y="1096291"/>
                  </a:cubicBezTo>
                  <a:lnTo>
                    <a:pt x="788099" y="1096291"/>
                  </a:lnTo>
                  <a:cubicBezTo>
                    <a:pt x="788099" y="1096291"/>
                    <a:pt x="788670" y="1096291"/>
                    <a:pt x="788956" y="1096291"/>
                  </a:cubicBezTo>
                  <a:cubicBezTo>
                    <a:pt x="800195" y="1096863"/>
                    <a:pt x="814292" y="1097053"/>
                    <a:pt x="829342" y="1097053"/>
                  </a:cubicBezTo>
                  <a:cubicBezTo>
                    <a:pt x="859346" y="1097053"/>
                    <a:pt x="892778" y="1096291"/>
                    <a:pt x="912400" y="1096291"/>
                  </a:cubicBezTo>
                  <a:cubicBezTo>
                    <a:pt x="995267" y="1096291"/>
                    <a:pt x="1041273" y="1051810"/>
                    <a:pt x="1041273" y="978372"/>
                  </a:cubicBezTo>
                  <a:lnTo>
                    <a:pt x="1041273" y="639949"/>
                  </a:lnTo>
                  <a:cubicBezTo>
                    <a:pt x="1041273" y="533459"/>
                    <a:pt x="986790" y="465927"/>
                    <a:pt x="869061" y="453544"/>
                  </a:cubicBezTo>
                  <a:cubicBezTo>
                    <a:pt x="850106" y="451544"/>
                    <a:pt x="741998" y="440209"/>
                    <a:pt x="646176" y="430113"/>
                  </a:cubicBezTo>
                  <a:lnTo>
                    <a:pt x="631031" y="373153"/>
                  </a:lnTo>
                  <a:cubicBezTo>
                    <a:pt x="652844" y="330196"/>
                    <a:pt x="655034" y="287143"/>
                    <a:pt x="639032" y="227421"/>
                  </a:cubicBezTo>
                  <a:lnTo>
                    <a:pt x="605981" y="104072"/>
                  </a:lnTo>
                  <a:cubicBezTo>
                    <a:pt x="594551" y="61495"/>
                    <a:pt x="576167" y="32730"/>
                    <a:pt x="549783" y="16156"/>
                  </a:cubicBezTo>
                  <a:cubicBezTo>
                    <a:pt x="520637" y="-2132"/>
                    <a:pt x="483489" y="-4894"/>
                    <a:pt x="436150" y="7870"/>
                  </a:cubicBezTo>
                  <a:lnTo>
                    <a:pt x="379667" y="23014"/>
                  </a:lnTo>
                  <a:cubicBezTo>
                    <a:pt x="290513" y="46922"/>
                    <a:pt x="257175" y="103501"/>
                    <a:pt x="280702" y="191321"/>
                  </a:cubicBezTo>
                  <a:lnTo>
                    <a:pt x="313754" y="314670"/>
                  </a:lnTo>
                  <a:cubicBezTo>
                    <a:pt x="316706" y="325528"/>
                    <a:pt x="319850" y="335625"/>
                    <a:pt x="323279" y="344959"/>
                  </a:cubicBezTo>
                  <a:cubicBezTo>
                    <a:pt x="316421" y="346198"/>
                    <a:pt x="309944" y="348674"/>
                    <a:pt x="304324" y="352294"/>
                  </a:cubicBezTo>
                  <a:lnTo>
                    <a:pt x="257080" y="382964"/>
                  </a:lnTo>
                  <a:cubicBezTo>
                    <a:pt x="244221" y="391346"/>
                    <a:pt x="233267" y="406300"/>
                    <a:pt x="229267" y="421159"/>
                  </a:cubicBezTo>
                  <a:lnTo>
                    <a:pt x="222028" y="448306"/>
                  </a:lnTo>
                  <a:cubicBezTo>
                    <a:pt x="197168" y="450877"/>
                    <a:pt x="179070" y="452782"/>
                    <a:pt x="172307" y="453544"/>
                  </a:cubicBezTo>
                  <a:cubicBezTo>
                    <a:pt x="54483" y="465927"/>
                    <a:pt x="0" y="533554"/>
                    <a:pt x="0" y="639949"/>
                  </a:cubicBezTo>
                  <a:lnTo>
                    <a:pt x="0" y="1000756"/>
                  </a:lnTo>
                  <a:cubicBezTo>
                    <a:pt x="0" y="1071812"/>
                    <a:pt x="57626" y="1129438"/>
                    <a:pt x="128683" y="1129438"/>
                  </a:cubicBezTo>
                  <a:cubicBezTo>
                    <a:pt x="175260" y="1129438"/>
                    <a:pt x="215932" y="1104578"/>
                    <a:pt x="238506" y="1067526"/>
                  </a:cubicBezTo>
                  <a:close/>
                  <a:moveTo>
                    <a:pt x="587597" y="399157"/>
                  </a:moveTo>
                  <a:cubicBezTo>
                    <a:pt x="591026" y="412111"/>
                    <a:pt x="593217" y="420493"/>
                    <a:pt x="593217" y="426017"/>
                  </a:cubicBezTo>
                  <a:cubicBezTo>
                    <a:pt x="593217" y="473928"/>
                    <a:pt x="567119" y="504884"/>
                    <a:pt x="520732" y="504884"/>
                  </a:cubicBezTo>
                  <a:cubicBezTo>
                    <a:pt x="493586" y="504884"/>
                    <a:pt x="472154" y="494216"/>
                    <a:pt x="459010" y="475738"/>
                  </a:cubicBezTo>
                  <a:lnTo>
                    <a:pt x="459010" y="452401"/>
                  </a:lnTo>
                  <a:cubicBezTo>
                    <a:pt x="459010" y="434399"/>
                    <a:pt x="449199" y="415254"/>
                    <a:pt x="434721" y="404681"/>
                  </a:cubicBezTo>
                  <a:lnTo>
                    <a:pt x="397955" y="378011"/>
                  </a:lnTo>
                  <a:cubicBezTo>
                    <a:pt x="382905" y="362104"/>
                    <a:pt x="370618" y="339435"/>
                    <a:pt x="360617" y="302097"/>
                  </a:cubicBezTo>
                  <a:lnTo>
                    <a:pt x="334042" y="202846"/>
                  </a:lnTo>
                  <a:lnTo>
                    <a:pt x="541306" y="74735"/>
                  </a:lnTo>
                  <a:cubicBezTo>
                    <a:pt x="548450" y="85213"/>
                    <a:pt x="554355" y="99024"/>
                    <a:pt x="559118" y="116645"/>
                  </a:cubicBezTo>
                  <a:lnTo>
                    <a:pt x="592169" y="239994"/>
                  </a:lnTo>
                  <a:cubicBezTo>
                    <a:pt x="607886" y="298763"/>
                    <a:pt x="600742" y="328767"/>
                    <a:pt x="583978" y="358104"/>
                  </a:cubicBezTo>
                  <a:lnTo>
                    <a:pt x="579025" y="366772"/>
                  </a:lnTo>
                  <a:lnTo>
                    <a:pt x="587693" y="399061"/>
                  </a:lnTo>
                  <a:close/>
                  <a:moveTo>
                    <a:pt x="421196" y="498026"/>
                  </a:moveTo>
                  <a:cubicBezTo>
                    <a:pt x="421196" y="503932"/>
                    <a:pt x="418243" y="512695"/>
                    <a:pt x="414623" y="517362"/>
                  </a:cubicBezTo>
                  <a:lnTo>
                    <a:pt x="398526" y="538317"/>
                  </a:lnTo>
                  <a:cubicBezTo>
                    <a:pt x="394907" y="542984"/>
                    <a:pt x="387096" y="546889"/>
                    <a:pt x="381095" y="546889"/>
                  </a:cubicBezTo>
                  <a:lnTo>
                    <a:pt x="365760" y="546889"/>
                  </a:lnTo>
                  <a:cubicBezTo>
                    <a:pt x="359855" y="546889"/>
                    <a:pt x="352044" y="550795"/>
                    <a:pt x="348520" y="555557"/>
                  </a:cubicBezTo>
                  <a:lnTo>
                    <a:pt x="320802" y="592990"/>
                  </a:lnTo>
                  <a:lnTo>
                    <a:pt x="231362" y="558700"/>
                  </a:lnTo>
                  <a:lnTo>
                    <a:pt x="265557" y="431161"/>
                  </a:lnTo>
                  <a:cubicBezTo>
                    <a:pt x="267081" y="425446"/>
                    <a:pt x="272415" y="418111"/>
                    <a:pt x="277368" y="414873"/>
                  </a:cubicBezTo>
                  <a:lnTo>
                    <a:pt x="324612" y="384202"/>
                  </a:lnTo>
                  <a:cubicBezTo>
                    <a:pt x="326993" y="382678"/>
                    <a:pt x="330041" y="381916"/>
                    <a:pt x="333089" y="381916"/>
                  </a:cubicBezTo>
                  <a:cubicBezTo>
                    <a:pt x="336518" y="381916"/>
                    <a:pt x="339852" y="382869"/>
                    <a:pt x="342424" y="384679"/>
                  </a:cubicBezTo>
                  <a:lnTo>
                    <a:pt x="412337" y="435447"/>
                  </a:lnTo>
                  <a:cubicBezTo>
                    <a:pt x="417100" y="438971"/>
                    <a:pt x="421100" y="446686"/>
                    <a:pt x="421100" y="452592"/>
                  </a:cubicBezTo>
                  <a:lnTo>
                    <a:pt x="421100" y="498121"/>
                  </a:lnTo>
                  <a:close/>
                  <a:moveTo>
                    <a:pt x="389668" y="1036474"/>
                  </a:moveTo>
                  <a:cubicBezTo>
                    <a:pt x="375952" y="1036189"/>
                    <a:pt x="349853" y="1035522"/>
                    <a:pt x="339566" y="1034950"/>
                  </a:cubicBezTo>
                  <a:cubicBezTo>
                    <a:pt x="305848" y="1033141"/>
                    <a:pt x="276035" y="1019996"/>
                    <a:pt x="256127" y="995898"/>
                  </a:cubicBezTo>
                  <a:lnTo>
                    <a:pt x="290417" y="834449"/>
                  </a:lnTo>
                  <a:cubicBezTo>
                    <a:pt x="301276" y="858833"/>
                    <a:pt x="309182" y="876550"/>
                    <a:pt x="312039" y="883027"/>
                  </a:cubicBezTo>
                  <a:cubicBezTo>
                    <a:pt x="324422" y="910935"/>
                    <a:pt x="340043" y="922079"/>
                    <a:pt x="376809" y="923984"/>
                  </a:cubicBezTo>
                  <a:cubicBezTo>
                    <a:pt x="381095" y="924175"/>
                    <a:pt x="387477" y="924556"/>
                    <a:pt x="395478" y="924937"/>
                  </a:cubicBezTo>
                  <a:lnTo>
                    <a:pt x="389668" y="1036379"/>
                  </a:lnTo>
                  <a:close/>
                  <a:moveTo>
                    <a:pt x="523589" y="850070"/>
                  </a:moveTo>
                  <a:lnTo>
                    <a:pt x="517589" y="850070"/>
                  </a:lnTo>
                  <a:lnTo>
                    <a:pt x="412242" y="575560"/>
                  </a:lnTo>
                  <a:cubicBezTo>
                    <a:pt x="418529" y="571750"/>
                    <a:pt x="424148" y="566987"/>
                    <a:pt x="428435" y="561463"/>
                  </a:cubicBezTo>
                  <a:lnTo>
                    <a:pt x="444532" y="540508"/>
                  </a:lnTo>
                  <a:cubicBezTo>
                    <a:pt x="448342" y="535555"/>
                    <a:pt x="451485" y="529459"/>
                    <a:pt x="453962" y="523077"/>
                  </a:cubicBezTo>
                  <a:cubicBezTo>
                    <a:pt x="472250" y="535650"/>
                    <a:pt x="494919" y="542794"/>
                    <a:pt x="520732" y="542794"/>
                  </a:cubicBezTo>
                  <a:cubicBezTo>
                    <a:pt x="573881" y="542794"/>
                    <a:pt x="611791" y="512695"/>
                    <a:pt x="625412" y="466117"/>
                  </a:cubicBezTo>
                  <a:cubicBezTo>
                    <a:pt x="639699" y="467641"/>
                    <a:pt x="654463" y="469165"/>
                    <a:pt x="669227" y="470689"/>
                  </a:cubicBezTo>
                  <a:lnTo>
                    <a:pt x="523589" y="850070"/>
                  </a:lnTo>
                  <a:close/>
                </a:path>
              </a:pathLst>
            </a:custGeom>
            <a:solidFill>
              <a:schemeClr val="accent2"/>
            </a:solidFill>
            <a:ln w="9525" cap="flat">
              <a:noFill/>
              <a:prstDash val="solid"/>
              <a:miter/>
            </a:ln>
          </p:spPr>
          <p:txBody>
            <a:bodyPr rtlCol="0" anchor="ctr"/>
            <a:lstStyle/>
            <a:p>
              <a:endParaRPr lang="ja-JP" altLang="en-US"/>
            </a:p>
          </p:txBody>
        </p:sp>
      </p:grpSp>
      <p:sp>
        <p:nvSpPr>
          <p:cNvPr id="4" name="テキスト ボックス 3">
            <a:extLst>
              <a:ext uri="{FF2B5EF4-FFF2-40B4-BE49-F238E27FC236}">
                <a16:creationId xmlns:a16="http://schemas.microsoft.com/office/drawing/2014/main" id="{A16D7EBE-DCBF-20E1-3782-A7E898FED7E0}"/>
              </a:ext>
            </a:extLst>
          </p:cNvPr>
          <p:cNvSpPr txBox="1"/>
          <p:nvPr/>
        </p:nvSpPr>
        <p:spPr>
          <a:xfrm>
            <a:off x="744035" y="3242361"/>
            <a:ext cx="1641796" cy="400110"/>
          </a:xfrm>
          <a:prstGeom prst="rect">
            <a:avLst/>
          </a:prstGeom>
          <a:noFill/>
        </p:spPr>
        <p:txBody>
          <a:bodyPr wrap="none" rtlCol="0">
            <a:spAutoFit/>
          </a:bodyPr>
          <a:lstStyle/>
          <a:p>
            <a:r>
              <a:rPr lang="ja-JP" altLang="en-US" sz="2000" b="1" spc="50">
                <a:latin typeface="BIZ UDPゴシック" panose="020B0400000000000000" pitchFamily="50" charset="-128"/>
                <a:ea typeface="BIZ UDPゴシック" panose="020B0400000000000000" pitchFamily="50" charset="-128"/>
              </a:rPr>
              <a:t>考えるヒント</a:t>
            </a:r>
          </a:p>
        </p:txBody>
      </p:sp>
      <p:sp>
        <p:nvSpPr>
          <p:cNvPr id="5" name="スライド番号プレースホルダー 4">
            <a:extLst>
              <a:ext uri="{FF2B5EF4-FFF2-40B4-BE49-F238E27FC236}">
                <a16:creationId xmlns:a16="http://schemas.microsoft.com/office/drawing/2014/main" id="{533112DA-0467-2A90-DF9E-4F529F9E4FE8}"/>
              </a:ext>
            </a:extLst>
          </p:cNvPr>
          <p:cNvSpPr>
            <a:spLocks noGrp="1"/>
          </p:cNvSpPr>
          <p:nvPr>
            <p:ph type="sldNum" sz="quarter" idx="4"/>
          </p:nvPr>
        </p:nvSpPr>
        <p:spPr/>
        <p:txBody>
          <a:bodyPr/>
          <a:lstStyle/>
          <a:p>
            <a:fld id="{2336B528-F940-46AA-A4AB-D4751FB27E02}" type="slidenum">
              <a:rPr kumimoji="1" lang="ja-JP" altLang="en-US" smtClean="0"/>
              <a:t>79</a:t>
            </a:fld>
            <a:endParaRPr kumimoji="1" lang="ja-JP" altLang="en-US"/>
          </a:p>
        </p:txBody>
      </p:sp>
    </p:spTree>
    <p:extLst>
      <p:ext uri="{BB962C8B-B14F-4D97-AF65-F5344CB8AC3E}">
        <p14:creationId xmlns:p14="http://schemas.microsoft.com/office/powerpoint/2010/main" val="9574609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3841DE-AD37-7C9E-29CC-86E2591D65AD}"/>
            </a:ext>
          </a:extLst>
        </p:cNvPr>
        <p:cNvGrpSpPr/>
        <p:nvPr/>
      </p:nvGrpSpPr>
      <p:grpSpPr>
        <a:xfrm>
          <a:off x="0" y="0"/>
          <a:ext cx="0" cy="0"/>
          <a:chOff x="0" y="0"/>
          <a:chExt cx="0" cy="0"/>
        </a:xfrm>
      </p:grpSpPr>
      <p:sp>
        <p:nvSpPr>
          <p:cNvPr id="28" name="四角形: 角を丸くする 27">
            <a:extLst>
              <a:ext uri="{FF2B5EF4-FFF2-40B4-BE49-F238E27FC236}">
                <a16:creationId xmlns:a16="http://schemas.microsoft.com/office/drawing/2014/main" id="{0B2E4460-6F57-CD73-EAB1-61F4AA6359D9}"/>
              </a:ext>
            </a:extLst>
          </p:cNvPr>
          <p:cNvSpPr/>
          <p:nvPr/>
        </p:nvSpPr>
        <p:spPr>
          <a:xfrm>
            <a:off x="531813" y="2457451"/>
            <a:ext cx="11107737" cy="4016960"/>
          </a:xfrm>
          <a:prstGeom prst="roundRect">
            <a:avLst>
              <a:gd name="adj" fmla="val 3317"/>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四角形: 角を丸くする 22">
            <a:extLst>
              <a:ext uri="{FF2B5EF4-FFF2-40B4-BE49-F238E27FC236}">
                <a16:creationId xmlns:a16="http://schemas.microsoft.com/office/drawing/2014/main" id="{16492514-709C-4FCF-9149-11B4BC8BEFB7}"/>
              </a:ext>
            </a:extLst>
          </p:cNvPr>
          <p:cNvSpPr/>
          <p:nvPr/>
        </p:nvSpPr>
        <p:spPr>
          <a:xfrm>
            <a:off x="531813" y="1292504"/>
            <a:ext cx="11052000" cy="900000"/>
          </a:xfrm>
          <a:prstGeom prst="roundRect">
            <a:avLst>
              <a:gd name="adj" fmla="val 5294"/>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四角形: 角を丸くする 9">
            <a:extLst>
              <a:ext uri="{FF2B5EF4-FFF2-40B4-BE49-F238E27FC236}">
                <a16:creationId xmlns:a16="http://schemas.microsoft.com/office/drawing/2014/main" id="{DF4C5712-88F2-4160-6C5D-7237CC8A132B}"/>
              </a:ext>
            </a:extLst>
          </p:cNvPr>
          <p:cNvSpPr/>
          <p:nvPr/>
        </p:nvSpPr>
        <p:spPr>
          <a:xfrm>
            <a:off x="612000" y="396000"/>
            <a:ext cx="2880000" cy="442800"/>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テキスト ボックス 19">
            <a:extLst>
              <a:ext uri="{FF2B5EF4-FFF2-40B4-BE49-F238E27FC236}">
                <a16:creationId xmlns:a16="http://schemas.microsoft.com/office/drawing/2014/main" id="{FEBD6881-88A3-6777-CD38-DEAEFC74FB21}"/>
              </a:ext>
            </a:extLst>
          </p:cNvPr>
          <p:cNvSpPr txBox="1"/>
          <p:nvPr/>
        </p:nvSpPr>
        <p:spPr>
          <a:xfrm>
            <a:off x="1080000" y="3636000"/>
            <a:ext cx="9359153" cy="1501308"/>
          </a:xfrm>
          <a:prstGeom prst="rect">
            <a:avLst/>
          </a:prstGeom>
          <a:noFill/>
        </p:spPr>
        <p:txBody>
          <a:bodyPr wrap="square" lIns="91440" tIns="45720" rIns="91440" bIns="45720" rtlCol="0" anchor="t">
            <a:spAutoFit/>
          </a:bodyPr>
          <a:lstStyle/>
          <a:p>
            <a:pPr marL="342900" indent="-342900">
              <a:lnSpc>
                <a:spcPct val="120000"/>
              </a:lnSpc>
              <a:spcAft>
                <a:spcPts val="3600"/>
              </a:spcAft>
              <a:buClr>
                <a:srgbClr val="FF6A29"/>
              </a:buClr>
              <a:buFont typeface="Wingdings" panose="05000000000000000000" pitchFamily="2" charset="2"/>
              <a:buChar char="l"/>
            </a:pPr>
            <a:r>
              <a:rPr lang="ja-JP" altLang="en-US" b="1" spc="80">
                <a:solidFill>
                  <a:srgbClr val="FF6A29"/>
                </a:solidFill>
                <a:latin typeface="BIZ UDPゴシック" panose="020B0400000000000000" pitchFamily="50" charset="-128"/>
                <a:ea typeface="BIZ UDPゴシック"/>
              </a:rPr>
              <a:t>「少し」「大したことがない」と職員Ａはどうして考えたのか、考えてみましょう。</a:t>
            </a:r>
            <a:endParaRPr lang="en-US" altLang="ja-JP" b="1" spc="80">
              <a:solidFill>
                <a:srgbClr val="FF6A29"/>
              </a:solidFill>
              <a:latin typeface="BIZ UDPゴシック" panose="020B0400000000000000" pitchFamily="50" charset="-128"/>
              <a:ea typeface="BIZ UDPゴシック"/>
            </a:endParaRPr>
          </a:p>
          <a:p>
            <a:pPr marL="342900" indent="-342900">
              <a:lnSpc>
                <a:spcPct val="120000"/>
              </a:lnSpc>
              <a:buClr>
                <a:srgbClr val="FF6A29"/>
              </a:buClr>
              <a:buFont typeface="Wingdings" panose="05000000000000000000" pitchFamily="2" charset="2"/>
              <a:buChar char="l"/>
            </a:pPr>
            <a:r>
              <a:rPr lang="ja-JP" altLang="en-US" b="1" spc="80">
                <a:solidFill>
                  <a:srgbClr val="FF6A29"/>
                </a:solidFill>
                <a:latin typeface="BIZ UDPゴシック" panose="020B0400000000000000" pitchFamily="50" charset="-128"/>
                <a:ea typeface="BIZ UDPゴシック"/>
              </a:rPr>
              <a:t>職員、こども、同僚、それぞれの立場からどのように感じられていたのか、考えてみましょう。</a:t>
            </a:r>
          </a:p>
        </p:txBody>
      </p:sp>
      <p:sp>
        <p:nvSpPr>
          <p:cNvPr id="4" name="テキスト ボックス 3">
            <a:extLst>
              <a:ext uri="{FF2B5EF4-FFF2-40B4-BE49-F238E27FC236}">
                <a16:creationId xmlns:a16="http://schemas.microsoft.com/office/drawing/2014/main" id="{B3D1BDFF-5780-F3D1-1586-157593DF53E2}"/>
              </a:ext>
            </a:extLst>
          </p:cNvPr>
          <p:cNvSpPr txBox="1"/>
          <p:nvPr/>
        </p:nvSpPr>
        <p:spPr>
          <a:xfrm>
            <a:off x="792162" y="1388072"/>
            <a:ext cx="7825064" cy="646331"/>
          </a:xfrm>
          <a:prstGeom prst="rect">
            <a:avLst/>
          </a:prstGeom>
          <a:noFill/>
        </p:spPr>
        <p:txBody>
          <a:bodyPr wrap="square" rtlCol="0">
            <a:spAutoFit/>
          </a:bodyPr>
          <a:lstStyle/>
          <a:p>
            <a:r>
              <a:rPr kumimoji="1" lang="ja-JP" altLang="en-US" spc="50">
                <a:latin typeface="BIZ UDPゴシック" panose="020B0400000000000000" pitchFamily="50" charset="-128"/>
                <a:ea typeface="BIZ UDPゴシック" panose="020B0400000000000000" pitchFamily="50" charset="-128"/>
              </a:rPr>
              <a:t>設問</a:t>
            </a:r>
            <a:r>
              <a:rPr kumimoji="1" lang="en-US" altLang="ja-JP" spc="50">
                <a:latin typeface="BIZ UDPゴシック" panose="020B0400000000000000" pitchFamily="50" charset="-128"/>
                <a:ea typeface="BIZ UDPゴシック" panose="020B0400000000000000" pitchFamily="50" charset="-128"/>
              </a:rPr>
              <a:t>1</a:t>
            </a:r>
          </a:p>
          <a:p>
            <a:r>
              <a:rPr lang="ja-JP" altLang="en-US">
                <a:latin typeface="BIZ UDPゴシック" panose="020B0400000000000000" pitchFamily="50" charset="-128"/>
                <a:ea typeface="BIZ UDPゴシック" panose="020B0400000000000000" pitchFamily="50" charset="-128"/>
              </a:rPr>
              <a:t>　　「少し触っただけで大したことではない。」</a:t>
            </a:r>
          </a:p>
        </p:txBody>
      </p:sp>
      <p:sp>
        <p:nvSpPr>
          <p:cNvPr id="3" name="テキスト ボックス 2">
            <a:extLst>
              <a:ext uri="{FF2B5EF4-FFF2-40B4-BE49-F238E27FC236}">
                <a16:creationId xmlns:a16="http://schemas.microsoft.com/office/drawing/2014/main" id="{CCB43D93-9870-26BC-FCFC-80B811A64DB3}"/>
              </a:ext>
            </a:extLst>
          </p:cNvPr>
          <p:cNvSpPr txBox="1"/>
          <p:nvPr/>
        </p:nvSpPr>
        <p:spPr>
          <a:xfrm>
            <a:off x="744035" y="2698077"/>
            <a:ext cx="1641796" cy="400110"/>
          </a:xfrm>
          <a:prstGeom prst="rect">
            <a:avLst/>
          </a:prstGeom>
          <a:noFill/>
        </p:spPr>
        <p:txBody>
          <a:bodyPr wrap="none" rtlCol="0">
            <a:spAutoFit/>
          </a:bodyPr>
          <a:lstStyle/>
          <a:p>
            <a:r>
              <a:rPr lang="ja-JP" altLang="en-US" sz="2000" b="1" spc="50">
                <a:latin typeface="BIZ UDPゴシック" panose="020B0400000000000000" pitchFamily="50" charset="-128"/>
                <a:ea typeface="BIZ UDPゴシック" panose="020B0400000000000000" pitchFamily="50" charset="-128"/>
              </a:rPr>
              <a:t>考えるヒント</a:t>
            </a:r>
          </a:p>
        </p:txBody>
      </p:sp>
      <p:sp>
        <p:nvSpPr>
          <p:cNvPr id="6" name="タイトル 13">
            <a:extLst>
              <a:ext uri="{FF2B5EF4-FFF2-40B4-BE49-F238E27FC236}">
                <a16:creationId xmlns:a16="http://schemas.microsoft.com/office/drawing/2014/main" id="{E2CC2F2F-21E5-3861-8AAC-9CBCA664A78E}"/>
              </a:ext>
            </a:extLst>
          </p:cNvPr>
          <p:cNvSpPr>
            <a:spLocks noGrp="1"/>
          </p:cNvSpPr>
          <p:nvPr>
            <p:ph type="title"/>
          </p:nvPr>
        </p:nvSpPr>
        <p:spPr>
          <a:xfrm>
            <a:off x="742485" y="399339"/>
            <a:ext cx="2606830" cy="429645"/>
          </a:xfrm>
        </p:spPr>
        <p:txBody>
          <a:bodyPr/>
          <a:lstStyle/>
          <a:p>
            <a:pPr algn="dist"/>
            <a:r>
              <a:rPr lang="ja-JP" altLang="en-US">
                <a:latin typeface="BIZ UDPゴシック" panose="020B0400000000000000" pitchFamily="50" charset="-128"/>
                <a:ea typeface="BIZ UDPゴシック" panose="020B0400000000000000" pitchFamily="50" charset="-128"/>
              </a:rPr>
              <a:t>設問</a:t>
            </a:r>
            <a:r>
              <a:rPr lang="en-US" altLang="ja-JP">
                <a:latin typeface="BIZ UDPゴシック" panose="020B0400000000000000" pitchFamily="50" charset="-128"/>
                <a:ea typeface="BIZ UDPゴシック" panose="020B0400000000000000" pitchFamily="50" charset="-128"/>
              </a:rPr>
              <a:t>1 </a:t>
            </a:r>
            <a:r>
              <a:rPr lang="ja-JP" altLang="en-US">
                <a:latin typeface="BIZ UDPゴシック" panose="020B0400000000000000" pitchFamily="50" charset="-128"/>
                <a:ea typeface="BIZ UDPゴシック" panose="020B0400000000000000" pitchFamily="50" charset="-128"/>
              </a:rPr>
              <a:t>考えるヒント</a:t>
            </a:r>
          </a:p>
        </p:txBody>
      </p:sp>
      <p:sp>
        <p:nvSpPr>
          <p:cNvPr id="2" name="スライド番号プレースホルダー 1">
            <a:extLst>
              <a:ext uri="{FF2B5EF4-FFF2-40B4-BE49-F238E27FC236}">
                <a16:creationId xmlns:a16="http://schemas.microsoft.com/office/drawing/2014/main" id="{86CF6DE0-C1CC-FC82-017D-46664F2BEF7F}"/>
              </a:ext>
            </a:extLst>
          </p:cNvPr>
          <p:cNvSpPr>
            <a:spLocks noGrp="1"/>
          </p:cNvSpPr>
          <p:nvPr>
            <p:ph type="sldNum" sz="quarter" idx="4"/>
          </p:nvPr>
        </p:nvSpPr>
        <p:spPr/>
        <p:txBody>
          <a:bodyPr/>
          <a:lstStyle/>
          <a:p>
            <a:fld id="{2336B528-F940-46AA-A4AB-D4751FB27E02}" type="slidenum">
              <a:rPr kumimoji="1" lang="ja-JP" altLang="en-US" smtClean="0"/>
              <a:t>8</a:t>
            </a:fld>
            <a:endParaRPr kumimoji="1" lang="ja-JP" altLang="en-US"/>
          </a:p>
        </p:txBody>
      </p:sp>
    </p:spTree>
    <p:extLst>
      <p:ext uri="{BB962C8B-B14F-4D97-AF65-F5344CB8AC3E}">
        <p14:creationId xmlns:p14="http://schemas.microsoft.com/office/powerpoint/2010/main" val="1810156297"/>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ABD788-3844-8C63-EB9C-10FE1527D11B}"/>
            </a:ext>
          </a:extLst>
        </p:cNvPr>
        <p:cNvGrpSpPr/>
        <p:nvPr/>
      </p:nvGrpSpPr>
      <p:grpSpPr>
        <a:xfrm>
          <a:off x="0" y="0"/>
          <a:ext cx="0" cy="0"/>
          <a:chOff x="0" y="0"/>
          <a:chExt cx="0" cy="0"/>
        </a:xfrm>
      </p:grpSpPr>
      <p:sp>
        <p:nvSpPr>
          <p:cNvPr id="23" name="四角形: 角を丸くする 22">
            <a:extLst>
              <a:ext uri="{FF2B5EF4-FFF2-40B4-BE49-F238E27FC236}">
                <a16:creationId xmlns:a16="http://schemas.microsoft.com/office/drawing/2014/main" id="{52833C30-8BD5-815B-E653-B81C1AD04F6A}"/>
              </a:ext>
            </a:extLst>
          </p:cNvPr>
          <p:cNvSpPr/>
          <p:nvPr/>
        </p:nvSpPr>
        <p:spPr>
          <a:xfrm>
            <a:off x="531813" y="2312988"/>
            <a:ext cx="11107737" cy="3989387"/>
          </a:xfrm>
          <a:prstGeom prst="roundRect">
            <a:avLst>
              <a:gd name="adj" fmla="val 3346"/>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kumimoji="1" lang="ja-JP" altLang="en-US"/>
          </a:p>
        </p:txBody>
      </p:sp>
      <p:sp>
        <p:nvSpPr>
          <p:cNvPr id="7" name="四角形: 角を丸くする 6">
            <a:extLst>
              <a:ext uri="{FF2B5EF4-FFF2-40B4-BE49-F238E27FC236}">
                <a16:creationId xmlns:a16="http://schemas.microsoft.com/office/drawing/2014/main" id="{7DAAAD15-7D9F-667F-E4FC-E1DDE0A01E87}"/>
              </a:ext>
            </a:extLst>
          </p:cNvPr>
          <p:cNvSpPr/>
          <p:nvPr/>
        </p:nvSpPr>
        <p:spPr>
          <a:xfrm>
            <a:off x="531811" y="383588"/>
            <a:ext cx="2376000" cy="444500"/>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6BB6D5C3-E186-BE5B-BD2A-C643A6E5497B}"/>
              </a:ext>
            </a:extLst>
          </p:cNvPr>
          <p:cNvSpPr>
            <a:spLocks noGrp="1"/>
          </p:cNvSpPr>
          <p:nvPr>
            <p:ph type="title"/>
          </p:nvPr>
        </p:nvSpPr>
        <p:spPr>
          <a:xfrm>
            <a:off x="616122" y="451487"/>
            <a:ext cx="7156278" cy="391261"/>
          </a:xfrm>
        </p:spPr>
        <p:txBody>
          <a:bodyPr/>
          <a:lstStyle/>
          <a:p>
            <a:r>
              <a:rPr lang="ja-JP" altLang="en-US">
                <a:latin typeface="BIZ UDPゴシック" panose="020B0400000000000000" pitchFamily="50" charset="-128"/>
                <a:ea typeface="BIZ UDPゴシック" panose="020B0400000000000000" pitchFamily="50" charset="-128"/>
              </a:rPr>
              <a:t>設問</a:t>
            </a:r>
            <a:r>
              <a:rPr lang="en-US" altLang="ja-JP">
                <a:latin typeface="BIZ UDPゴシック" panose="020B0400000000000000" pitchFamily="50" charset="-128"/>
                <a:ea typeface="BIZ UDPゴシック" panose="020B0400000000000000" pitchFamily="50" charset="-128"/>
              </a:rPr>
              <a:t>2</a:t>
            </a:r>
            <a:r>
              <a:rPr lang="ja-JP" altLang="en-US">
                <a:latin typeface="BIZ UDPゴシック" panose="020B0400000000000000" pitchFamily="50" charset="-128"/>
                <a:ea typeface="BIZ UDPゴシック" panose="020B0400000000000000" pitchFamily="50" charset="-128"/>
              </a:rPr>
              <a:t>　事例</a:t>
            </a:r>
            <a:r>
              <a:rPr lang="en-US" altLang="ja-JP">
                <a:latin typeface="BIZ UDPゴシック" panose="020B0400000000000000" pitchFamily="50" charset="-128"/>
                <a:ea typeface="BIZ UDPゴシック" panose="020B0400000000000000" pitchFamily="50" charset="-128"/>
              </a:rPr>
              <a:t>13</a:t>
            </a:r>
            <a:endParaRPr lang="ja-JP" altLang="en-US">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19D54E77-0DCE-AC73-4410-FC21AF64AF99}"/>
              </a:ext>
            </a:extLst>
          </p:cNvPr>
          <p:cNvSpPr txBox="1"/>
          <p:nvPr/>
        </p:nvSpPr>
        <p:spPr>
          <a:xfrm>
            <a:off x="876622" y="3061171"/>
            <a:ext cx="10394079" cy="2462213"/>
          </a:xfrm>
          <a:prstGeom prst="rect">
            <a:avLst/>
          </a:prstGeom>
          <a:noFill/>
        </p:spPr>
        <p:txBody>
          <a:bodyPr wrap="square">
            <a:spAutoFit/>
          </a:bodyPr>
          <a:lstStyle/>
          <a:p>
            <a:pPr marL="285750" indent="-285750">
              <a:lnSpc>
                <a:spcPct val="110000"/>
              </a:lnSpc>
              <a:buClr>
                <a:schemeClr val="accent2"/>
              </a:buClr>
              <a:buFont typeface="Wingdings" pitchFamily="2" charset="2"/>
              <a:buChar char="l"/>
            </a:pPr>
            <a:r>
              <a:rPr lang="ja-JP" altLang="en-US" sz="2000" kern="100">
                <a:latin typeface="+mn-ea"/>
                <a:cs typeface="Arial" panose="020B0604020202020204" pitchFamily="34" charset="0"/>
              </a:rPr>
              <a:t>組織で定めたルール外の方法でこどもの写真・動画を撮影しているような場合、「不適切な行為」に該当する可能性がある。また、特定のこどもだけを繰り返し撮影することも「不適切な行為」に該当する可能性がある。</a:t>
            </a:r>
            <a:endParaRPr lang="en-US" altLang="ja-JP" sz="2000" kern="100">
              <a:latin typeface="+mn-ea"/>
              <a:cs typeface="Arial" panose="020B0604020202020204" pitchFamily="34" charset="0"/>
            </a:endParaRPr>
          </a:p>
          <a:p>
            <a:pPr marL="285750" indent="-285750">
              <a:lnSpc>
                <a:spcPct val="110000"/>
              </a:lnSpc>
              <a:buClr>
                <a:schemeClr val="accent2"/>
              </a:buClr>
              <a:buFont typeface="Wingdings" pitchFamily="2" charset="2"/>
              <a:buChar char="l"/>
            </a:pPr>
            <a:endParaRPr lang="ja-JP" altLang="en-US" sz="2000" kern="100">
              <a:latin typeface="+mn-ea"/>
              <a:cs typeface="Arial" panose="020B0604020202020204" pitchFamily="34" charset="0"/>
            </a:endParaRPr>
          </a:p>
          <a:p>
            <a:pPr marL="285750" indent="-285750">
              <a:lnSpc>
                <a:spcPct val="110000"/>
              </a:lnSpc>
              <a:buClr>
                <a:schemeClr val="accent2"/>
              </a:buClr>
              <a:buFont typeface="Wingdings" pitchFamily="2" charset="2"/>
              <a:buChar char="l"/>
            </a:pPr>
            <a:r>
              <a:rPr lang="ja-JP" altLang="en-US" sz="2000" kern="100">
                <a:latin typeface="+mn-ea"/>
                <a:cs typeface="Arial" panose="020B0604020202020204" pitchFamily="34" charset="0"/>
              </a:rPr>
              <a:t>業務上の必要性から写真を撮影する場合には、撮影したデータを組織のルールに則って組織内で共有し、その後確実に消去する、個人の</a:t>
            </a:r>
            <a:r>
              <a:rPr lang="en-US" altLang="ja-JP" sz="2000" kern="100">
                <a:latin typeface="+mn-ea"/>
                <a:cs typeface="Arial" panose="020B0604020202020204" pitchFamily="34" charset="0"/>
              </a:rPr>
              <a:t>SNS</a:t>
            </a:r>
            <a:r>
              <a:rPr lang="ja-JP" altLang="en-US" sz="2000" kern="100">
                <a:latin typeface="+mn-ea"/>
                <a:cs typeface="Arial" panose="020B0604020202020204" pitchFamily="34" charset="0"/>
              </a:rPr>
              <a:t>等には業務上撮影した</a:t>
            </a:r>
            <a:br>
              <a:rPr lang="en-US" altLang="ja-JP" sz="2000" kern="100">
                <a:latin typeface="+mn-ea"/>
                <a:cs typeface="Arial" panose="020B0604020202020204" pitchFamily="34" charset="0"/>
              </a:rPr>
            </a:br>
            <a:r>
              <a:rPr lang="ja-JP" altLang="en-US" sz="2000" kern="100">
                <a:latin typeface="+mn-ea"/>
                <a:cs typeface="Arial" panose="020B0604020202020204" pitchFamily="34" charset="0"/>
              </a:rPr>
              <a:t>こどもの写真を掲載しないといったルールを定めるといったことが考えられる。</a:t>
            </a:r>
          </a:p>
        </p:txBody>
      </p:sp>
      <p:grpSp>
        <p:nvGrpSpPr>
          <p:cNvPr id="17" name="ひらめき｜男">
            <a:extLst>
              <a:ext uri="{FF2B5EF4-FFF2-40B4-BE49-F238E27FC236}">
                <a16:creationId xmlns:a16="http://schemas.microsoft.com/office/drawing/2014/main" id="{CB9480E9-9EDD-D6E8-61E4-8886EA039204}"/>
              </a:ext>
            </a:extLst>
          </p:cNvPr>
          <p:cNvGrpSpPr>
            <a:grpSpLocks noChangeAspect="1"/>
          </p:cNvGrpSpPr>
          <p:nvPr/>
        </p:nvGrpSpPr>
        <p:grpSpPr bwMode="auto">
          <a:xfrm>
            <a:off x="10166707" y="4752900"/>
            <a:ext cx="1116013" cy="1279525"/>
            <a:chOff x="1799" y="3116"/>
            <a:chExt cx="703" cy="806"/>
          </a:xfrm>
        </p:grpSpPr>
        <p:sp>
          <p:nvSpPr>
            <p:cNvPr id="18" name="Freeform 25">
              <a:extLst>
                <a:ext uri="{FF2B5EF4-FFF2-40B4-BE49-F238E27FC236}">
                  <a16:creationId xmlns:a16="http://schemas.microsoft.com/office/drawing/2014/main" id="{22AFB9E1-73A2-8F26-2E0D-81BA0CEE47B7}"/>
                </a:ext>
              </a:extLst>
            </p:cNvPr>
            <p:cNvSpPr>
              <a:spLocks noEditPoints="1"/>
            </p:cNvSpPr>
            <p:nvPr/>
          </p:nvSpPr>
          <p:spPr bwMode="auto">
            <a:xfrm>
              <a:off x="1849" y="3238"/>
              <a:ext cx="596" cy="519"/>
            </a:xfrm>
            <a:custGeom>
              <a:avLst/>
              <a:gdLst>
                <a:gd name="T0" fmla="*/ 388 w 392"/>
                <a:gd name="T1" fmla="*/ 55 h 342"/>
                <a:gd name="T2" fmla="*/ 321 w 392"/>
                <a:gd name="T3" fmla="*/ 55 h 342"/>
                <a:gd name="T4" fmla="*/ 317 w 392"/>
                <a:gd name="T5" fmla="*/ 37 h 342"/>
                <a:gd name="T6" fmla="*/ 354 w 392"/>
                <a:gd name="T7" fmla="*/ 0 h 342"/>
                <a:gd name="T8" fmla="*/ 392 w 392"/>
                <a:gd name="T9" fmla="*/ 37 h 342"/>
                <a:gd name="T10" fmla="*/ 388 w 392"/>
                <a:gd name="T11" fmla="*/ 55 h 342"/>
                <a:gd name="T12" fmla="*/ 70 w 392"/>
                <a:gd name="T13" fmla="*/ 319 h 342"/>
                <a:gd name="T14" fmla="*/ 64 w 392"/>
                <a:gd name="T15" fmla="*/ 342 h 342"/>
                <a:gd name="T16" fmla="*/ 0 w 392"/>
                <a:gd name="T17" fmla="*/ 325 h 342"/>
                <a:gd name="T18" fmla="*/ 6 w 392"/>
                <a:gd name="T19" fmla="*/ 302 h 342"/>
                <a:gd name="T20" fmla="*/ 70 w 392"/>
                <a:gd name="T21" fmla="*/ 319 h 342"/>
                <a:gd name="T22" fmla="*/ 97 w 392"/>
                <a:gd name="T23" fmla="*/ 249 h 342"/>
                <a:gd name="T24" fmla="*/ 87 w 392"/>
                <a:gd name="T25" fmla="*/ 220 h 342"/>
                <a:gd name="T26" fmla="*/ 78 w 392"/>
                <a:gd name="T27" fmla="*/ 214 h 342"/>
                <a:gd name="T28" fmla="*/ 37 w 392"/>
                <a:gd name="T29" fmla="*/ 214 h 342"/>
                <a:gd name="T30" fmla="*/ 28 w 392"/>
                <a:gd name="T31" fmla="*/ 223 h 342"/>
                <a:gd name="T32" fmla="*/ 14 w 392"/>
                <a:gd name="T33" fmla="*/ 288 h 342"/>
                <a:gd name="T34" fmla="*/ 53 w 392"/>
                <a:gd name="T35" fmla="*/ 298 h 342"/>
                <a:gd name="T36" fmla="*/ 59 w 392"/>
                <a:gd name="T37" fmla="*/ 287 h 342"/>
                <a:gd name="T38" fmla="*/ 65 w 392"/>
                <a:gd name="T39" fmla="*/ 286 h 342"/>
                <a:gd name="T40" fmla="*/ 74 w 392"/>
                <a:gd name="T41" fmla="*/ 281 h 342"/>
                <a:gd name="T42" fmla="*/ 94 w 392"/>
                <a:gd name="T43" fmla="*/ 261 h 342"/>
                <a:gd name="T44" fmla="*/ 97 w 392"/>
                <a:gd name="T45" fmla="*/ 249 h 342"/>
                <a:gd name="T46" fmla="*/ 262 w 392"/>
                <a:gd name="T47" fmla="*/ 180 h 342"/>
                <a:gd name="T48" fmla="*/ 215 w 392"/>
                <a:gd name="T49" fmla="*/ 327 h 342"/>
                <a:gd name="T50" fmla="*/ 212 w 392"/>
                <a:gd name="T51" fmla="*/ 327 h 342"/>
                <a:gd name="T52" fmla="*/ 201 w 392"/>
                <a:gd name="T53" fmla="*/ 225 h 342"/>
                <a:gd name="T54" fmla="*/ 186 w 392"/>
                <a:gd name="T55" fmla="*/ 213 h 342"/>
                <a:gd name="T56" fmla="*/ 171 w 392"/>
                <a:gd name="T57" fmla="*/ 225 h 342"/>
                <a:gd name="T58" fmla="*/ 160 w 392"/>
                <a:gd name="T59" fmla="*/ 327 h 342"/>
                <a:gd name="T60" fmla="*/ 158 w 392"/>
                <a:gd name="T61" fmla="*/ 327 h 342"/>
                <a:gd name="T62" fmla="*/ 110 w 392"/>
                <a:gd name="T63" fmla="*/ 180 h 342"/>
                <a:gd name="T64" fmla="*/ 134 w 392"/>
                <a:gd name="T65" fmla="*/ 168 h 342"/>
                <a:gd name="T66" fmla="*/ 186 w 392"/>
                <a:gd name="T67" fmla="*/ 209 h 342"/>
                <a:gd name="T68" fmla="*/ 238 w 392"/>
                <a:gd name="T69" fmla="*/ 168 h 342"/>
                <a:gd name="T70" fmla="*/ 262 w 392"/>
                <a:gd name="T71" fmla="*/ 180 h 342"/>
                <a:gd name="T72" fmla="*/ 136 w 392"/>
                <a:gd name="T73" fmla="*/ 54 h 342"/>
                <a:gd name="T74" fmla="*/ 136 w 392"/>
                <a:gd name="T75" fmla="*/ 95 h 342"/>
                <a:gd name="T76" fmla="*/ 152 w 392"/>
                <a:gd name="T77" fmla="*/ 142 h 342"/>
                <a:gd name="T78" fmla="*/ 155 w 392"/>
                <a:gd name="T79" fmla="*/ 145 h 342"/>
                <a:gd name="T80" fmla="*/ 155 w 392"/>
                <a:gd name="T81" fmla="*/ 164 h 342"/>
                <a:gd name="T82" fmla="*/ 186 w 392"/>
                <a:gd name="T83" fmla="*/ 189 h 342"/>
                <a:gd name="T84" fmla="*/ 217 w 392"/>
                <a:gd name="T85" fmla="*/ 164 h 342"/>
                <a:gd name="T86" fmla="*/ 217 w 392"/>
                <a:gd name="T87" fmla="*/ 145 h 342"/>
                <a:gd name="T88" fmla="*/ 220 w 392"/>
                <a:gd name="T89" fmla="*/ 142 h 342"/>
                <a:gd name="T90" fmla="*/ 236 w 392"/>
                <a:gd name="T91" fmla="*/ 95 h 342"/>
                <a:gd name="T92" fmla="*/ 236 w 392"/>
                <a:gd name="T93" fmla="*/ 22 h 342"/>
                <a:gd name="T94" fmla="*/ 136 w 392"/>
                <a:gd name="T95" fmla="*/ 54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92" h="342">
                  <a:moveTo>
                    <a:pt x="388" y="55"/>
                  </a:moveTo>
                  <a:cubicBezTo>
                    <a:pt x="321" y="55"/>
                    <a:pt x="321" y="55"/>
                    <a:pt x="321" y="55"/>
                  </a:cubicBezTo>
                  <a:cubicBezTo>
                    <a:pt x="318" y="49"/>
                    <a:pt x="317" y="44"/>
                    <a:pt x="317" y="37"/>
                  </a:cubicBezTo>
                  <a:cubicBezTo>
                    <a:pt x="317" y="17"/>
                    <a:pt x="333" y="0"/>
                    <a:pt x="354" y="0"/>
                  </a:cubicBezTo>
                  <a:cubicBezTo>
                    <a:pt x="375" y="0"/>
                    <a:pt x="392" y="17"/>
                    <a:pt x="392" y="37"/>
                  </a:cubicBezTo>
                  <a:cubicBezTo>
                    <a:pt x="392" y="44"/>
                    <a:pt x="390" y="49"/>
                    <a:pt x="388" y="55"/>
                  </a:cubicBezTo>
                  <a:close/>
                  <a:moveTo>
                    <a:pt x="70" y="319"/>
                  </a:moveTo>
                  <a:cubicBezTo>
                    <a:pt x="64" y="342"/>
                    <a:pt x="64" y="342"/>
                    <a:pt x="64" y="342"/>
                  </a:cubicBezTo>
                  <a:cubicBezTo>
                    <a:pt x="0" y="325"/>
                    <a:pt x="0" y="325"/>
                    <a:pt x="0" y="325"/>
                  </a:cubicBezTo>
                  <a:cubicBezTo>
                    <a:pt x="6" y="302"/>
                    <a:pt x="6" y="302"/>
                    <a:pt x="6" y="302"/>
                  </a:cubicBezTo>
                  <a:lnTo>
                    <a:pt x="70" y="319"/>
                  </a:lnTo>
                  <a:close/>
                  <a:moveTo>
                    <a:pt x="97" y="249"/>
                  </a:moveTo>
                  <a:cubicBezTo>
                    <a:pt x="96" y="246"/>
                    <a:pt x="89" y="223"/>
                    <a:pt x="87" y="220"/>
                  </a:cubicBezTo>
                  <a:cubicBezTo>
                    <a:pt x="86" y="216"/>
                    <a:pt x="83" y="214"/>
                    <a:pt x="78" y="214"/>
                  </a:cubicBezTo>
                  <a:cubicBezTo>
                    <a:pt x="72" y="214"/>
                    <a:pt x="43" y="214"/>
                    <a:pt x="37" y="214"/>
                  </a:cubicBezTo>
                  <a:cubicBezTo>
                    <a:pt x="32" y="214"/>
                    <a:pt x="29" y="217"/>
                    <a:pt x="28" y="223"/>
                  </a:cubicBezTo>
                  <a:cubicBezTo>
                    <a:pt x="27" y="227"/>
                    <a:pt x="17" y="274"/>
                    <a:pt x="14" y="288"/>
                  </a:cubicBezTo>
                  <a:cubicBezTo>
                    <a:pt x="53" y="298"/>
                    <a:pt x="53" y="298"/>
                    <a:pt x="53" y="298"/>
                  </a:cubicBezTo>
                  <a:cubicBezTo>
                    <a:pt x="59" y="287"/>
                    <a:pt x="59" y="287"/>
                    <a:pt x="59" y="287"/>
                  </a:cubicBezTo>
                  <a:cubicBezTo>
                    <a:pt x="59" y="287"/>
                    <a:pt x="62" y="286"/>
                    <a:pt x="65" y="286"/>
                  </a:cubicBezTo>
                  <a:cubicBezTo>
                    <a:pt x="69" y="285"/>
                    <a:pt x="71" y="284"/>
                    <a:pt x="74" y="281"/>
                  </a:cubicBezTo>
                  <a:cubicBezTo>
                    <a:pt x="80" y="275"/>
                    <a:pt x="92" y="263"/>
                    <a:pt x="94" y="261"/>
                  </a:cubicBezTo>
                  <a:cubicBezTo>
                    <a:pt x="99" y="256"/>
                    <a:pt x="98" y="252"/>
                    <a:pt x="97" y="249"/>
                  </a:cubicBezTo>
                  <a:close/>
                  <a:moveTo>
                    <a:pt x="262" y="180"/>
                  </a:moveTo>
                  <a:cubicBezTo>
                    <a:pt x="215" y="327"/>
                    <a:pt x="215" y="327"/>
                    <a:pt x="215" y="327"/>
                  </a:cubicBezTo>
                  <a:cubicBezTo>
                    <a:pt x="212" y="327"/>
                    <a:pt x="212" y="327"/>
                    <a:pt x="212" y="327"/>
                  </a:cubicBezTo>
                  <a:cubicBezTo>
                    <a:pt x="201" y="225"/>
                    <a:pt x="201" y="225"/>
                    <a:pt x="201" y="225"/>
                  </a:cubicBezTo>
                  <a:cubicBezTo>
                    <a:pt x="186" y="213"/>
                    <a:pt x="186" y="213"/>
                    <a:pt x="186" y="213"/>
                  </a:cubicBezTo>
                  <a:cubicBezTo>
                    <a:pt x="171" y="225"/>
                    <a:pt x="171" y="225"/>
                    <a:pt x="171" y="225"/>
                  </a:cubicBezTo>
                  <a:cubicBezTo>
                    <a:pt x="160" y="327"/>
                    <a:pt x="160" y="327"/>
                    <a:pt x="160" y="327"/>
                  </a:cubicBezTo>
                  <a:cubicBezTo>
                    <a:pt x="158" y="327"/>
                    <a:pt x="158" y="327"/>
                    <a:pt x="158" y="327"/>
                  </a:cubicBezTo>
                  <a:cubicBezTo>
                    <a:pt x="110" y="180"/>
                    <a:pt x="110" y="180"/>
                    <a:pt x="110" y="180"/>
                  </a:cubicBezTo>
                  <a:cubicBezTo>
                    <a:pt x="134" y="168"/>
                    <a:pt x="134" y="168"/>
                    <a:pt x="134" y="168"/>
                  </a:cubicBezTo>
                  <a:cubicBezTo>
                    <a:pt x="186" y="209"/>
                    <a:pt x="186" y="209"/>
                    <a:pt x="186" y="209"/>
                  </a:cubicBezTo>
                  <a:cubicBezTo>
                    <a:pt x="238" y="168"/>
                    <a:pt x="238" y="168"/>
                    <a:pt x="238" y="168"/>
                  </a:cubicBezTo>
                  <a:lnTo>
                    <a:pt x="262" y="180"/>
                  </a:lnTo>
                  <a:close/>
                  <a:moveTo>
                    <a:pt x="136" y="54"/>
                  </a:moveTo>
                  <a:cubicBezTo>
                    <a:pt x="136" y="95"/>
                    <a:pt x="136" y="95"/>
                    <a:pt x="136" y="95"/>
                  </a:cubicBezTo>
                  <a:cubicBezTo>
                    <a:pt x="136" y="121"/>
                    <a:pt x="142" y="132"/>
                    <a:pt x="152" y="142"/>
                  </a:cubicBezTo>
                  <a:cubicBezTo>
                    <a:pt x="155" y="145"/>
                    <a:pt x="155" y="145"/>
                    <a:pt x="155" y="145"/>
                  </a:cubicBezTo>
                  <a:cubicBezTo>
                    <a:pt x="155" y="164"/>
                    <a:pt x="155" y="164"/>
                    <a:pt x="155" y="164"/>
                  </a:cubicBezTo>
                  <a:cubicBezTo>
                    <a:pt x="186" y="189"/>
                    <a:pt x="186" y="189"/>
                    <a:pt x="186" y="189"/>
                  </a:cubicBezTo>
                  <a:cubicBezTo>
                    <a:pt x="217" y="164"/>
                    <a:pt x="217" y="164"/>
                    <a:pt x="217" y="164"/>
                  </a:cubicBezTo>
                  <a:cubicBezTo>
                    <a:pt x="217" y="145"/>
                    <a:pt x="217" y="145"/>
                    <a:pt x="217" y="145"/>
                  </a:cubicBezTo>
                  <a:cubicBezTo>
                    <a:pt x="220" y="142"/>
                    <a:pt x="220" y="142"/>
                    <a:pt x="220" y="142"/>
                  </a:cubicBezTo>
                  <a:cubicBezTo>
                    <a:pt x="230" y="132"/>
                    <a:pt x="236" y="121"/>
                    <a:pt x="236" y="95"/>
                  </a:cubicBezTo>
                  <a:cubicBezTo>
                    <a:pt x="236" y="22"/>
                    <a:pt x="236" y="22"/>
                    <a:pt x="236" y="22"/>
                  </a:cubicBezTo>
                  <a:lnTo>
                    <a:pt x="136" y="5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0" name="Freeform 26">
              <a:extLst>
                <a:ext uri="{FF2B5EF4-FFF2-40B4-BE49-F238E27FC236}">
                  <a16:creationId xmlns:a16="http://schemas.microsoft.com/office/drawing/2014/main" id="{A5F6A530-3A58-236C-482D-30D542C4185E}"/>
                </a:ext>
              </a:extLst>
            </p:cNvPr>
            <p:cNvSpPr>
              <a:spLocks noEditPoints="1"/>
            </p:cNvSpPr>
            <p:nvPr/>
          </p:nvSpPr>
          <p:spPr bwMode="auto">
            <a:xfrm>
              <a:off x="1799" y="3116"/>
              <a:ext cx="703" cy="806"/>
            </a:xfrm>
            <a:custGeom>
              <a:avLst/>
              <a:gdLst>
                <a:gd name="T0" fmla="*/ 410 w 462"/>
                <a:gd name="T1" fmla="*/ 210 h 530"/>
                <a:gd name="T2" fmla="*/ 365 w 462"/>
                <a:gd name="T3" fmla="*/ 210 h 530"/>
                <a:gd name="T4" fmla="*/ 427 w 462"/>
                <a:gd name="T5" fmla="*/ 153 h 530"/>
                <a:gd name="T6" fmla="*/ 410 w 462"/>
                <a:gd name="T7" fmla="*/ 194 h 530"/>
                <a:gd name="T8" fmla="*/ 365 w 462"/>
                <a:gd name="T9" fmla="*/ 194 h 530"/>
                <a:gd name="T10" fmla="*/ 347 w 462"/>
                <a:gd name="T11" fmla="*/ 153 h 530"/>
                <a:gd name="T12" fmla="*/ 387 w 462"/>
                <a:gd name="T13" fmla="*/ 64 h 530"/>
                <a:gd name="T14" fmla="*/ 425 w 462"/>
                <a:gd name="T15" fmla="*/ 117 h 530"/>
                <a:gd name="T16" fmla="*/ 350 w 462"/>
                <a:gd name="T17" fmla="*/ 117 h 530"/>
                <a:gd name="T18" fmla="*/ 421 w 462"/>
                <a:gd name="T19" fmla="*/ 135 h 530"/>
                <a:gd name="T20" fmla="*/ 395 w 462"/>
                <a:gd name="T21" fmla="*/ 0 h 530"/>
                <a:gd name="T22" fmla="*/ 379 w 462"/>
                <a:gd name="T23" fmla="*/ 48 h 530"/>
                <a:gd name="T24" fmla="*/ 395 w 462"/>
                <a:gd name="T25" fmla="*/ 0 h 530"/>
                <a:gd name="T26" fmla="*/ 325 w 462"/>
                <a:gd name="T27" fmla="*/ 18 h 530"/>
                <a:gd name="T28" fmla="*/ 340 w 462"/>
                <a:gd name="T29" fmla="*/ 66 h 530"/>
                <a:gd name="T30" fmla="*/ 462 w 462"/>
                <a:gd name="T31" fmla="*/ 27 h 530"/>
                <a:gd name="T32" fmla="*/ 422 w 462"/>
                <a:gd name="T33" fmla="*/ 57 h 530"/>
                <a:gd name="T34" fmla="*/ 462 w 462"/>
                <a:gd name="T35" fmla="*/ 27 h 530"/>
                <a:gd name="T36" fmla="*/ 148 w 462"/>
                <a:gd name="T37" fmla="*/ 175 h 530"/>
                <a:gd name="T38" fmla="*/ 207 w 462"/>
                <a:gd name="T39" fmla="*/ 64 h 530"/>
                <a:gd name="T40" fmla="*/ 290 w 462"/>
                <a:gd name="T41" fmla="*/ 121 h 530"/>
                <a:gd name="T42" fmla="*/ 271 w 462"/>
                <a:gd name="T43" fmla="*/ 233 h 530"/>
                <a:gd name="T44" fmla="*/ 219 w 462"/>
                <a:gd name="T45" fmla="*/ 289 h 530"/>
                <a:gd name="T46" fmla="*/ 167 w 462"/>
                <a:gd name="T47" fmla="*/ 233 h 530"/>
                <a:gd name="T48" fmla="*/ 185 w 462"/>
                <a:gd name="T49" fmla="*/ 222 h 530"/>
                <a:gd name="T50" fmla="*/ 188 w 462"/>
                <a:gd name="T51" fmla="*/ 244 h 530"/>
                <a:gd name="T52" fmla="*/ 250 w 462"/>
                <a:gd name="T53" fmla="*/ 244 h 530"/>
                <a:gd name="T54" fmla="*/ 253 w 462"/>
                <a:gd name="T55" fmla="*/ 222 h 530"/>
                <a:gd name="T56" fmla="*/ 269 w 462"/>
                <a:gd name="T57" fmla="*/ 102 h 530"/>
                <a:gd name="T58" fmla="*/ 169 w 462"/>
                <a:gd name="T59" fmla="*/ 175 h 530"/>
                <a:gd name="T60" fmla="*/ 438 w 462"/>
                <a:gd name="T61" fmla="*/ 502 h 530"/>
                <a:gd name="T62" fmla="*/ 90 w 462"/>
                <a:gd name="T63" fmla="*/ 517 h 530"/>
                <a:gd name="T64" fmla="*/ 0 w 462"/>
                <a:gd name="T65" fmla="*/ 476 h 530"/>
                <a:gd name="T66" fmla="*/ 64 w 462"/>
                <a:gd name="T67" fmla="*/ 273 h 530"/>
                <a:gd name="T68" fmla="*/ 191 w 462"/>
                <a:gd name="T69" fmla="*/ 407 h 530"/>
                <a:gd name="T70" fmla="*/ 204 w 462"/>
                <a:gd name="T71" fmla="*/ 305 h 530"/>
                <a:gd name="T72" fmla="*/ 234 w 462"/>
                <a:gd name="T73" fmla="*/ 305 h 530"/>
                <a:gd name="T74" fmla="*/ 248 w 462"/>
                <a:gd name="T75" fmla="*/ 407 h 530"/>
                <a:gd name="T76" fmla="*/ 374 w 462"/>
                <a:gd name="T77" fmla="*/ 273 h 530"/>
                <a:gd name="T78" fmla="*/ 103 w 462"/>
                <a:gd name="T79" fmla="*/ 399 h 530"/>
                <a:gd name="T80" fmla="*/ 33 w 462"/>
                <a:gd name="T81" fmla="*/ 405 h 530"/>
                <a:gd name="T82" fmla="*/ 103 w 462"/>
                <a:gd name="T83" fmla="*/ 399 h 530"/>
                <a:gd name="T84" fmla="*/ 120 w 462"/>
                <a:gd name="T85" fmla="*/ 300 h 530"/>
                <a:gd name="T86" fmla="*/ 70 w 462"/>
                <a:gd name="T87" fmla="*/ 294 h 530"/>
                <a:gd name="T88" fmla="*/ 47 w 462"/>
                <a:gd name="T89" fmla="*/ 368 h 530"/>
                <a:gd name="T90" fmla="*/ 92 w 462"/>
                <a:gd name="T91" fmla="*/ 367 h 530"/>
                <a:gd name="T92" fmla="*/ 107 w 462"/>
                <a:gd name="T93" fmla="*/ 361 h 530"/>
                <a:gd name="T94" fmla="*/ 130 w 462"/>
                <a:gd name="T95" fmla="*/ 329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62" h="530">
                  <a:moveTo>
                    <a:pt x="365" y="210"/>
                  </a:moveTo>
                  <a:cubicBezTo>
                    <a:pt x="410" y="210"/>
                    <a:pt x="410" y="210"/>
                    <a:pt x="410" y="210"/>
                  </a:cubicBezTo>
                  <a:cubicBezTo>
                    <a:pt x="410" y="223"/>
                    <a:pt x="400" y="233"/>
                    <a:pt x="387" y="233"/>
                  </a:cubicBezTo>
                  <a:cubicBezTo>
                    <a:pt x="375" y="233"/>
                    <a:pt x="365" y="223"/>
                    <a:pt x="365" y="210"/>
                  </a:cubicBezTo>
                  <a:close/>
                  <a:moveTo>
                    <a:pt x="441" y="117"/>
                  </a:moveTo>
                  <a:cubicBezTo>
                    <a:pt x="441" y="130"/>
                    <a:pt x="436" y="143"/>
                    <a:pt x="427" y="153"/>
                  </a:cubicBezTo>
                  <a:cubicBezTo>
                    <a:pt x="412" y="170"/>
                    <a:pt x="410" y="176"/>
                    <a:pt x="410" y="190"/>
                  </a:cubicBezTo>
                  <a:cubicBezTo>
                    <a:pt x="410" y="192"/>
                    <a:pt x="410" y="194"/>
                    <a:pt x="410" y="194"/>
                  </a:cubicBezTo>
                  <a:cubicBezTo>
                    <a:pt x="387" y="194"/>
                    <a:pt x="387" y="194"/>
                    <a:pt x="387" y="194"/>
                  </a:cubicBezTo>
                  <a:cubicBezTo>
                    <a:pt x="365" y="194"/>
                    <a:pt x="365" y="194"/>
                    <a:pt x="365" y="194"/>
                  </a:cubicBezTo>
                  <a:cubicBezTo>
                    <a:pt x="365" y="194"/>
                    <a:pt x="365" y="192"/>
                    <a:pt x="365" y="190"/>
                  </a:cubicBezTo>
                  <a:cubicBezTo>
                    <a:pt x="365" y="176"/>
                    <a:pt x="363" y="170"/>
                    <a:pt x="347" y="153"/>
                  </a:cubicBezTo>
                  <a:cubicBezTo>
                    <a:pt x="338" y="143"/>
                    <a:pt x="334" y="130"/>
                    <a:pt x="334" y="117"/>
                  </a:cubicBezTo>
                  <a:cubicBezTo>
                    <a:pt x="334" y="88"/>
                    <a:pt x="358" y="64"/>
                    <a:pt x="387" y="64"/>
                  </a:cubicBezTo>
                  <a:cubicBezTo>
                    <a:pt x="417" y="64"/>
                    <a:pt x="441" y="88"/>
                    <a:pt x="441" y="117"/>
                  </a:cubicBezTo>
                  <a:close/>
                  <a:moveTo>
                    <a:pt x="425" y="117"/>
                  </a:moveTo>
                  <a:cubicBezTo>
                    <a:pt x="425" y="97"/>
                    <a:pt x="408" y="80"/>
                    <a:pt x="387" y="80"/>
                  </a:cubicBezTo>
                  <a:cubicBezTo>
                    <a:pt x="366" y="80"/>
                    <a:pt x="350" y="97"/>
                    <a:pt x="350" y="117"/>
                  </a:cubicBezTo>
                  <a:cubicBezTo>
                    <a:pt x="350" y="124"/>
                    <a:pt x="351" y="129"/>
                    <a:pt x="354" y="135"/>
                  </a:cubicBezTo>
                  <a:cubicBezTo>
                    <a:pt x="421" y="135"/>
                    <a:pt x="421" y="135"/>
                    <a:pt x="421" y="135"/>
                  </a:cubicBezTo>
                  <a:cubicBezTo>
                    <a:pt x="423" y="129"/>
                    <a:pt x="425" y="124"/>
                    <a:pt x="425" y="117"/>
                  </a:cubicBezTo>
                  <a:close/>
                  <a:moveTo>
                    <a:pt x="395" y="0"/>
                  </a:moveTo>
                  <a:cubicBezTo>
                    <a:pt x="379" y="0"/>
                    <a:pt x="379" y="0"/>
                    <a:pt x="379" y="0"/>
                  </a:cubicBezTo>
                  <a:cubicBezTo>
                    <a:pt x="379" y="48"/>
                    <a:pt x="379" y="48"/>
                    <a:pt x="379" y="48"/>
                  </a:cubicBezTo>
                  <a:cubicBezTo>
                    <a:pt x="395" y="48"/>
                    <a:pt x="395" y="48"/>
                    <a:pt x="395" y="48"/>
                  </a:cubicBezTo>
                  <a:lnTo>
                    <a:pt x="395" y="0"/>
                  </a:lnTo>
                  <a:close/>
                  <a:moveTo>
                    <a:pt x="353" y="57"/>
                  </a:moveTo>
                  <a:cubicBezTo>
                    <a:pt x="325" y="18"/>
                    <a:pt x="325" y="18"/>
                    <a:pt x="325" y="18"/>
                  </a:cubicBezTo>
                  <a:cubicBezTo>
                    <a:pt x="312" y="27"/>
                    <a:pt x="312" y="27"/>
                    <a:pt x="312" y="27"/>
                  </a:cubicBezTo>
                  <a:cubicBezTo>
                    <a:pt x="340" y="66"/>
                    <a:pt x="340" y="66"/>
                    <a:pt x="340" y="66"/>
                  </a:cubicBezTo>
                  <a:lnTo>
                    <a:pt x="353" y="57"/>
                  </a:lnTo>
                  <a:close/>
                  <a:moveTo>
                    <a:pt x="462" y="27"/>
                  </a:moveTo>
                  <a:cubicBezTo>
                    <a:pt x="450" y="18"/>
                    <a:pt x="450" y="18"/>
                    <a:pt x="450" y="18"/>
                  </a:cubicBezTo>
                  <a:cubicBezTo>
                    <a:pt x="422" y="57"/>
                    <a:pt x="422" y="57"/>
                    <a:pt x="422" y="57"/>
                  </a:cubicBezTo>
                  <a:cubicBezTo>
                    <a:pt x="434" y="66"/>
                    <a:pt x="434" y="66"/>
                    <a:pt x="434" y="66"/>
                  </a:cubicBezTo>
                  <a:lnTo>
                    <a:pt x="462" y="27"/>
                  </a:lnTo>
                  <a:close/>
                  <a:moveTo>
                    <a:pt x="167" y="233"/>
                  </a:moveTo>
                  <a:cubicBezTo>
                    <a:pt x="154" y="218"/>
                    <a:pt x="148" y="201"/>
                    <a:pt x="148" y="175"/>
                  </a:cubicBezTo>
                  <a:cubicBezTo>
                    <a:pt x="148" y="121"/>
                    <a:pt x="148" y="121"/>
                    <a:pt x="148" y="121"/>
                  </a:cubicBezTo>
                  <a:cubicBezTo>
                    <a:pt x="148" y="83"/>
                    <a:pt x="168" y="64"/>
                    <a:pt x="207" y="64"/>
                  </a:cubicBezTo>
                  <a:cubicBezTo>
                    <a:pt x="231" y="64"/>
                    <a:pt x="231" y="64"/>
                    <a:pt x="231" y="64"/>
                  </a:cubicBezTo>
                  <a:cubicBezTo>
                    <a:pt x="270" y="64"/>
                    <a:pt x="290" y="83"/>
                    <a:pt x="290" y="121"/>
                  </a:cubicBezTo>
                  <a:cubicBezTo>
                    <a:pt x="290" y="175"/>
                    <a:pt x="290" y="175"/>
                    <a:pt x="290" y="175"/>
                  </a:cubicBezTo>
                  <a:cubicBezTo>
                    <a:pt x="290" y="201"/>
                    <a:pt x="284" y="218"/>
                    <a:pt x="271" y="233"/>
                  </a:cubicBezTo>
                  <a:cubicBezTo>
                    <a:pt x="271" y="248"/>
                    <a:pt x="271" y="248"/>
                    <a:pt x="271" y="248"/>
                  </a:cubicBezTo>
                  <a:cubicBezTo>
                    <a:pt x="219" y="289"/>
                    <a:pt x="219" y="289"/>
                    <a:pt x="219" y="289"/>
                  </a:cubicBezTo>
                  <a:cubicBezTo>
                    <a:pt x="167" y="248"/>
                    <a:pt x="167" y="248"/>
                    <a:pt x="167" y="248"/>
                  </a:cubicBezTo>
                  <a:lnTo>
                    <a:pt x="167" y="233"/>
                  </a:lnTo>
                  <a:close/>
                  <a:moveTo>
                    <a:pt x="169" y="175"/>
                  </a:moveTo>
                  <a:cubicBezTo>
                    <a:pt x="169" y="201"/>
                    <a:pt x="175" y="212"/>
                    <a:pt x="185" y="222"/>
                  </a:cubicBezTo>
                  <a:cubicBezTo>
                    <a:pt x="188" y="225"/>
                    <a:pt x="188" y="225"/>
                    <a:pt x="188" y="225"/>
                  </a:cubicBezTo>
                  <a:cubicBezTo>
                    <a:pt x="188" y="244"/>
                    <a:pt x="188" y="244"/>
                    <a:pt x="188" y="244"/>
                  </a:cubicBezTo>
                  <a:cubicBezTo>
                    <a:pt x="219" y="269"/>
                    <a:pt x="219" y="269"/>
                    <a:pt x="219" y="269"/>
                  </a:cubicBezTo>
                  <a:cubicBezTo>
                    <a:pt x="250" y="244"/>
                    <a:pt x="250" y="244"/>
                    <a:pt x="250" y="244"/>
                  </a:cubicBezTo>
                  <a:cubicBezTo>
                    <a:pt x="250" y="225"/>
                    <a:pt x="250" y="225"/>
                    <a:pt x="250" y="225"/>
                  </a:cubicBezTo>
                  <a:cubicBezTo>
                    <a:pt x="253" y="222"/>
                    <a:pt x="253" y="222"/>
                    <a:pt x="253" y="222"/>
                  </a:cubicBezTo>
                  <a:cubicBezTo>
                    <a:pt x="263" y="212"/>
                    <a:pt x="269" y="201"/>
                    <a:pt x="269" y="175"/>
                  </a:cubicBezTo>
                  <a:cubicBezTo>
                    <a:pt x="269" y="102"/>
                    <a:pt x="269" y="102"/>
                    <a:pt x="269" y="102"/>
                  </a:cubicBezTo>
                  <a:cubicBezTo>
                    <a:pt x="169" y="134"/>
                    <a:pt x="169" y="134"/>
                    <a:pt x="169" y="134"/>
                  </a:cubicBezTo>
                  <a:lnTo>
                    <a:pt x="169" y="175"/>
                  </a:lnTo>
                  <a:close/>
                  <a:moveTo>
                    <a:pt x="438" y="347"/>
                  </a:moveTo>
                  <a:cubicBezTo>
                    <a:pt x="438" y="502"/>
                    <a:pt x="438" y="502"/>
                    <a:pt x="438" y="502"/>
                  </a:cubicBezTo>
                  <a:cubicBezTo>
                    <a:pt x="438" y="512"/>
                    <a:pt x="432" y="517"/>
                    <a:pt x="422" y="517"/>
                  </a:cubicBezTo>
                  <a:cubicBezTo>
                    <a:pt x="90" y="517"/>
                    <a:pt x="90" y="517"/>
                    <a:pt x="90" y="517"/>
                  </a:cubicBezTo>
                  <a:cubicBezTo>
                    <a:pt x="80" y="526"/>
                    <a:pt x="68" y="530"/>
                    <a:pt x="55" y="530"/>
                  </a:cubicBezTo>
                  <a:cubicBezTo>
                    <a:pt x="25" y="530"/>
                    <a:pt x="0" y="506"/>
                    <a:pt x="0" y="476"/>
                  </a:cubicBezTo>
                  <a:cubicBezTo>
                    <a:pt x="0" y="347"/>
                    <a:pt x="0" y="347"/>
                    <a:pt x="0" y="347"/>
                  </a:cubicBezTo>
                  <a:cubicBezTo>
                    <a:pt x="0" y="305"/>
                    <a:pt x="22" y="280"/>
                    <a:pt x="64" y="273"/>
                  </a:cubicBezTo>
                  <a:cubicBezTo>
                    <a:pt x="88" y="269"/>
                    <a:pt x="121" y="264"/>
                    <a:pt x="143" y="260"/>
                  </a:cubicBezTo>
                  <a:cubicBezTo>
                    <a:pt x="191" y="407"/>
                    <a:pt x="191" y="407"/>
                    <a:pt x="191" y="407"/>
                  </a:cubicBezTo>
                  <a:cubicBezTo>
                    <a:pt x="193" y="407"/>
                    <a:pt x="193" y="407"/>
                    <a:pt x="193" y="407"/>
                  </a:cubicBezTo>
                  <a:cubicBezTo>
                    <a:pt x="204" y="305"/>
                    <a:pt x="204" y="305"/>
                    <a:pt x="204" y="305"/>
                  </a:cubicBezTo>
                  <a:cubicBezTo>
                    <a:pt x="219" y="293"/>
                    <a:pt x="219" y="293"/>
                    <a:pt x="219" y="293"/>
                  </a:cubicBezTo>
                  <a:cubicBezTo>
                    <a:pt x="234" y="305"/>
                    <a:pt x="234" y="305"/>
                    <a:pt x="234" y="305"/>
                  </a:cubicBezTo>
                  <a:cubicBezTo>
                    <a:pt x="245" y="407"/>
                    <a:pt x="245" y="407"/>
                    <a:pt x="245" y="407"/>
                  </a:cubicBezTo>
                  <a:cubicBezTo>
                    <a:pt x="248" y="407"/>
                    <a:pt x="248" y="407"/>
                    <a:pt x="248" y="407"/>
                  </a:cubicBezTo>
                  <a:cubicBezTo>
                    <a:pt x="295" y="260"/>
                    <a:pt x="295" y="260"/>
                    <a:pt x="295" y="260"/>
                  </a:cubicBezTo>
                  <a:cubicBezTo>
                    <a:pt x="317" y="264"/>
                    <a:pt x="350" y="269"/>
                    <a:pt x="374" y="273"/>
                  </a:cubicBezTo>
                  <a:cubicBezTo>
                    <a:pt x="416" y="280"/>
                    <a:pt x="438" y="305"/>
                    <a:pt x="438" y="347"/>
                  </a:cubicBezTo>
                  <a:close/>
                  <a:moveTo>
                    <a:pt x="103" y="399"/>
                  </a:moveTo>
                  <a:cubicBezTo>
                    <a:pt x="39" y="382"/>
                    <a:pt x="39" y="382"/>
                    <a:pt x="39" y="382"/>
                  </a:cubicBezTo>
                  <a:cubicBezTo>
                    <a:pt x="33" y="405"/>
                    <a:pt x="33" y="405"/>
                    <a:pt x="33" y="405"/>
                  </a:cubicBezTo>
                  <a:cubicBezTo>
                    <a:pt x="97" y="422"/>
                    <a:pt x="97" y="422"/>
                    <a:pt x="97" y="422"/>
                  </a:cubicBezTo>
                  <a:lnTo>
                    <a:pt x="103" y="399"/>
                  </a:lnTo>
                  <a:close/>
                  <a:moveTo>
                    <a:pt x="130" y="329"/>
                  </a:moveTo>
                  <a:cubicBezTo>
                    <a:pt x="129" y="326"/>
                    <a:pt x="122" y="303"/>
                    <a:pt x="120" y="300"/>
                  </a:cubicBezTo>
                  <a:cubicBezTo>
                    <a:pt x="119" y="296"/>
                    <a:pt x="116" y="294"/>
                    <a:pt x="111" y="294"/>
                  </a:cubicBezTo>
                  <a:cubicBezTo>
                    <a:pt x="105" y="294"/>
                    <a:pt x="76" y="294"/>
                    <a:pt x="70" y="294"/>
                  </a:cubicBezTo>
                  <a:cubicBezTo>
                    <a:pt x="65" y="294"/>
                    <a:pt x="62" y="297"/>
                    <a:pt x="61" y="303"/>
                  </a:cubicBezTo>
                  <a:cubicBezTo>
                    <a:pt x="60" y="307"/>
                    <a:pt x="50" y="354"/>
                    <a:pt x="47" y="368"/>
                  </a:cubicBezTo>
                  <a:cubicBezTo>
                    <a:pt x="86" y="378"/>
                    <a:pt x="86" y="378"/>
                    <a:pt x="86" y="378"/>
                  </a:cubicBezTo>
                  <a:cubicBezTo>
                    <a:pt x="92" y="367"/>
                    <a:pt x="92" y="367"/>
                    <a:pt x="92" y="367"/>
                  </a:cubicBezTo>
                  <a:cubicBezTo>
                    <a:pt x="92" y="367"/>
                    <a:pt x="95" y="366"/>
                    <a:pt x="98" y="366"/>
                  </a:cubicBezTo>
                  <a:cubicBezTo>
                    <a:pt x="102" y="365"/>
                    <a:pt x="104" y="364"/>
                    <a:pt x="107" y="361"/>
                  </a:cubicBezTo>
                  <a:cubicBezTo>
                    <a:pt x="113" y="355"/>
                    <a:pt x="125" y="343"/>
                    <a:pt x="127" y="341"/>
                  </a:cubicBezTo>
                  <a:cubicBezTo>
                    <a:pt x="132" y="336"/>
                    <a:pt x="131" y="332"/>
                    <a:pt x="130" y="329"/>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solidFill>
                  <a:schemeClr val="bg1"/>
                </a:solidFill>
              </a:endParaRPr>
            </a:p>
          </p:txBody>
        </p:sp>
      </p:grpSp>
      <p:sp>
        <p:nvSpPr>
          <p:cNvPr id="4" name="四角形: 角を丸くする 3">
            <a:extLst>
              <a:ext uri="{FF2B5EF4-FFF2-40B4-BE49-F238E27FC236}">
                <a16:creationId xmlns:a16="http://schemas.microsoft.com/office/drawing/2014/main" id="{3D6A3F94-A78E-D148-0693-8AB4AE1D6123}"/>
              </a:ext>
            </a:extLst>
          </p:cNvPr>
          <p:cNvSpPr/>
          <p:nvPr/>
        </p:nvSpPr>
        <p:spPr>
          <a:xfrm>
            <a:off x="540000" y="1296988"/>
            <a:ext cx="11107737" cy="900000"/>
          </a:xfrm>
          <a:prstGeom prst="roundRect">
            <a:avLst>
              <a:gd name="adj" fmla="val 11813"/>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600">
              <a:latin typeface="+mj-lt"/>
            </a:endParaRPr>
          </a:p>
        </p:txBody>
      </p:sp>
      <p:sp>
        <p:nvSpPr>
          <p:cNvPr id="5" name="テキスト ボックス 4">
            <a:extLst>
              <a:ext uri="{FF2B5EF4-FFF2-40B4-BE49-F238E27FC236}">
                <a16:creationId xmlns:a16="http://schemas.microsoft.com/office/drawing/2014/main" id="{5383CE76-9B7C-A319-94BA-EC583304EDA1}"/>
              </a:ext>
            </a:extLst>
          </p:cNvPr>
          <p:cNvSpPr txBox="1"/>
          <p:nvPr/>
        </p:nvSpPr>
        <p:spPr>
          <a:xfrm>
            <a:off x="777668" y="2422368"/>
            <a:ext cx="973343" cy="400110"/>
          </a:xfrm>
          <a:prstGeom prst="rect">
            <a:avLst/>
          </a:prstGeom>
          <a:noFill/>
        </p:spPr>
        <p:txBody>
          <a:bodyPr wrap="none" rtlCol="0">
            <a:spAutoFit/>
          </a:bodyPr>
          <a:lstStyle/>
          <a:p>
            <a:r>
              <a:rPr lang="ja-JP" altLang="en-US" sz="2000" b="1" spc="50">
                <a:latin typeface="BIZ UDPゴシック" panose="020B0400000000000000" pitchFamily="50" charset="-128"/>
                <a:ea typeface="BIZ UDPゴシック" panose="020B0400000000000000" pitchFamily="50" charset="-128"/>
              </a:rPr>
              <a:t>回答例</a:t>
            </a:r>
          </a:p>
        </p:txBody>
      </p:sp>
      <p:sp>
        <p:nvSpPr>
          <p:cNvPr id="6" name="テキスト ボックス 5">
            <a:extLst>
              <a:ext uri="{FF2B5EF4-FFF2-40B4-BE49-F238E27FC236}">
                <a16:creationId xmlns:a16="http://schemas.microsoft.com/office/drawing/2014/main" id="{61E444E2-94DE-F2CC-A221-A3684FF01762}"/>
              </a:ext>
            </a:extLst>
          </p:cNvPr>
          <p:cNvSpPr txBox="1"/>
          <p:nvPr/>
        </p:nvSpPr>
        <p:spPr>
          <a:xfrm>
            <a:off x="777668" y="1318254"/>
            <a:ext cx="10670495" cy="869469"/>
          </a:xfrm>
          <a:prstGeom prst="rect">
            <a:avLst/>
          </a:prstGeom>
          <a:noFill/>
        </p:spPr>
        <p:txBody>
          <a:bodyPr wrap="square" rtlCol="0">
            <a:spAutoFit/>
          </a:bodyPr>
          <a:lstStyle/>
          <a:p>
            <a:pPr>
              <a:spcAft>
                <a:spcPts val="300"/>
              </a:spcAft>
            </a:pPr>
            <a:r>
              <a:rPr lang="ja-JP" altLang="en-US" sz="1600" spc="50">
                <a:latin typeface="BIZ UDPゴシック" panose="020B0400000000000000" pitchFamily="50" charset="-128"/>
                <a:ea typeface="BIZ UDPゴシック" panose="020B0400000000000000" pitchFamily="50" charset="-128"/>
              </a:rPr>
              <a:t>事例</a:t>
            </a:r>
            <a:endParaRPr lang="en-US" altLang="ja-JP" sz="1600" spc="50">
              <a:latin typeface="BIZ UDPゴシック" panose="020B0400000000000000" pitchFamily="50" charset="-128"/>
              <a:ea typeface="BIZ UDPゴシック" panose="020B0400000000000000" pitchFamily="50" charset="-128"/>
            </a:endParaRPr>
          </a:p>
          <a:p>
            <a:pPr>
              <a:spcAft>
                <a:spcPts val="600"/>
              </a:spcAft>
            </a:pPr>
            <a:r>
              <a:rPr lang="ja-JP" altLang="en-US" sz="1600" spc="180">
                <a:latin typeface="BIZ UDPゴシック" panose="020B0400000000000000" pitchFamily="50" charset="-128"/>
                <a:ea typeface="BIZ UDPゴシック" panose="020B0400000000000000" pitchFamily="50" charset="-128"/>
              </a:rPr>
              <a:t>高校の教員は、部活動の指導で正しいフォームの記録を理由に、特定のこどもを近距離から繰り返し撮影している。</a:t>
            </a:r>
          </a:p>
        </p:txBody>
      </p:sp>
      <p:sp>
        <p:nvSpPr>
          <p:cNvPr id="8" name="スライド番号プレースホルダー 7">
            <a:extLst>
              <a:ext uri="{FF2B5EF4-FFF2-40B4-BE49-F238E27FC236}">
                <a16:creationId xmlns:a16="http://schemas.microsoft.com/office/drawing/2014/main" id="{A1631BFB-6CBD-D358-7B9C-992D215A2C89}"/>
              </a:ext>
            </a:extLst>
          </p:cNvPr>
          <p:cNvSpPr>
            <a:spLocks noGrp="1"/>
          </p:cNvSpPr>
          <p:nvPr>
            <p:ph type="sldNum" sz="quarter" idx="4"/>
          </p:nvPr>
        </p:nvSpPr>
        <p:spPr/>
        <p:txBody>
          <a:bodyPr/>
          <a:lstStyle/>
          <a:p>
            <a:fld id="{2336B528-F940-46AA-A4AB-D4751FB27E02}" type="slidenum">
              <a:rPr kumimoji="1" lang="ja-JP" altLang="en-US" smtClean="0"/>
              <a:t>80</a:t>
            </a:fld>
            <a:endParaRPr kumimoji="1" lang="ja-JP" altLang="en-US"/>
          </a:p>
        </p:txBody>
      </p:sp>
    </p:spTree>
    <p:extLst>
      <p:ext uri="{BB962C8B-B14F-4D97-AF65-F5344CB8AC3E}">
        <p14:creationId xmlns:p14="http://schemas.microsoft.com/office/powerpoint/2010/main" val="2310333561"/>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760960-FCAD-2A85-9852-7E740710341D}"/>
            </a:ext>
          </a:extLst>
        </p:cNvPr>
        <p:cNvGrpSpPr/>
        <p:nvPr/>
      </p:nvGrpSpPr>
      <p:grpSpPr>
        <a:xfrm>
          <a:off x="0" y="0"/>
          <a:ext cx="0" cy="0"/>
          <a:chOff x="0" y="0"/>
          <a:chExt cx="0" cy="0"/>
        </a:xfrm>
      </p:grpSpPr>
      <p:sp>
        <p:nvSpPr>
          <p:cNvPr id="28" name="四角形: 角を丸くする 27">
            <a:extLst>
              <a:ext uri="{FF2B5EF4-FFF2-40B4-BE49-F238E27FC236}">
                <a16:creationId xmlns:a16="http://schemas.microsoft.com/office/drawing/2014/main" id="{49C3B5C6-E878-C08D-97F0-E3AC018EDDAD}"/>
              </a:ext>
            </a:extLst>
          </p:cNvPr>
          <p:cNvSpPr/>
          <p:nvPr/>
        </p:nvSpPr>
        <p:spPr>
          <a:xfrm>
            <a:off x="531813" y="3533866"/>
            <a:ext cx="11107737" cy="2768507"/>
          </a:xfrm>
          <a:prstGeom prst="roundRect">
            <a:avLst>
              <a:gd name="adj" fmla="val 5326"/>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四角形: 角を丸くする 22">
            <a:extLst>
              <a:ext uri="{FF2B5EF4-FFF2-40B4-BE49-F238E27FC236}">
                <a16:creationId xmlns:a16="http://schemas.microsoft.com/office/drawing/2014/main" id="{41EACF35-B58B-298D-1EA2-603AC915216D}"/>
              </a:ext>
            </a:extLst>
          </p:cNvPr>
          <p:cNvSpPr/>
          <p:nvPr/>
        </p:nvSpPr>
        <p:spPr>
          <a:xfrm>
            <a:off x="531813" y="1448764"/>
            <a:ext cx="11107737" cy="1799722"/>
          </a:xfrm>
          <a:prstGeom prst="roundRect">
            <a:avLst>
              <a:gd name="adj" fmla="val 6290"/>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四角形: 角を丸くする 6">
            <a:extLst>
              <a:ext uri="{FF2B5EF4-FFF2-40B4-BE49-F238E27FC236}">
                <a16:creationId xmlns:a16="http://schemas.microsoft.com/office/drawing/2014/main" id="{AE5D42EA-4899-0425-A04A-CDB4F898A899}"/>
              </a:ext>
            </a:extLst>
          </p:cNvPr>
          <p:cNvSpPr/>
          <p:nvPr/>
        </p:nvSpPr>
        <p:spPr>
          <a:xfrm>
            <a:off x="531812" y="383588"/>
            <a:ext cx="2376000" cy="444500"/>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EECB8AF3-F190-97EF-382A-B468AD640D35}"/>
              </a:ext>
            </a:extLst>
          </p:cNvPr>
          <p:cNvSpPr>
            <a:spLocks noGrp="1"/>
          </p:cNvSpPr>
          <p:nvPr>
            <p:ph type="title"/>
          </p:nvPr>
        </p:nvSpPr>
        <p:spPr/>
        <p:txBody>
          <a:bodyPr/>
          <a:lstStyle/>
          <a:p>
            <a:r>
              <a:rPr lang="ja-JP" altLang="en-US">
                <a:latin typeface="BIZ UDPゴシック" panose="020B0400000000000000" pitchFamily="50" charset="-128"/>
                <a:ea typeface="BIZ UDPゴシック" panose="020B0400000000000000" pitchFamily="50" charset="-128"/>
              </a:rPr>
              <a:t>設問</a:t>
            </a:r>
            <a:r>
              <a:rPr lang="en-US" altLang="ja-JP">
                <a:latin typeface="BIZ UDPゴシック" panose="020B0400000000000000" pitchFamily="50" charset="-128"/>
                <a:ea typeface="BIZ UDPゴシック" panose="020B0400000000000000" pitchFamily="50" charset="-128"/>
              </a:rPr>
              <a:t>2</a:t>
            </a:r>
            <a:r>
              <a:rPr lang="ja-JP" altLang="en-US">
                <a:latin typeface="BIZ UDPゴシック" panose="020B0400000000000000" pitchFamily="50" charset="-128"/>
                <a:ea typeface="BIZ UDPゴシック" panose="020B0400000000000000" pitchFamily="50" charset="-128"/>
              </a:rPr>
              <a:t>　事例</a:t>
            </a:r>
            <a:r>
              <a:rPr lang="en-US" altLang="ja-JP">
                <a:latin typeface="BIZ UDPゴシック" panose="020B0400000000000000" pitchFamily="50" charset="-128"/>
                <a:ea typeface="BIZ UDPゴシック" panose="020B0400000000000000" pitchFamily="50" charset="-128"/>
              </a:rPr>
              <a:t>14</a:t>
            </a:r>
            <a:endParaRPr lang="ja-JP" altLang="en-US">
              <a:latin typeface="BIZ UDPゴシック" panose="020B0400000000000000" pitchFamily="50" charset="-128"/>
              <a:ea typeface="BIZ UDPゴシック" panose="020B0400000000000000" pitchFamily="50" charset="-128"/>
            </a:endParaRPr>
          </a:p>
        </p:txBody>
      </p:sp>
      <p:sp>
        <p:nvSpPr>
          <p:cNvPr id="20" name="テキスト ボックス 19">
            <a:extLst>
              <a:ext uri="{FF2B5EF4-FFF2-40B4-BE49-F238E27FC236}">
                <a16:creationId xmlns:a16="http://schemas.microsoft.com/office/drawing/2014/main" id="{14115361-880E-45E1-2670-A84074C0DF4E}"/>
              </a:ext>
            </a:extLst>
          </p:cNvPr>
          <p:cNvSpPr txBox="1"/>
          <p:nvPr/>
        </p:nvSpPr>
        <p:spPr>
          <a:xfrm>
            <a:off x="1349375" y="4515731"/>
            <a:ext cx="10018600" cy="1177245"/>
          </a:xfrm>
          <a:prstGeom prst="rect">
            <a:avLst/>
          </a:prstGeom>
          <a:noFill/>
        </p:spPr>
        <p:txBody>
          <a:bodyPr wrap="square" rtlCol="0">
            <a:spAutoFit/>
          </a:bodyPr>
          <a:lstStyle/>
          <a:p>
            <a:pPr>
              <a:lnSpc>
                <a:spcPct val="110000"/>
              </a:lnSpc>
              <a:spcAft>
                <a:spcPts val="600"/>
              </a:spcAft>
            </a:pPr>
            <a:r>
              <a:rPr lang="ja-JP" altLang="en-US" sz="2000" spc="80">
                <a:ea typeface="BIZ UDPゴシック" panose="020B0400000000000000" pitchFamily="50" charset="-128"/>
              </a:rPr>
              <a:t>この事例はどのような場合に不適切な行為となるでしょうか。</a:t>
            </a:r>
            <a:endParaRPr lang="en-US" altLang="ja-JP" sz="2000" spc="80">
              <a:ea typeface="BIZ UDPゴシック" panose="020B0400000000000000" pitchFamily="50" charset="-128"/>
            </a:endParaRPr>
          </a:p>
          <a:p>
            <a:pPr>
              <a:lnSpc>
                <a:spcPct val="110000"/>
              </a:lnSpc>
              <a:spcAft>
                <a:spcPts val="600"/>
              </a:spcAft>
            </a:pPr>
            <a:r>
              <a:rPr lang="ja-JP" altLang="en-US" sz="2000" spc="80">
                <a:ea typeface="BIZ UDPゴシック" panose="020B0400000000000000" pitchFamily="50" charset="-128"/>
              </a:rPr>
              <a:t>また、このようなケースの場合、どのような点に気を付け、どのように対応すべきでしょうか。</a:t>
            </a:r>
            <a:endParaRPr kumimoji="1" lang="ja-JP" altLang="en-US" sz="2000" spc="80">
              <a:ea typeface="BIZ UDPゴシック" panose="020B0400000000000000" pitchFamily="50" charset="-128"/>
            </a:endParaRPr>
          </a:p>
        </p:txBody>
      </p:sp>
      <p:sp>
        <p:nvSpPr>
          <p:cNvPr id="22" name="楕円 21">
            <a:extLst>
              <a:ext uri="{FF2B5EF4-FFF2-40B4-BE49-F238E27FC236}">
                <a16:creationId xmlns:a16="http://schemas.microsoft.com/office/drawing/2014/main" id="{6EB19B04-3524-77CD-830B-E440332631DE}"/>
              </a:ext>
            </a:extLst>
          </p:cNvPr>
          <p:cNvSpPr/>
          <p:nvPr/>
        </p:nvSpPr>
        <p:spPr>
          <a:xfrm>
            <a:off x="887571" y="4508587"/>
            <a:ext cx="423069" cy="423069"/>
          </a:xfrm>
          <a:prstGeom prst="ellipse">
            <a:avLst/>
          </a:prstGeom>
          <a:solidFill>
            <a:srgbClr val="FF6A29"/>
          </a:solidFill>
          <a:ln>
            <a:noFill/>
          </a:ln>
        </p:spPr>
        <p:style>
          <a:lnRef idx="2">
            <a:schemeClr val="accent1">
              <a:shade val="15000"/>
            </a:schemeClr>
          </a:lnRef>
          <a:fillRef idx="1">
            <a:schemeClr val="accent1"/>
          </a:fillRef>
          <a:effectRef idx="0">
            <a:schemeClr val="accent1"/>
          </a:effectRef>
          <a:fontRef idx="minor">
            <a:schemeClr val="lt1"/>
          </a:fontRef>
        </p:style>
        <p:txBody>
          <a:bodyPr bIns="0" rtlCol="0" anchor="ctr"/>
          <a:lstStyle/>
          <a:p>
            <a:pPr algn="ctr"/>
            <a:r>
              <a:rPr kumimoji="1" lang="en-US" altLang="ja-JP" sz="2100" b="1"/>
              <a:t>1</a:t>
            </a:r>
            <a:endParaRPr kumimoji="1" lang="ja-JP" altLang="en-US" sz="2100" b="1"/>
          </a:p>
        </p:txBody>
      </p:sp>
      <p:sp>
        <p:nvSpPr>
          <p:cNvPr id="4" name="テキスト ボックス 3">
            <a:extLst>
              <a:ext uri="{FF2B5EF4-FFF2-40B4-BE49-F238E27FC236}">
                <a16:creationId xmlns:a16="http://schemas.microsoft.com/office/drawing/2014/main" id="{681A6985-D1DF-63EB-6B29-F34E7BB75063}"/>
              </a:ext>
            </a:extLst>
          </p:cNvPr>
          <p:cNvSpPr txBox="1"/>
          <p:nvPr/>
        </p:nvSpPr>
        <p:spPr>
          <a:xfrm>
            <a:off x="792162" y="1726230"/>
            <a:ext cx="761747" cy="430887"/>
          </a:xfrm>
          <a:prstGeom prst="rect">
            <a:avLst/>
          </a:prstGeom>
          <a:noFill/>
        </p:spPr>
        <p:txBody>
          <a:bodyPr wrap="none" rtlCol="0">
            <a:spAutoFit/>
          </a:bodyPr>
          <a:lstStyle/>
          <a:p>
            <a:r>
              <a:rPr lang="ja-JP" altLang="en-US" sz="2200" b="1" spc="50">
                <a:latin typeface="BIZ UDPゴシック" panose="020B0400000000000000" pitchFamily="50" charset="-128"/>
                <a:ea typeface="BIZ UDPゴシック" panose="020B0400000000000000" pitchFamily="50" charset="-128"/>
              </a:rPr>
              <a:t>事例</a:t>
            </a:r>
            <a:endParaRPr kumimoji="1" lang="ja-JP" altLang="en-US" sz="2200" b="1" spc="50">
              <a:latin typeface="BIZ UDPゴシック" panose="020B0400000000000000" pitchFamily="50" charset="-128"/>
              <a:ea typeface="BIZ UDPゴシック" panose="020B0400000000000000" pitchFamily="50" charset="-128"/>
            </a:endParaRPr>
          </a:p>
        </p:txBody>
      </p:sp>
      <p:sp>
        <p:nvSpPr>
          <p:cNvPr id="17" name="テキスト ボックス 16">
            <a:extLst>
              <a:ext uri="{FF2B5EF4-FFF2-40B4-BE49-F238E27FC236}">
                <a16:creationId xmlns:a16="http://schemas.microsoft.com/office/drawing/2014/main" id="{29235FC4-ED65-7A59-17E5-546A276324DA}"/>
              </a:ext>
            </a:extLst>
          </p:cNvPr>
          <p:cNvSpPr txBox="1"/>
          <p:nvPr/>
        </p:nvSpPr>
        <p:spPr>
          <a:xfrm>
            <a:off x="792162" y="2227206"/>
            <a:ext cx="10447338" cy="658770"/>
          </a:xfrm>
          <a:prstGeom prst="rect">
            <a:avLst/>
          </a:prstGeom>
          <a:noFill/>
        </p:spPr>
        <p:txBody>
          <a:bodyPr wrap="square" rtlCol="0">
            <a:spAutoFit/>
          </a:bodyPr>
          <a:lstStyle/>
          <a:p>
            <a:pPr>
              <a:lnSpc>
                <a:spcPct val="110000"/>
              </a:lnSpc>
            </a:pPr>
            <a:r>
              <a:rPr lang="ja-JP" altLang="en-US" spc="180">
                <a:latin typeface="BIZ UDPゴシック" panose="020B0400000000000000" pitchFamily="50" charset="-128"/>
                <a:ea typeface="BIZ UDPゴシック" panose="020B0400000000000000" pitchFamily="50" charset="-128"/>
              </a:rPr>
              <a:t>学習塾の講師は、特定の生徒からの個別質問に対して、生徒に密着するように座り、質問に対応している。</a:t>
            </a:r>
          </a:p>
        </p:txBody>
      </p:sp>
      <p:sp>
        <p:nvSpPr>
          <p:cNvPr id="18" name="テキスト ボックス 17">
            <a:extLst>
              <a:ext uri="{FF2B5EF4-FFF2-40B4-BE49-F238E27FC236}">
                <a16:creationId xmlns:a16="http://schemas.microsoft.com/office/drawing/2014/main" id="{807E0AF2-49FA-FF46-DAFA-E8B4715FFCBE}"/>
              </a:ext>
            </a:extLst>
          </p:cNvPr>
          <p:cNvSpPr txBox="1"/>
          <p:nvPr/>
        </p:nvSpPr>
        <p:spPr>
          <a:xfrm>
            <a:off x="792162" y="3888769"/>
            <a:ext cx="761747" cy="430887"/>
          </a:xfrm>
          <a:prstGeom prst="rect">
            <a:avLst/>
          </a:prstGeom>
          <a:noFill/>
        </p:spPr>
        <p:txBody>
          <a:bodyPr wrap="none" rtlCol="0">
            <a:spAutoFit/>
          </a:bodyPr>
          <a:lstStyle/>
          <a:p>
            <a:r>
              <a:rPr lang="ja-JP" altLang="en-US" sz="2200" b="1" spc="50"/>
              <a:t>設問</a:t>
            </a:r>
            <a:endParaRPr kumimoji="1" lang="ja-JP" altLang="en-US" sz="2200" b="1" spc="50"/>
          </a:p>
        </p:txBody>
      </p:sp>
      <p:sp>
        <p:nvSpPr>
          <p:cNvPr id="3" name="スライド番号プレースホルダー 2">
            <a:extLst>
              <a:ext uri="{FF2B5EF4-FFF2-40B4-BE49-F238E27FC236}">
                <a16:creationId xmlns:a16="http://schemas.microsoft.com/office/drawing/2014/main" id="{8B57AD4E-EDEB-AFDD-C51F-351339761F29}"/>
              </a:ext>
            </a:extLst>
          </p:cNvPr>
          <p:cNvSpPr>
            <a:spLocks noGrp="1"/>
          </p:cNvSpPr>
          <p:nvPr>
            <p:ph type="sldNum" sz="quarter" idx="4"/>
          </p:nvPr>
        </p:nvSpPr>
        <p:spPr/>
        <p:txBody>
          <a:bodyPr/>
          <a:lstStyle/>
          <a:p>
            <a:fld id="{2336B528-F940-46AA-A4AB-D4751FB27E02}" type="slidenum">
              <a:rPr kumimoji="1" lang="ja-JP" altLang="en-US" smtClean="0"/>
              <a:t>81</a:t>
            </a:fld>
            <a:endParaRPr kumimoji="1" lang="ja-JP" altLang="en-US"/>
          </a:p>
        </p:txBody>
      </p:sp>
    </p:spTree>
    <p:extLst>
      <p:ext uri="{BB962C8B-B14F-4D97-AF65-F5344CB8AC3E}">
        <p14:creationId xmlns:p14="http://schemas.microsoft.com/office/powerpoint/2010/main" val="1089575298"/>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D76218-4DA9-AF35-6C7E-44F6760EE6A7}"/>
            </a:ext>
          </a:extLst>
        </p:cNvPr>
        <p:cNvGrpSpPr/>
        <p:nvPr/>
      </p:nvGrpSpPr>
      <p:grpSpPr>
        <a:xfrm>
          <a:off x="0" y="0"/>
          <a:ext cx="0" cy="0"/>
          <a:chOff x="0" y="0"/>
          <a:chExt cx="0" cy="0"/>
        </a:xfrm>
      </p:grpSpPr>
      <p:sp>
        <p:nvSpPr>
          <p:cNvPr id="16" name="四角形: 角を丸くする 15">
            <a:extLst>
              <a:ext uri="{FF2B5EF4-FFF2-40B4-BE49-F238E27FC236}">
                <a16:creationId xmlns:a16="http://schemas.microsoft.com/office/drawing/2014/main" id="{EBA1BF29-A7E0-E20F-9A47-05DB71D85BEC}"/>
              </a:ext>
            </a:extLst>
          </p:cNvPr>
          <p:cNvSpPr/>
          <p:nvPr/>
        </p:nvSpPr>
        <p:spPr>
          <a:xfrm>
            <a:off x="542131" y="1435876"/>
            <a:ext cx="11107737" cy="1515824"/>
          </a:xfrm>
          <a:prstGeom prst="roundRect">
            <a:avLst>
              <a:gd name="adj" fmla="val 3346"/>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四角形: 角を丸くする 22">
            <a:extLst>
              <a:ext uri="{FF2B5EF4-FFF2-40B4-BE49-F238E27FC236}">
                <a16:creationId xmlns:a16="http://schemas.microsoft.com/office/drawing/2014/main" id="{9396464A-C163-A24B-3974-540F545C0CBB}"/>
              </a:ext>
            </a:extLst>
          </p:cNvPr>
          <p:cNvSpPr/>
          <p:nvPr/>
        </p:nvSpPr>
        <p:spPr>
          <a:xfrm>
            <a:off x="531813" y="3126309"/>
            <a:ext cx="11107737" cy="3176065"/>
          </a:xfrm>
          <a:prstGeom prst="roundRect">
            <a:avLst>
              <a:gd name="adj" fmla="val 3346"/>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四角形: 角を丸くする 6">
            <a:extLst>
              <a:ext uri="{FF2B5EF4-FFF2-40B4-BE49-F238E27FC236}">
                <a16:creationId xmlns:a16="http://schemas.microsoft.com/office/drawing/2014/main" id="{6B9F30D5-71A9-63A1-4413-9D689449119C}"/>
              </a:ext>
            </a:extLst>
          </p:cNvPr>
          <p:cNvSpPr/>
          <p:nvPr/>
        </p:nvSpPr>
        <p:spPr>
          <a:xfrm>
            <a:off x="531813" y="385789"/>
            <a:ext cx="2376000" cy="440099"/>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20D7B31F-6FDA-920C-F567-4752F89E7902}"/>
              </a:ext>
            </a:extLst>
          </p:cNvPr>
          <p:cNvSpPr>
            <a:spLocks noGrp="1"/>
          </p:cNvSpPr>
          <p:nvPr>
            <p:ph type="title"/>
          </p:nvPr>
        </p:nvSpPr>
        <p:spPr/>
        <p:txBody>
          <a:bodyPr/>
          <a:lstStyle/>
          <a:p>
            <a:r>
              <a:rPr lang="ja-JP" altLang="en-US">
                <a:latin typeface="BIZ UDPゴシック" panose="020B0400000000000000" pitchFamily="50" charset="-128"/>
                <a:ea typeface="BIZ UDPゴシック" panose="020B0400000000000000" pitchFamily="50" charset="-128"/>
              </a:rPr>
              <a:t>設問</a:t>
            </a:r>
            <a:r>
              <a:rPr lang="en-US" altLang="ja-JP">
                <a:latin typeface="BIZ UDPゴシック" panose="020B0400000000000000" pitchFamily="50" charset="-128"/>
                <a:ea typeface="BIZ UDPゴシック" panose="020B0400000000000000" pitchFamily="50" charset="-128"/>
              </a:rPr>
              <a:t>2</a:t>
            </a:r>
            <a:r>
              <a:rPr lang="ja-JP" altLang="en-US">
                <a:latin typeface="BIZ UDPゴシック" panose="020B0400000000000000" pitchFamily="50" charset="-128"/>
                <a:ea typeface="BIZ UDPゴシック" panose="020B0400000000000000" pitchFamily="50" charset="-128"/>
              </a:rPr>
              <a:t>　事例</a:t>
            </a:r>
            <a:r>
              <a:rPr lang="en-US" altLang="ja-JP">
                <a:latin typeface="BIZ UDPゴシック" panose="020B0400000000000000" pitchFamily="50" charset="-128"/>
                <a:ea typeface="BIZ UDPゴシック" panose="020B0400000000000000" pitchFamily="50" charset="-128"/>
              </a:rPr>
              <a:t>14</a:t>
            </a:r>
            <a:endParaRPr lang="ja-JP" altLang="en-US">
              <a:latin typeface="BIZ UDPゴシック" panose="020B0400000000000000" pitchFamily="50" charset="-128"/>
              <a:ea typeface="BIZ UDPゴシック" panose="020B0400000000000000" pitchFamily="50" charset="-128"/>
            </a:endParaRPr>
          </a:p>
        </p:txBody>
      </p:sp>
      <p:grpSp>
        <p:nvGrpSpPr>
          <p:cNvPr id="10" name="グループ化 9">
            <a:extLst>
              <a:ext uri="{FF2B5EF4-FFF2-40B4-BE49-F238E27FC236}">
                <a16:creationId xmlns:a16="http://schemas.microsoft.com/office/drawing/2014/main" id="{BB9F5077-C0FA-2086-4B13-4E1C1E9A0B80}"/>
              </a:ext>
            </a:extLst>
          </p:cNvPr>
          <p:cNvGrpSpPr/>
          <p:nvPr/>
        </p:nvGrpSpPr>
        <p:grpSpPr>
          <a:xfrm>
            <a:off x="832882" y="4065473"/>
            <a:ext cx="4185900" cy="423069"/>
            <a:chOff x="887571" y="1678781"/>
            <a:chExt cx="4185900" cy="423069"/>
          </a:xfrm>
        </p:grpSpPr>
        <p:sp>
          <p:nvSpPr>
            <p:cNvPr id="6" name="テキスト ボックス 5">
              <a:extLst>
                <a:ext uri="{FF2B5EF4-FFF2-40B4-BE49-F238E27FC236}">
                  <a16:creationId xmlns:a16="http://schemas.microsoft.com/office/drawing/2014/main" id="{66EAA911-2DD7-5D6C-69F4-D94C9CAD72C9}"/>
                </a:ext>
              </a:extLst>
            </p:cNvPr>
            <p:cNvSpPr txBox="1"/>
            <p:nvPr/>
          </p:nvSpPr>
          <p:spPr>
            <a:xfrm>
              <a:off x="1349375" y="1714500"/>
              <a:ext cx="3724096" cy="369332"/>
            </a:xfrm>
            <a:prstGeom prst="rect">
              <a:avLst/>
            </a:prstGeom>
            <a:noFill/>
          </p:spPr>
          <p:txBody>
            <a:bodyPr wrap="none" rtlCol="0">
              <a:spAutoFit/>
            </a:bodyPr>
            <a:lstStyle/>
            <a:p>
              <a:r>
                <a:rPr lang="ja-JP" altLang="en-US" b="1">
                  <a:solidFill>
                    <a:srgbClr val="FF6A29"/>
                  </a:solidFill>
                  <a:latin typeface="BIZ UDPゴシック" panose="020B0400000000000000" pitchFamily="50" charset="-128"/>
                  <a:ea typeface="BIZ UDPゴシック" panose="020B0400000000000000" pitchFamily="50" charset="-128"/>
                </a:rPr>
                <a:t>密着する業務上の必要性はある</a:t>
              </a:r>
              <a:r>
                <a:rPr lang="ja-JP" altLang="en-US" sz="1800" b="1">
                  <a:solidFill>
                    <a:srgbClr val="FF6A29"/>
                  </a:solidFill>
                  <a:latin typeface="BIZ UDPゴシック" panose="020B0400000000000000" pitchFamily="50" charset="-128"/>
                  <a:ea typeface="BIZ UDPゴシック" panose="020B0400000000000000" pitchFamily="50" charset="-128"/>
                </a:rPr>
                <a:t>か</a:t>
              </a:r>
              <a:endParaRPr kumimoji="1" lang="ja-JP" altLang="en-US" sz="1900" b="1" spc="50">
                <a:solidFill>
                  <a:srgbClr val="FF6A29"/>
                </a:solidFill>
                <a:latin typeface="BIZ UDPゴシック" panose="020B0400000000000000" pitchFamily="50" charset="-128"/>
                <a:ea typeface="BIZ UDPゴシック" panose="020B0400000000000000" pitchFamily="50" charset="-128"/>
              </a:endParaRPr>
            </a:p>
          </p:txBody>
        </p:sp>
        <p:sp>
          <p:nvSpPr>
            <p:cNvPr id="9" name="楕円 8">
              <a:extLst>
                <a:ext uri="{FF2B5EF4-FFF2-40B4-BE49-F238E27FC236}">
                  <a16:creationId xmlns:a16="http://schemas.microsoft.com/office/drawing/2014/main" id="{16120DFA-D1BD-2301-57D2-C2B79433026D}"/>
                </a:ext>
              </a:extLst>
            </p:cNvPr>
            <p:cNvSpPr/>
            <p:nvPr/>
          </p:nvSpPr>
          <p:spPr>
            <a:xfrm>
              <a:off x="887571" y="1678781"/>
              <a:ext cx="423069" cy="423069"/>
            </a:xfrm>
            <a:prstGeom prst="ellipse">
              <a:avLst/>
            </a:prstGeom>
            <a:solidFill>
              <a:srgbClr val="FF6A29"/>
            </a:solidFill>
            <a:ln>
              <a:noFill/>
            </a:ln>
          </p:spPr>
          <p:style>
            <a:lnRef idx="2">
              <a:schemeClr val="accent1">
                <a:shade val="15000"/>
              </a:schemeClr>
            </a:lnRef>
            <a:fillRef idx="1">
              <a:schemeClr val="accent1"/>
            </a:fillRef>
            <a:effectRef idx="0">
              <a:schemeClr val="accent1"/>
            </a:effectRef>
            <a:fontRef idx="minor">
              <a:schemeClr val="lt1"/>
            </a:fontRef>
          </p:style>
          <p:txBody>
            <a:bodyPr bIns="0" rtlCol="0" anchor="ctr"/>
            <a:lstStyle/>
            <a:p>
              <a:pPr algn="ctr"/>
              <a:r>
                <a:rPr lang="en-US" altLang="ja-JP" sz="2100" b="1">
                  <a:latin typeface="BIZ UDPゴシック" panose="020B0400000000000000" pitchFamily="50" charset="-128"/>
                  <a:ea typeface="BIZ UDPゴシック" panose="020B0400000000000000" pitchFamily="50" charset="-128"/>
                </a:rPr>
                <a:t>1</a:t>
              </a:r>
              <a:endParaRPr kumimoji="1" lang="ja-JP" altLang="en-US" sz="2100" b="1">
                <a:latin typeface="BIZ UDPゴシック" panose="020B0400000000000000" pitchFamily="50" charset="-128"/>
                <a:ea typeface="BIZ UDPゴシック" panose="020B0400000000000000" pitchFamily="50" charset="-128"/>
              </a:endParaRPr>
            </a:p>
          </p:txBody>
        </p:sp>
      </p:grpSp>
      <p:grpSp>
        <p:nvGrpSpPr>
          <p:cNvPr id="11" name="グループ化 10">
            <a:extLst>
              <a:ext uri="{FF2B5EF4-FFF2-40B4-BE49-F238E27FC236}">
                <a16:creationId xmlns:a16="http://schemas.microsoft.com/office/drawing/2014/main" id="{CC6EC65D-34A8-90A9-716F-AAF3E87A6702}"/>
              </a:ext>
            </a:extLst>
          </p:cNvPr>
          <p:cNvGrpSpPr/>
          <p:nvPr/>
        </p:nvGrpSpPr>
        <p:grpSpPr>
          <a:xfrm>
            <a:off x="832882" y="4812958"/>
            <a:ext cx="4570621" cy="423069"/>
            <a:chOff x="887571" y="1678781"/>
            <a:chExt cx="4570621" cy="423069"/>
          </a:xfrm>
        </p:grpSpPr>
        <p:sp>
          <p:nvSpPr>
            <p:cNvPr id="12" name="テキスト ボックス 11">
              <a:extLst>
                <a:ext uri="{FF2B5EF4-FFF2-40B4-BE49-F238E27FC236}">
                  <a16:creationId xmlns:a16="http://schemas.microsoft.com/office/drawing/2014/main" id="{8947C3CE-9628-CDC6-399C-731D754827DE}"/>
                </a:ext>
              </a:extLst>
            </p:cNvPr>
            <p:cNvSpPr txBox="1"/>
            <p:nvPr/>
          </p:nvSpPr>
          <p:spPr>
            <a:xfrm>
              <a:off x="1349375" y="1714500"/>
              <a:ext cx="4108817" cy="369332"/>
            </a:xfrm>
            <a:prstGeom prst="rect">
              <a:avLst/>
            </a:prstGeom>
            <a:noFill/>
          </p:spPr>
          <p:txBody>
            <a:bodyPr wrap="none" rtlCol="0">
              <a:spAutoFit/>
            </a:bodyPr>
            <a:lstStyle/>
            <a:p>
              <a:r>
                <a:rPr lang="ja-JP" altLang="en-US" b="1">
                  <a:solidFill>
                    <a:srgbClr val="FF6A29"/>
                  </a:solidFill>
                  <a:latin typeface="BIZ UDPゴシック" panose="020B0400000000000000" pitchFamily="50" charset="-128"/>
                  <a:ea typeface="BIZ UDPゴシック" panose="020B0400000000000000" pitchFamily="50" charset="-128"/>
                </a:rPr>
                <a:t>密室化を避ける工夫がなされているか</a:t>
              </a:r>
              <a:endParaRPr lang="ja-JP" altLang="en-US" sz="1800" b="1">
                <a:solidFill>
                  <a:srgbClr val="FF6A29"/>
                </a:solidFill>
                <a:latin typeface="BIZ UDPゴシック" panose="020B0400000000000000" pitchFamily="50" charset="-128"/>
                <a:ea typeface="BIZ UDPゴシック" panose="020B0400000000000000" pitchFamily="50" charset="-128"/>
              </a:endParaRPr>
            </a:p>
          </p:txBody>
        </p:sp>
        <p:sp>
          <p:nvSpPr>
            <p:cNvPr id="14" name="楕円 13">
              <a:extLst>
                <a:ext uri="{FF2B5EF4-FFF2-40B4-BE49-F238E27FC236}">
                  <a16:creationId xmlns:a16="http://schemas.microsoft.com/office/drawing/2014/main" id="{9BF9A42E-2D8F-66CC-8449-ABAAC5F24887}"/>
                </a:ext>
              </a:extLst>
            </p:cNvPr>
            <p:cNvSpPr/>
            <p:nvPr/>
          </p:nvSpPr>
          <p:spPr>
            <a:xfrm>
              <a:off x="887571" y="1678781"/>
              <a:ext cx="423069" cy="423069"/>
            </a:xfrm>
            <a:prstGeom prst="ellipse">
              <a:avLst/>
            </a:prstGeom>
            <a:solidFill>
              <a:srgbClr val="FF6A29"/>
            </a:solidFill>
            <a:ln>
              <a:noFill/>
            </a:ln>
          </p:spPr>
          <p:style>
            <a:lnRef idx="2">
              <a:schemeClr val="accent1">
                <a:shade val="15000"/>
              </a:schemeClr>
            </a:lnRef>
            <a:fillRef idx="1">
              <a:schemeClr val="accent1"/>
            </a:fillRef>
            <a:effectRef idx="0">
              <a:schemeClr val="accent1"/>
            </a:effectRef>
            <a:fontRef idx="minor">
              <a:schemeClr val="lt1"/>
            </a:fontRef>
          </p:style>
          <p:txBody>
            <a:bodyPr bIns="0" rtlCol="0" anchor="ctr"/>
            <a:lstStyle/>
            <a:p>
              <a:pPr algn="ctr"/>
              <a:r>
                <a:rPr kumimoji="1" lang="en-US" altLang="ja-JP" sz="2100" b="1">
                  <a:latin typeface="BIZ UDPゴシック" panose="020B0400000000000000" pitchFamily="50" charset="-128"/>
                  <a:ea typeface="BIZ UDPゴシック" panose="020B0400000000000000" pitchFamily="50" charset="-128"/>
                </a:rPr>
                <a:t>2</a:t>
              </a:r>
              <a:endParaRPr kumimoji="1" lang="ja-JP" altLang="en-US" sz="2100" b="1">
                <a:latin typeface="BIZ UDPゴシック" panose="020B0400000000000000" pitchFamily="50" charset="-128"/>
                <a:ea typeface="BIZ UDPゴシック" panose="020B0400000000000000" pitchFamily="50" charset="-128"/>
              </a:endParaRPr>
            </a:p>
          </p:txBody>
        </p:sp>
      </p:grpSp>
      <p:sp>
        <p:nvSpPr>
          <p:cNvPr id="13" name="テキスト ボックス 12">
            <a:extLst>
              <a:ext uri="{FF2B5EF4-FFF2-40B4-BE49-F238E27FC236}">
                <a16:creationId xmlns:a16="http://schemas.microsoft.com/office/drawing/2014/main" id="{1B65EFFC-7670-1DDC-F6C5-C596F5AF1295}"/>
              </a:ext>
            </a:extLst>
          </p:cNvPr>
          <p:cNvSpPr txBox="1"/>
          <p:nvPr/>
        </p:nvSpPr>
        <p:spPr>
          <a:xfrm>
            <a:off x="832882" y="2049091"/>
            <a:ext cx="10566956" cy="325025"/>
          </a:xfrm>
          <a:prstGeom prst="rect">
            <a:avLst/>
          </a:prstGeom>
          <a:noFill/>
        </p:spPr>
        <p:txBody>
          <a:bodyPr wrap="square" rtlCol="0">
            <a:spAutoFit/>
          </a:bodyPr>
          <a:lstStyle/>
          <a:p>
            <a:pPr>
              <a:lnSpc>
                <a:spcPct val="110000"/>
              </a:lnSpc>
            </a:pPr>
            <a:r>
              <a:rPr lang="ja-JP" altLang="en-US" sz="1600" spc="180">
                <a:latin typeface="BIZ UDPゴシック" panose="020B0400000000000000" pitchFamily="50" charset="-128"/>
                <a:ea typeface="BIZ UDPゴシック" panose="020B0400000000000000" pitchFamily="50" charset="-128"/>
              </a:rPr>
              <a:t>学習塾の講師は、特定の生徒からの個別質問に対して、生徒に密着するように座り、質問に対応している。</a:t>
            </a:r>
          </a:p>
        </p:txBody>
      </p:sp>
      <p:sp>
        <p:nvSpPr>
          <p:cNvPr id="17" name="テキスト ボックス 16">
            <a:extLst>
              <a:ext uri="{FF2B5EF4-FFF2-40B4-BE49-F238E27FC236}">
                <a16:creationId xmlns:a16="http://schemas.microsoft.com/office/drawing/2014/main" id="{BE9CEC82-92EF-E4F6-FD7C-DEDEB245CA6F}"/>
              </a:ext>
            </a:extLst>
          </p:cNvPr>
          <p:cNvSpPr txBox="1"/>
          <p:nvPr/>
        </p:nvSpPr>
        <p:spPr>
          <a:xfrm>
            <a:off x="792162" y="1618204"/>
            <a:ext cx="607859" cy="338554"/>
          </a:xfrm>
          <a:prstGeom prst="rect">
            <a:avLst/>
          </a:prstGeom>
          <a:noFill/>
        </p:spPr>
        <p:txBody>
          <a:bodyPr wrap="none" rtlCol="0">
            <a:spAutoFit/>
          </a:bodyPr>
          <a:lstStyle/>
          <a:p>
            <a:r>
              <a:rPr lang="ja-JP" altLang="en-US" sz="1600" spc="50">
                <a:latin typeface="BIZ UDPゴシック" panose="020B0400000000000000" pitchFamily="50" charset="-128"/>
                <a:ea typeface="BIZ UDPゴシック" panose="020B0400000000000000" pitchFamily="50" charset="-128"/>
              </a:rPr>
              <a:t>事例</a:t>
            </a:r>
          </a:p>
        </p:txBody>
      </p:sp>
      <p:grpSp>
        <p:nvGrpSpPr>
          <p:cNvPr id="3" name="グループ化 2">
            <a:extLst>
              <a:ext uri="{FF2B5EF4-FFF2-40B4-BE49-F238E27FC236}">
                <a16:creationId xmlns:a16="http://schemas.microsoft.com/office/drawing/2014/main" id="{009C0AE5-25E9-9127-7B18-8EF0BA02612B}"/>
              </a:ext>
            </a:extLst>
          </p:cNvPr>
          <p:cNvGrpSpPr/>
          <p:nvPr/>
        </p:nvGrpSpPr>
        <p:grpSpPr>
          <a:xfrm>
            <a:off x="10308917" y="4953562"/>
            <a:ext cx="1041272" cy="1129438"/>
            <a:chOff x="1189767" y="2221447"/>
            <a:chExt cx="1041272" cy="1129438"/>
          </a:xfrm>
        </p:grpSpPr>
        <p:sp>
          <p:nvSpPr>
            <p:cNvPr id="15" name="フリーフォーム: 図形 14">
              <a:extLst>
                <a:ext uri="{FF2B5EF4-FFF2-40B4-BE49-F238E27FC236}">
                  <a16:creationId xmlns:a16="http://schemas.microsoft.com/office/drawing/2014/main" id="{F756F295-4BBE-16C8-312D-A0BFB4578F25}"/>
                </a:ext>
              </a:extLst>
            </p:cNvPr>
            <p:cNvSpPr/>
            <p:nvPr/>
          </p:nvSpPr>
          <p:spPr>
            <a:xfrm>
              <a:off x="1421129" y="2296183"/>
              <a:ext cx="437864" cy="961834"/>
            </a:xfrm>
            <a:custGeom>
              <a:avLst/>
              <a:gdLst>
                <a:gd name="connsiteX0" fmla="*/ 356235 w 437864"/>
                <a:gd name="connsiteY0" fmla="*/ 324422 h 961834"/>
                <a:gd name="connsiteX1" fmla="*/ 361855 w 437864"/>
                <a:gd name="connsiteY1" fmla="*/ 351282 h 961834"/>
                <a:gd name="connsiteX2" fmla="*/ 289369 w 437864"/>
                <a:gd name="connsiteY2" fmla="*/ 430149 h 961834"/>
                <a:gd name="connsiteX3" fmla="*/ 227647 w 437864"/>
                <a:gd name="connsiteY3" fmla="*/ 401003 h 961834"/>
                <a:gd name="connsiteX4" fmla="*/ 227647 w 437864"/>
                <a:gd name="connsiteY4" fmla="*/ 377666 h 961834"/>
                <a:gd name="connsiteX5" fmla="*/ 203359 w 437864"/>
                <a:gd name="connsiteY5" fmla="*/ 329946 h 961834"/>
                <a:gd name="connsiteX6" fmla="*/ 166592 w 437864"/>
                <a:gd name="connsiteY6" fmla="*/ 303276 h 961834"/>
                <a:gd name="connsiteX7" fmla="*/ 129254 w 437864"/>
                <a:gd name="connsiteY7" fmla="*/ 227362 h 961834"/>
                <a:gd name="connsiteX8" fmla="*/ 102679 w 437864"/>
                <a:gd name="connsiteY8" fmla="*/ 128111 h 961834"/>
                <a:gd name="connsiteX9" fmla="*/ 309944 w 437864"/>
                <a:gd name="connsiteY9" fmla="*/ 0 h 961834"/>
                <a:gd name="connsiteX10" fmla="*/ 327755 w 437864"/>
                <a:gd name="connsiteY10" fmla="*/ 41910 h 961834"/>
                <a:gd name="connsiteX11" fmla="*/ 360807 w 437864"/>
                <a:gd name="connsiteY11" fmla="*/ 165259 h 961834"/>
                <a:gd name="connsiteX12" fmla="*/ 352616 w 437864"/>
                <a:gd name="connsiteY12" fmla="*/ 283369 h 961834"/>
                <a:gd name="connsiteX13" fmla="*/ 347663 w 437864"/>
                <a:gd name="connsiteY13" fmla="*/ 292037 h 961834"/>
                <a:gd name="connsiteX14" fmla="*/ 356330 w 437864"/>
                <a:gd name="connsiteY14" fmla="*/ 324326 h 961834"/>
                <a:gd name="connsiteX15" fmla="*/ 189833 w 437864"/>
                <a:gd name="connsiteY15" fmla="*/ 423291 h 961834"/>
                <a:gd name="connsiteX16" fmla="*/ 183261 w 437864"/>
                <a:gd name="connsiteY16" fmla="*/ 442627 h 961834"/>
                <a:gd name="connsiteX17" fmla="*/ 167164 w 437864"/>
                <a:gd name="connsiteY17" fmla="*/ 463582 h 961834"/>
                <a:gd name="connsiteX18" fmla="*/ 149733 w 437864"/>
                <a:gd name="connsiteY18" fmla="*/ 472154 h 961834"/>
                <a:gd name="connsiteX19" fmla="*/ 134398 w 437864"/>
                <a:gd name="connsiteY19" fmla="*/ 472154 h 961834"/>
                <a:gd name="connsiteX20" fmla="*/ 117157 w 437864"/>
                <a:gd name="connsiteY20" fmla="*/ 480822 h 961834"/>
                <a:gd name="connsiteX21" fmla="*/ 89440 w 437864"/>
                <a:gd name="connsiteY21" fmla="*/ 518255 h 961834"/>
                <a:gd name="connsiteX22" fmla="*/ 0 w 437864"/>
                <a:gd name="connsiteY22" fmla="*/ 483965 h 961834"/>
                <a:gd name="connsiteX23" fmla="*/ 34195 w 437864"/>
                <a:gd name="connsiteY23" fmla="*/ 356425 h 961834"/>
                <a:gd name="connsiteX24" fmla="*/ 46006 w 437864"/>
                <a:gd name="connsiteY24" fmla="*/ 340138 h 961834"/>
                <a:gd name="connsiteX25" fmla="*/ 93250 w 437864"/>
                <a:gd name="connsiteY25" fmla="*/ 309467 h 961834"/>
                <a:gd name="connsiteX26" fmla="*/ 101727 w 437864"/>
                <a:gd name="connsiteY26" fmla="*/ 307181 h 961834"/>
                <a:gd name="connsiteX27" fmla="*/ 111062 w 437864"/>
                <a:gd name="connsiteY27" fmla="*/ 309944 h 961834"/>
                <a:gd name="connsiteX28" fmla="*/ 180975 w 437864"/>
                <a:gd name="connsiteY28" fmla="*/ 360712 h 961834"/>
                <a:gd name="connsiteX29" fmla="*/ 189738 w 437864"/>
                <a:gd name="connsiteY29" fmla="*/ 377857 h 961834"/>
                <a:gd name="connsiteX30" fmla="*/ 189738 w 437864"/>
                <a:gd name="connsiteY30" fmla="*/ 423386 h 961834"/>
                <a:gd name="connsiteX31" fmla="*/ 292227 w 437864"/>
                <a:gd name="connsiteY31" fmla="*/ 775335 h 961834"/>
                <a:gd name="connsiteX32" fmla="*/ 286226 w 437864"/>
                <a:gd name="connsiteY32" fmla="*/ 775335 h 961834"/>
                <a:gd name="connsiteX33" fmla="*/ 180880 w 437864"/>
                <a:gd name="connsiteY33" fmla="*/ 500824 h 961834"/>
                <a:gd name="connsiteX34" fmla="*/ 197072 w 437864"/>
                <a:gd name="connsiteY34" fmla="*/ 486728 h 961834"/>
                <a:gd name="connsiteX35" fmla="*/ 213169 w 437864"/>
                <a:gd name="connsiteY35" fmla="*/ 465773 h 961834"/>
                <a:gd name="connsiteX36" fmla="*/ 222599 w 437864"/>
                <a:gd name="connsiteY36" fmla="*/ 448342 h 961834"/>
                <a:gd name="connsiteX37" fmla="*/ 289369 w 437864"/>
                <a:gd name="connsiteY37" fmla="*/ 468059 h 961834"/>
                <a:gd name="connsiteX38" fmla="*/ 394049 w 437864"/>
                <a:gd name="connsiteY38" fmla="*/ 391382 h 961834"/>
                <a:gd name="connsiteX39" fmla="*/ 437864 w 437864"/>
                <a:gd name="connsiteY39" fmla="*/ 395954 h 961834"/>
                <a:gd name="connsiteX40" fmla="*/ 292227 w 437864"/>
                <a:gd name="connsiteY40" fmla="*/ 775335 h 961834"/>
                <a:gd name="connsiteX41" fmla="*/ 164211 w 437864"/>
                <a:gd name="connsiteY41" fmla="*/ 850297 h 961834"/>
                <a:gd name="connsiteX42" fmla="*/ 145542 w 437864"/>
                <a:gd name="connsiteY42" fmla="*/ 849344 h 961834"/>
                <a:gd name="connsiteX43" fmla="*/ 80772 w 437864"/>
                <a:gd name="connsiteY43" fmla="*/ 808387 h 961834"/>
                <a:gd name="connsiteX44" fmla="*/ 59150 w 437864"/>
                <a:gd name="connsiteY44" fmla="*/ 759809 h 961834"/>
                <a:gd name="connsiteX45" fmla="*/ 24860 w 437864"/>
                <a:gd name="connsiteY45" fmla="*/ 921258 h 961834"/>
                <a:gd name="connsiteX46" fmla="*/ 108299 w 437864"/>
                <a:gd name="connsiteY46" fmla="*/ 960311 h 961834"/>
                <a:gd name="connsiteX47" fmla="*/ 158401 w 437864"/>
                <a:gd name="connsiteY47" fmla="*/ 961835 h 961834"/>
                <a:gd name="connsiteX48" fmla="*/ 164211 w 437864"/>
                <a:gd name="connsiteY48" fmla="*/ 850392 h 961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437864" h="961834">
                  <a:moveTo>
                    <a:pt x="356235" y="324422"/>
                  </a:moveTo>
                  <a:cubicBezTo>
                    <a:pt x="359664" y="337375"/>
                    <a:pt x="361855" y="345758"/>
                    <a:pt x="361855" y="351282"/>
                  </a:cubicBezTo>
                  <a:cubicBezTo>
                    <a:pt x="361855" y="399193"/>
                    <a:pt x="335756" y="430149"/>
                    <a:pt x="289369" y="430149"/>
                  </a:cubicBezTo>
                  <a:cubicBezTo>
                    <a:pt x="262223" y="430149"/>
                    <a:pt x="240792" y="419481"/>
                    <a:pt x="227647" y="401003"/>
                  </a:cubicBezTo>
                  <a:lnTo>
                    <a:pt x="227647" y="377666"/>
                  </a:lnTo>
                  <a:cubicBezTo>
                    <a:pt x="227647" y="359664"/>
                    <a:pt x="217837" y="340519"/>
                    <a:pt x="203359" y="329946"/>
                  </a:cubicBezTo>
                  <a:lnTo>
                    <a:pt x="166592" y="303276"/>
                  </a:lnTo>
                  <a:cubicBezTo>
                    <a:pt x="151543" y="287369"/>
                    <a:pt x="139255" y="264700"/>
                    <a:pt x="129254" y="227362"/>
                  </a:cubicBezTo>
                  <a:lnTo>
                    <a:pt x="102679" y="128111"/>
                  </a:lnTo>
                  <a:lnTo>
                    <a:pt x="309944" y="0"/>
                  </a:lnTo>
                  <a:cubicBezTo>
                    <a:pt x="317087" y="10477"/>
                    <a:pt x="322993" y="24289"/>
                    <a:pt x="327755" y="41910"/>
                  </a:cubicBezTo>
                  <a:lnTo>
                    <a:pt x="360807" y="165259"/>
                  </a:lnTo>
                  <a:cubicBezTo>
                    <a:pt x="376523" y="224028"/>
                    <a:pt x="369380" y="254032"/>
                    <a:pt x="352616" y="283369"/>
                  </a:cubicBezTo>
                  <a:lnTo>
                    <a:pt x="347663" y="292037"/>
                  </a:lnTo>
                  <a:lnTo>
                    <a:pt x="356330" y="324326"/>
                  </a:lnTo>
                  <a:close/>
                  <a:moveTo>
                    <a:pt x="189833" y="423291"/>
                  </a:moveTo>
                  <a:cubicBezTo>
                    <a:pt x="189833" y="429197"/>
                    <a:pt x="186880" y="437960"/>
                    <a:pt x="183261" y="442627"/>
                  </a:cubicBezTo>
                  <a:lnTo>
                    <a:pt x="167164" y="463582"/>
                  </a:lnTo>
                  <a:cubicBezTo>
                    <a:pt x="163544" y="468249"/>
                    <a:pt x="155734" y="472154"/>
                    <a:pt x="149733" y="472154"/>
                  </a:cubicBezTo>
                  <a:lnTo>
                    <a:pt x="134398" y="472154"/>
                  </a:lnTo>
                  <a:cubicBezTo>
                    <a:pt x="128492" y="472154"/>
                    <a:pt x="120682" y="476060"/>
                    <a:pt x="117157" y="480822"/>
                  </a:cubicBezTo>
                  <a:lnTo>
                    <a:pt x="89440" y="518255"/>
                  </a:lnTo>
                  <a:lnTo>
                    <a:pt x="0" y="483965"/>
                  </a:lnTo>
                  <a:lnTo>
                    <a:pt x="34195" y="356425"/>
                  </a:lnTo>
                  <a:cubicBezTo>
                    <a:pt x="35719" y="350711"/>
                    <a:pt x="41053" y="343376"/>
                    <a:pt x="46006" y="340138"/>
                  </a:cubicBezTo>
                  <a:lnTo>
                    <a:pt x="93250" y="309467"/>
                  </a:lnTo>
                  <a:cubicBezTo>
                    <a:pt x="95631" y="307943"/>
                    <a:pt x="98679" y="307181"/>
                    <a:pt x="101727" y="307181"/>
                  </a:cubicBezTo>
                  <a:cubicBezTo>
                    <a:pt x="105156" y="307181"/>
                    <a:pt x="108490" y="308134"/>
                    <a:pt x="111062" y="309944"/>
                  </a:cubicBezTo>
                  <a:lnTo>
                    <a:pt x="180975" y="360712"/>
                  </a:lnTo>
                  <a:cubicBezTo>
                    <a:pt x="185738" y="364236"/>
                    <a:pt x="189738" y="371951"/>
                    <a:pt x="189738" y="377857"/>
                  </a:cubicBezTo>
                  <a:lnTo>
                    <a:pt x="189738" y="423386"/>
                  </a:lnTo>
                  <a:close/>
                  <a:moveTo>
                    <a:pt x="292227" y="775335"/>
                  </a:moveTo>
                  <a:lnTo>
                    <a:pt x="286226" y="775335"/>
                  </a:lnTo>
                  <a:lnTo>
                    <a:pt x="180880" y="500824"/>
                  </a:lnTo>
                  <a:cubicBezTo>
                    <a:pt x="187166" y="497015"/>
                    <a:pt x="192786" y="492252"/>
                    <a:pt x="197072" y="486728"/>
                  </a:cubicBezTo>
                  <a:lnTo>
                    <a:pt x="213169" y="465773"/>
                  </a:lnTo>
                  <a:cubicBezTo>
                    <a:pt x="216979" y="460820"/>
                    <a:pt x="220123" y="454724"/>
                    <a:pt x="222599" y="448342"/>
                  </a:cubicBezTo>
                  <a:cubicBezTo>
                    <a:pt x="240887" y="460915"/>
                    <a:pt x="263557" y="468059"/>
                    <a:pt x="289369" y="468059"/>
                  </a:cubicBezTo>
                  <a:cubicBezTo>
                    <a:pt x="342519" y="468059"/>
                    <a:pt x="380429" y="437960"/>
                    <a:pt x="394049" y="391382"/>
                  </a:cubicBezTo>
                  <a:cubicBezTo>
                    <a:pt x="408337" y="392906"/>
                    <a:pt x="423100" y="394430"/>
                    <a:pt x="437864" y="395954"/>
                  </a:cubicBezTo>
                  <a:lnTo>
                    <a:pt x="292227" y="775335"/>
                  </a:lnTo>
                  <a:close/>
                  <a:moveTo>
                    <a:pt x="164211" y="850297"/>
                  </a:moveTo>
                  <a:cubicBezTo>
                    <a:pt x="156210" y="849916"/>
                    <a:pt x="149828" y="849535"/>
                    <a:pt x="145542" y="849344"/>
                  </a:cubicBezTo>
                  <a:cubicBezTo>
                    <a:pt x="108775" y="847439"/>
                    <a:pt x="93154" y="836295"/>
                    <a:pt x="80772" y="808387"/>
                  </a:cubicBezTo>
                  <a:cubicBezTo>
                    <a:pt x="77915" y="801910"/>
                    <a:pt x="69913" y="784098"/>
                    <a:pt x="59150" y="759809"/>
                  </a:cubicBezTo>
                  <a:lnTo>
                    <a:pt x="24860" y="921258"/>
                  </a:lnTo>
                  <a:cubicBezTo>
                    <a:pt x="44767" y="945356"/>
                    <a:pt x="74581" y="958501"/>
                    <a:pt x="108299" y="960311"/>
                  </a:cubicBezTo>
                  <a:cubicBezTo>
                    <a:pt x="118681" y="960882"/>
                    <a:pt x="144780" y="961454"/>
                    <a:pt x="158401" y="961835"/>
                  </a:cubicBezTo>
                  <a:lnTo>
                    <a:pt x="164211" y="850392"/>
                  </a:lnTo>
                  <a:close/>
                </a:path>
              </a:pathLst>
            </a:custGeom>
            <a:solidFill>
              <a:srgbClr val="FFFFFF"/>
            </a:solidFill>
            <a:ln w="9525" cap="flat">
              <a:noFill/>
              <a:prstDash val="solid"/>
              <a:miter/>
            </a:ln>
          </p:spPr>
          <p:txBody>
            <a:bodyPr rtlCol="0" anchor="ctr"/>
            <a:lstStyle/>
            <a:p>
              <a:endParaRPr lang="ja-JP" altLang="en-US"/>
            </a:p>
          </p:txBody>
        </p:sp>
        <p:sp>
          <p:nvSpPr>
            <p:cNvPr id="18" name="フリーフォーム: 図形 17">
              <a:extLst>
                <a:ext uri="{FF2B5EF4-FFF2-40B4-BE49-F238E27FC236}">
                  <a16:creationId xmlns:a16="http://schemas.microsoft.com/office/drawing/2014/main" id="{7D51D223-D719-A428-AB59-C089B417F80F}"/>
                </a:ext>
              </a:extLst>
            </p:cNvPr>
            <p:cNvSpPr/>
            <p:nvPr/>
          </p:nvSpPr>
          <p:spPr>
            <a:xfrm>
              <a:off x="1189767" y="2221447"/>
              <a:ext cx="1041272" cy="1129438"/>
            </a:xfrm>
            <a:custGeom>
              <a:avLst/>
              <a:gdLst>
                <a:gd name="connsiteX0" fmla="*/ 238506 w 1041272"/>
                <a:gd name="connsiteY0" fmla="*/ 1067526 h 1129438"/>
                <a:gd name="connsiteX1" fmla="*/ 246888 w 1041272"/>
                <a:gd name="connsiteY1" fmla="*/ 1039427 h 1129438"/>
                <a:gd name="connsiteX2" fmla="*/ 337566 w 1041272"/>
                <a:gd name="connsiteY2" fmla="*/ 1072669 h 1129438"/>
                <a:gd name="connsiteX3" fmla="*/ 788099 w 1041272"/>
                <a:gd name="connsiteY3" fmla="*/ 1096291 h 1129438"/>
                <a:gd name="connsiteX4" fmla="*/ 788099 w 1041272"/>
                <a:gd name="connsiteY4" fmla="*/ 1096291 h 1129438"/>
                <a:gd name="connsiteX5" fmla="*/ 788956 w 1041272"/>
                <a:gd name="connsiteY5" fmla="*/ 1096291 h 1129438"/>
                <a:gd name="connsiteX6" fmla="*/ 829342 w 1041272"/>
                <a:gd name="connsiteY6" fmla="*/ 1097053 h 1129438"/>
                <a:gd name="connsiteX7" fmla="*/ 912400 w 1041272"/>
                <a:gd name="connsiteY7" fmla="*/ 1096291 h 1129438"/>
                <a:gd name="connsiteX8" fmla="*/ 1041273 w 1041272"/>
                <a:gd name="connsiteY8" fmla="*/ 978372 h 1129438"/>
                <a:gd name="connsiteX9" fmla="*/ 1041273 w 1041272"/>
                <a:gd name="connsiteY9" fmla="*/ 639949 h 1129438"/>
                <a:gd name="connsiteX10" fmla="*/ 869061 w 1041272"/>
                <a:gd name="connsiteY10" fmla="*/ 453544 h 1129438"/>
                <a:gd name="connsiteX11" fmla="*/ 646176 w 1041272"/>
                <a:gd name="connsiteY11" fmla="*/ 430113 h 1129438"/>
                <a:gd name="connsiteX12" fmla="*/ 631031 w 1041272"/>
                <a:gd name="connsiteY12" fmla="*/ 373153 h 1129438"/>
                <a:gd name="connsiteX13" fmla="*/ 639032 w 1041272"/>
                <a:gd name="connsiteY13" fmla="*/ 227421 h 1129438"/>
                <a:gd name="connsiteX14" fmla="*/ 605981 w 1041272"/>
                <a:gd name="connsiteY14" fmla="*/ 104072 h 1129438"/>
                <a:gd name="connsiteX15" fmla="*/ 549783 w 1041272"/>
                <a:gd name="connsiteY15" fmla="*/ 16156 h 1129438"/>
                <a:gd name="connsiteX16" fmla="*/ 436150 w 1041272"/>
                <a:gd name="connsiteY16" fmla="*/ 7870 h 1129438"/>
                <a:gd name="connsiteX17" fmla="*/ 379667 w 1041272"/>
                <a:gd name="connsiteY17" fmla="*/ 23014 h 1129438"/>
                <a:gd name="connsiteX18" fmla="*/ 280702 w 1041272"/>
                <a:gd name="connsiteY18" fmla="*/ 191321 h 1129438"/>
                <a:gd name="connsiteX19" fmla="*/ 313754 w 1041272"/>
                <a:gd name="connsiteY19" fmla="*/ 314670 h 1129438"/>
                <a:gd name="connsiteX20" fmla="*/ 323279 w 1041272"/>
                <a:gd name="connsiteY20" fmla="*/ 344959 h 1129438"/>
                <a:gd name="connsiteX21" fmla="*/ 304324 w 1041272"/>
                <a:gd name="connsiteY21" fmla="*/ 352294 h 1129438"/>
                <a:gd name="connsiteX22" fmla="*/ 257080 w 1041272"/>
                <a:gd name="connsiteY22" fmla="*/ 382964 h 1129438"/>
                <a:gd name="connsiteX23" fmla="*/ 229267 w 1041272"/>
                <a:gd name="connsiteY23" fmla="*/ 421159 h 1129438"/>
                <a:gd name="connsiteX24" fmla="*/ 222028 w 1041272"/>
                <a:gd name="connsiteY24" fmla="*/ 448306 h 1129438"/>
                <a:gd name="connsiteX25" fmla="*/ 172307 w 1041272"/>
                <a:gd name="connsiteY25" fmla="*/ 453544 h 1129438"/>
                <a:gd name="connsiteX26" fmla="*/ 0 w 1041272"/>
                <a:gd name="connsiteY26" fmla="*/ 639949 h 1129438"/>
                <a:gd name="connsiteX27" fmla="*/ 0 w 1041272"/>
                <a:gd name="connsiteY27" fmla="*/ 1000756 h 1129438"/>
                <a:gd name="connsiteX28" fmla="*/ 128683 w 1041272"/>
                <a:gd name="connsiteY28" fmla="*/ 1129438 h 1129438"/>
                <a:gd name="connsiteX29" fmla="*/ 238506 w 1041272"/>
                <a:gd name="connsiteY29" fmla="*/ 1067526 h 1129438"/>
                <a:gd name="connsiteX30" fmla="*/ 587597 w 1041272"/>
                <a:gd name="connsiteY30" fmla="*/ 399157 h 1129438"/>
                <a:gd name="connsiteX31" fmla="*/ 593217 w 1041272"/>
                <a:gd name="connsiteY31" fmla="*/ 426017 h 1129438"/>
                <a:gd name="connsiteX32" fmla="*/ 520732 w 1041272"/>
                <a:gd name="connsiteY32" fmla="*/ 504884 h 1129438"/>
                <a:gd name="connsiteX33" fmla="*/ 459010 w 1041272"/>
                <a:gd name="connsiteY33" fmla="*/ 475738 h 1129438"/>
                <a:gd name="connsiteX34" fmla="*/ 459010 w 1041272"/>
                <a:gd name="connsiteY34" fmla="*/ 452401 h 1129438"/>
                <a:gd name="connsiteX35" fmla="*/ 434721 w 1041272"/>
                <a:gd name="connsiteY35" fmla="*/ 404681 h 1129438"/>
                <a:gd name="connsiteX36" fmla="*/ 397955 w 1041272"/>
                <a:gd name="connsiteY36" fmla="*/ 378011 h 1129438"/>
                <a:gd name="connsiteX37" fmla="*/ 360617 w 1041272"/>
                <a:gd name="connsiteY37" fmla="*/ 302097 h 1129438"/>
                <a:gd name="connsiteX38" fmla="*/ 334042 w 1041272"/>
                <a:gd name="connsiteY38" fmla="*/ 202846 h 1129438"/>
                <a:gd name="connsiteX39" fmla="*/ 541306 w 1041272"/>
                <a:gd name="connsiteY39" fmla="*/ 74735 h 1129438"/>
                <a:gd name="connsiteX40" fmla="*/ 559118 w 1041272"/>
                <a:gd name="connsiteY40" fmla="*/ 116645 h 1129438"/>
                <a:gd name="connsiteX41" fmla="*/ 592169 w 1041272"/>
                <a:gd name="connsiteY41" fmla="*/ 239994 h 1129438"/>
                <a:gd name="connsiteX42" fmla="*/ 583978 w 1041272"/>
                <a:gd name="connsiteY42" fmla="*/ 358104 h 1129438"/>
                <a:gd name="connsiteX43" fmla="*/ 579025 w 1041272"/>
                <a:gd name="connsiteY43" fmla="*/ 366772 h 1129438"/>
                <a:gd name="connsiteX44" fmla="*/ 587693 w 1041272"/>
                <a:gd name="connsiteY44" fmla="*/ 399061 h 1129438"/>
                <a:gd name="connsiteX45" fmla="*/ 421196 w 1041272"/>
                <a:gd name="connsiteY45" fmla="*/ 498026 h 1129438"/>
                <a:gd name="connsiteX46" fmla="*/ 414623 w 1041272"/>
                <a:gd name="connsiteY46" fmla="*/ 517362 h 1129438"/>
                <a:gd name="connsiteX47" fmla="*/ 398526 w 1041272"/>
                <a:gd name="connsiteY47" fmla="*/ 538317 h 1129438"/>
                <a:gd name="connsiteX48" fmla="*/ 381095 w 1041272"/>
                <a:gd name="connsiteY48" fmla="*/ 546889 h 1129438"/>
                <a:gd name="connsiteX49" fmla="*/ 365760 w 1041272"/>
                <a:gd name="connsiteY49" fmla="*/ 546889 h 1129438"/>
                <a:gd name="connsiteX50" fmla="*/ 348520 w 1041272"/>
                <a:gd name="connsiteY50" fmla="*/ 555557 h 1129438"/>
                <a:gd name="connsiteX51" fmla="*/ 320802 w 1041272"/>
                <a:gd name="connsiteY51" fmla="*/ 592990 h 1129438"/>
                <a:gd name="connsiteX52" fmla="*/ 231362 w 1041272"/>
                <a:gd name="connsiteY52" fmla="*/ 558700 h 1129438"/>
                <a:gd name="connsiteX53" fmla="*/ 265557 w 1041272"/>
                <a:gd name="connsiteY53" fmla="*/ 431161 h 1129438"/>
                <a:gd name="connsiteX54" fmla="*/ 277368 w 1041272"/>
                <a:gd name="connsiteY54" fmla="*/ 414873 h 1129438"/>
                <a:gd name="connsiteX55" fmla="*/ 324612 w 1041272"/>
                <a:gd name="connsiteY55" fmla="*/ 384202 h 1129438"/>
                <a:gd name="connsiteX56" fmla="*/ 333089 w 1041272"/>
                <a:gd name="connsiteY56" fmla="*/ 381916 h 1129438"/>
                <a:gd name="connsiteX57" fmla="*/ 342424 w 1041272"/>
                <a:gd name="connsiteY57" fmla="*/ 384679 h 1129438"/>
                <a:gd name="connsiteX58" fmla="*/ 412337 w 1041272"/>
                <a:gd name="connsiteY58" fmla="*/ 435447 h 1129438"/>
                <a:gd name="connsiteX59" fmla="*/ 421100 w 1041272"/>
                <a:gd name="connsiteY59" fmla="*/ 452592 h 1129438"/>
                <a:gd name="connsiteX60" fmla="*/ 421100 w 1041272"/>
                <a:gd name="connsiteY60" fmla="*/ 498121 h 1129438"/>
                <a:gd name="connsiteX61" fmla="*/ 389668 w 1041272"/>
                <a:gd name="connsiteY61" fmla="*/ 1036474 h 1129438"/>
                <a:gd name="connsiteX62" fmla="*/ 339566 w 1041272"/>
                <a:gd name="connsiteY62" fmla="*/ 1034950 h 1129438"/>
                <a:gd name="connsiteX63" fmla="*/ 256127 w 1041272"/>
                <a:gd name="connsiteY63" fmla="*/ 995898 h 1129438"/>
                <a:gd name="connsiteX64" fmla="*/ 290417 w 1041272"/>
                <a:gd name="connsiteY64" fmla="*/ 834449 h 1129438"/>
                <a:gd name="connsiteX65" fmla="*/ 312039 w 1041272"/>
                <a:gd name="connsiteY65" fmla="*/ 883027 h 1129438"/>
                <a:gd name="connsiteX66" fmla="*/ 376809 w 1041272"/>
                <a:gd name="connsiteY66" fmla="*/ 923984 h 1129438"/>
                <a:gd name="connsiteX67" fmla="*/ 395478 w 1041272"/>
                <a:gd name="connsiteY67" fmla="*/ 924937 h 1129438"/>
                <a:gd name="connsiteX68" fmla="*/ 389668 w 1041272"/>
                <a:gd name="connsiteY68" fmla="*/ 1036379 h 1129438"/>
                <a:gd name="connsiteX69" fmla="*/ 523589 w 1041272"/>
                <a:gd name="connsiteY69" fmla="*/ 850070 h 1129438"/>
                <a:gd name="connsiteX70" fmla="*/ 517589 w 1041272"/>
                <a:gd name="connsiteY70" fmla="*/ 850070 h 1129438"/>
                <a:gd name="connsiteX71" fmla="*/ 412242 w 1041272"/>
                <a:gd name="connsiteY71" fmla="*/ 575560 h 1129438"/>
                <a:gd name="connsiteX72" fmla="*/ 428435 w 1041272"/>
                <a:gd name="connsiteY72" fmla="*/ 561463 h 1129438"/>
                <a:gd name="connsiteX73" fmla="*/ 444532 w 1041272"/>
                <a:gd name="connsiteY73" fmla="*/ 540508 h 1129438"/>
                <a:gd name="connsiteX74" fmla="*/ 453962 w 1041272"/>
                <a:gd name="connsiteY74" fmla="*/ 523077 h 1129438"/>
                <a:gd name="connsiteX75" fmla="*/ 520732 w 1041272"/>
                <a:gd name="connsiteY75" fmla="*/ 542794 h 1129438"/>
                <a:gd name="connsiteX76" fmla="*/ 625412 w 1041272"/>
                <a:gd name="connsiteY76" fmla="*/ 466117 h 1129438"/>
                <a:gd name="connsiteX77" fmla="*/ 669227 w 1041272"/>
                <a:gd name="connsiteY77" fmla="*/ 470689 h 1129438"/>
                <a:gd name="connsiteX78" fmla="*/ 523589 w 1041272"/>
                <a:gd name="connsiteY78" fmla="*/ 850070 h 1129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1041272" h="1129438">
                  <a:moveTo>
                    <a:pt x="238506" y="1067526"/>
                  </a:moveTo>
                  <a:cubicBezTo>
                    <a:pt x="241649" y="1062478"/>
                    <a:pt x="244031" y="1052953"/>
                    <a:pt x="246888" y="1039427"/>
                  </a:cubicBezTo>
                  <a:cubicBezTo>
                    <a:pt x="271272" y="1059049"/>
                    <a:pt x="302514" y="1070860"/>
                    <a:pt x="337566" y="1072669"/>
                  </a:cubicBezTo>
                  <a:cubicBezTo>
                    <a:pt x="521494" y="1082290"/>
                    <a:pt x="768572" y="1095244"/>
                    <a:pt x="788099" y="1096291"/>
                  </a:cubicBezTo>
                  <a:lnTo>
                    <a:pt x="788099" y="1096291"/>
                  </a:lnTo>
                  <a:cubicBezTo>
                    <a:pt x="788099" y="1096291"/>
                    <a:pt x="788670" y="1096291"/>
                    <a:pt x="788956" y="1096291"/>
                  </a:cubicBezTo>
                  <a:cubicBezTo>
                    <a:pt x="800195" y="1096863"/>
                    <a:pt x="814292" y="1097053"/>
                    <a:pt x="829342" y="1097053"/>
                  </a:cubicBezTo>
                  <a:cubicBezTo>
                    <a:pt x="859346" y="1097053"/>
                    <a:pt x="892778" y="1096291"/>
                    <a:pt x="912400" y="1096291"/>
                  </a:cubicBezTo>
                  <a:cubicBezTo>
                    <a:pt x="995267" y="1096291"/>
                    <a:pt x="1041273" y="1051810"/>
                    <a:pt x="1041273" y="978372"/>
                  </a:cubicBezTo>
                  <a:lnTo>
                    <a:pt x="1041273" y="639949"/>
                  </a:lnTo>
                  <a:cubicBezTo>
                    <a:pt x="1041273" y="533459"/>
                    <a:pt x="986790" y="465927"/>
                    <a:pt x="869061" y="453544"/>
                  </a:cubicBezTo>
                  <a:cubicBezTo>
                    <a:pt x="850106" y="451544"/>
                    <a:pt x="741998" y="440209"/>
                    <a:pt x="646176" y="430113"/>
                  </a:cubicBezTo>
                  <a:lnTo>
                    <a:pt x="631031" y="373153"/>
                  </a:lnTo>
                  <a:cubicBezTo>
                    <a:pt x="652844" y="330196"/>
                    <a:pt x="655034" y="287143"/>
                    <a:pt x="639032" y="227421"/>
                  </a:cubicBezTo>
                  <a:lnTo>
                    <a:pt x="605981" y="104072"/>
                  </a:lnTo>
                  <a:cubicBezTo>
                    <a:pt x="594551" y="61495"/>
                    <a:pt x="576167" y="32730"/>
                    <a:pt x="549783" y="16156"/>
                  </a:cubicBezTo>
                  <a:cubicBezTo>
                    <a:pt x="520637" y="-2132"/>
                    <a:pt x="483489" y="-4894"/>
                    <a:pt x="436150" y="7870"/>
                  </a:cubicBezTo>
                  <a:lnTo>
                    <a:pt x="379667" y="23014"/>
                  </a:lnTo>
                  <a:cubicBezTo>
                    <a:pt x="290513" y="46922"/>
                    <a:pt x="257175" y="103501"/>
                    <a:pt x="280702" y="191321"/>
                  </a:cubicBezTo>
                  <a:lnTo>
                    <a:pt x="313754" y="314670"/>
                  </a:lnTo>
                  <a:cubicBezTo>
                    <a:pt x="316706" y="325528"/>
                    <a:pt x="319850" y="335625"/>
                    <a:pt x="323279" y="344959"/>
                  </a:cubicBezTo>
                  <a:cubicBezTo>
                    <a:pt x="316421" y="346198"/>
                    <a:pt x="309944" y="348674"/>
                    <a:pt x="304324" y="352294"/>
                  </a:cubicBezTo>
                  <a:lnTo>
                    <a:pt x="257080" y="382964"/>
                  </a:lnTo>
                  <a:cubicBezTo>
                    <a:pt x="244221" y="391346"/>
                    <a:pt x="233267" y="406300"/>
                    <a:pt x="229267" y="421159"/>
                  </a:cubicBezTo>
                  <a:lnTo>
                    <a:pt x="222028" y="448306"/>
                  </a:lnTo>
                  <a:cubicBezTo>
                    <a:pt x="197168" y="450877"/>
                    <a:pt x="179070" y="452782"/>
                    <a:pt x="172307" y="453544"/>
                  </a:cubicBezTo>
                  <a:cubicBezTo>
                    <a:pt x="54483" y="465927"/>
                    <a:pt x="0" y="533554"/>
                    <a:pt x="0" y="639949"/>
                  </a:cubicBezTo>
                  <a:lnTo>
                    <a:pt x="0" y="1000756"/>
                  </a:lnTo>
                  <a:cubicBezTo>
                    <a:pt x="0" y="1071812"/>
                    <a:pt x="57626" y="1129438"/>
                    <a:pt x="128683" y="1129438"/>
                  </a:cubicBezTo>
                  <a:cubicBezTo>
                    <a:pt x="175260" y="1129438"/>
                    <a:pt x="215932" y="1104578"/>
                    <a:pt x="238506" y="1067526"/>
                  </a:cubicBezTo>
                  <a:close/>
                  <a:moveTo>
                    <a:pt x="587597" y="399157"/>
                  </a:moveTo>
                  <a:cubicBezTo>
                    <a:pt x="591026" y="412111"/>
                    <a:pt x="593217" y="420493"/>
                    <a:pt x="593217" y="426017"/>
                  </a:cubicBezTo>
                  <a:cubicBezTo>
                    <a:pt x="593217" y="473928"/>
                    <a:pt x="567119" y="504884"/>
                    <a:pt x="520732" y="504884"/>
                  </a:cubicBezTo>
                  <a:cubicBezTo>
                    <a:pt x="493586" y="504884"/>
                    <a:pt x="472154" y="494216"/>
                    <a:pt x="459010" y="475738"/>
                  </a:cubicBezTo>
                  <a:lnTo>
                    <a:pt x="459010" y="452401"/>
                  </a:lnTo>
                  <a:cubicBezTo>
                    <a:pt x="459010" y="434399"/>
                    <a:pt x="449199" y="415254"/>
                    <a:pt x="434721" y="404681"/>
                  </a:cubicBezTo>
                  <a:lnTo>
                    <a:pt x="397955" y="378011"/>
                  </a:lnTo>
                  <a:cubicBezTo>
                    <a:pt x="382905" y="362104"/>
                    <a:pt x="370618" y="339435"/>
                    <a:pt x="360617" y="302097"/>
                  </a:cubicBezTo>
                  <a:lnTo>
                    <a:pt x="334042" y="202846"/>
                  </a:lnTo>
                  <a:lnTo>
                    <a:pt x="541306" y="74735"/>
                  </a:lnTo>
                  <a:cubicBezTo>
                    <a:pt x="548450" y="85213"/>
                    <a:pt x="554355" y="99024"/>
                    <a:pt x="559118" y="116645"/>
                  </a:cubicBezTo>
                  <a:lnTo>
                    <a:pt x="592169" y="239994"/>
                  </a:lnTo>
                  <a:cubicBezTo>
                    <a:pt x="607886" y="298763"/>
                    <a:pt x="600742" y="328767"/>
                    <a:pt x="583978" y="358104"/>
                  </a:cubicBezTo>
                  <a:lnTo>
                    <a:pt x="579025" y="366772"/>
                  </a:lnTo>
                  <a:lnTo>
                    <a:pt x="587693" y="399061"/>
                  </a:lnTo>
                  <a:close/>
                  <a:moveTo>
                    <a:pt x="421196" y="498026"/>
                  </a:moveTo>
                  <a:cubicBezTo>
                    <a:pt x="421196" y="503932"/>
                    <a:pt x="418243" y="512695"/>
                    <a:pt x="414623" y="517362"/>
                  </a:cubicBezTo>
                  <a:lnTo>
                    <a:pt x="398526" y="538317"/>
                  </a:lnTo>
                  <a:cubicBezTo>
                    <a:pt x="394907" y="542984"/>
                    <a:pt x="387096" y="546889"/>
                    <a:pt x="381095" y="546889"/>
                  </a:cubicBezTo>
                  <a:lnTo>
                    <a:pt x="365760" y="546889"/>
                  </a:lnTo>
                  <a:cubicBezTo>
                    <a:pt x="359855" y="546889"/>
                    <a:pt x="352044" y="550795"/>
                    <a:pt x="348520" y="555557"/>
                  </a:cubicBezTo>
                  <a:lnTo>
                    <a:pt x="320802" y="592990"/>
                  </a:lnTo>
                  <a:lnTo>
                    <a:pt x="231362" y="558700"/>
                  </a:lnTo>
                  <a:lnTo>
                    <a:pt x="265557" y="431161"/>
                  </a:lnTo>
                  <a:cubicBezTo>
                    <a:pt x="267081" y="425446"/>
                    <a:pt x="272415" y="418111"/>
                    <a:pt x="277368" y="414873"/>
                  </a:cubicBezTo>
                  <a:lnTo>
                    <a:pt x="324612" y="384202"/>
                  </a:lnTo>
                  <a:cubicBezTo>
                    <a:pt x="326993" y="382678"/>
                    <a:pt x="330041" y="381916"/>
                    <a:pt x="333089" y="381916"/>
                  </a:cubicBezTo>
                  <a:cubicBezTo>
                    <a:pt x="336518" y="381916"/>
                    <a:pt x="339852" y="382869"/>
                    <a:pt x="342424" y="384679"/>
                  </a:cubicBezTo>
                  <a:lnTo>
                    <a:pt x="412337" y="435447"/>
                  </a:lnTo>
                  <a:cubicBezTo>
                    <a:pt x="417100" y="438971"/>
                    <a:pt x="421100" y="446686"/>
                    <a:pt x="421100" y="452592"/>
                  </a:cubicBezTo>
                  <a:lnTo>
                    <a:pt x="421100" y="498121"/>
                  </a:lnTo>
                  <a:close/>
                  <a:moveTo>
                    <a:pt x="389668" y="1036474"/>
                  </a:moveTo>
                  <a:cubicBezTo>
                    <a:pt x="375952" y="1036189"/>
                    <a:pt x="349853" y="1035522"/>
                    <a:pt x="339566" y="1034950"/>
                  </a:cubicBezTo>
                  <a:cubicBezTo>
                    <a:pt x="305848" y="1033141"/>
                    <a:pt x="276035" y="1019996"/>
                    <a:pt x="256127" y="995898"/>
                  </a:cubicBezTo>
                  <a:lnTo>
                    <a:pt x="290417" y="834449"/>
                  </a:lnTo>
                  <a:cubicBezTo>
                    <a:pt x="301276" y="858833"/>
                    <a:pt x="309182" y="876550"/>
                    <a:pt x="312039" y="883027"/>
                  </a:cubicBezTo>
                  <a:cubicBezTo>
                    <a:pt x="324422" y="910935"/>
                    <a:pt x="340043" y="922079"/>
                    <a:pt x="376809" y="923984"/>
                  </a:cubicBezTo>
                  <a:cubicBezTo>
                    <a:pt x="381095" y="924175"/>
                    <a:pt x="387477" y="924556"/>
                    <a:pt x="395478" y="924937"/>
                  </a:cubicBezTo>
                  <a:lnTo>
                    <a:pt x="389668" y="1036379"/>
                  </a:lnTo>
                  <a:close/>
                  <a:moveTo>
                    <a:pt x="523589" y="850070"/>
                  </a:moveTo>
                  <a:lnTo>
                    <a:pt x="517589" y="850070"/>
                  </a:lnTo>
                  <a:lnTo>
                    <a:pt x="412242" y="575560"/>
                  </a:lnTo>
                  <a:cubicBezTo>
                    <a:pt x="418529" y="571750"/>
                    <a:pt x="424148" y="566987"/>
                    <a:pt x="428435" y="561463"/>
                  </a:cubicBezTo>
                  <a:lnTo>
                    <a:pt x="444532" y="540508"/>
                  </a:lnTo>
                  <a:cubicBezTo>
                    <a:pt x="448342" y="535555"/>
                    <a:pt x="451485" y="529459"/>
                    <a:pt x="453962" y="523077"/>
                  </a:cubicBezTo>
                  <a:cubicBezTo>
                    <a:pt x="472250" y="535650"/>
                    <a:pt x="494919" y="542794"/>
                    <a:pt x="520732" y="542794"/>
                  </a:cubicBezTo>
                  <a:cubicBezTo>
                    <a:pt x="573881" y="542794"/>
                    <a:pt x="611791" y="512695"/>
                    <a:pt x="625412" y="466117"/>
                  </a:cubicBezTo>
                  <a:cubicBezTo>
                    <a:pt x="639699" y="467641"/>
                    <a:pt x="654463" y="469165"/>
                    <a:pt x="669227" y="470689"/>
                  </a:cubicBezTo>
                  <a:lnTo>
                    <a:pt x="523589" y="850070"/>
                  </a:lnTo>
                  <a:close/>
                </a:path>
              </a:pathLst>
            </a:custGeom>
            <a:solidFill>
              <a:schemeClr val="accent2"/>
            </a:solidFill>
            <a:ln w="9525" cap="flat">
              <a:noFill/>
              <a:prstDash val="solid"/>
              <a:miter/>
            </a:ln>
          </p:spPr>
          <p:txBody>
            <a:bodyPr rtlCol="0" anchor="ctr"/>
            <a:lstStyle/>
            <a:p>
              <a:endParaRPr lang="ja-JP" altLang="en-US"/>
            </a:p>
          </p:txBody>
        </p:sp>
      </p:grpSp>
      <p:sp>
        <p:nvSpPr>
          <p:cNvPr id="4" name="テキスト ボックス 3">
            <a:extLst>
              <a:ext uri="{FF2B5EF4-FFF2-40B4-BE49-F238E27FC236}">
                <a16:creationId xmlns:a16="http://schemas.microsoft.com/office/drawing/2014/main" id="{ACDC5C0F-1242-7318-42E5-14C59ACF6211}"/>
              </a:ext>
            </a:extLst>
          </p:cNvPr>
          <p:cNvSpPr txBox="1"/>
          <p:nvPr/>
        </p:nvSpPr>
        <p:spPr>
          <a:xfrm>
            <a:off x="744035" y="3242361"/>
            <a:ext cx="1641796" cy="400110"/>
          </a:xfrm>
          <a:prstGeom prst="rect">
            <a:avLst/>
          </a:prstGeom>
          <a:noFill/>
        </p:spPr>
        <p:txBody>
          <a:bodyPr wrap="none" rtlCol="0">
            <a:spAutoFit/>
          </a:bodyPr>
          <a:lstStyle/>
          <a:p>
            <a:r>
              <a:rPr lang="ja-JP" altLang="en-US" sz="2000" b="1" spc="50">
                <a:latin typeface="BIZ UDPゴシック" panose="020B0400000000000000" pitchFamily="50" charset="-128"/>
                <a:ea typeface="BIZ UDPゴシック" panose="020B0400000000000000" pitchFamily="50" charset="-128"/>
              </a:rPr>
              <a:t>考えるヒント</a:t>
            </a:r>
          </a:p>
        </p:txBody>
      </p:sp>
      <p:sp>
        <p:nvSpPr>
          <p:cNvPr id="5" name="スライド番号プレースホルダー 4">
            <a:extLst>
              <a:ext uri="{FF2B5EF4-FFF2-40B4-BE49-F238E27FC236}">
                <a16:creationId xmlns:a16="http://schemas.microsoft.com/office/drawing/2014/main" id="{963B4D6F-2D4F-D739-F895-18512D63B2DB}"/>
              </a:ext>
            </a:extLst>
          </p:cNvPr>
          <p:cNvSpPr>
            <a:spLocks noGrp="1"/>
          </p:cNvSpPr>
          <p:nvPr>
            <p:ph type="sldNum" sz="quarter" idx="4"/>
          </p:nvPr>
        </p:nvSpPr>
        <p:spPr/>
        <p:txBody>
          <a:bodyPr/>
          <a:lstStyle/>
          <a:p>
            <a:fld id="{2336B528-F940-46AA-A4AB-D4751FB27E02}" type="slidenum">
              <a:rPr kumimoji="1" lang="ja-JP" altLang="en-US" smtClean="0"/>
              <a:t>82</a:t>
            </a:fld>
            <a:endParaRPr kumimoji="1" lang="ja-JP" altLang="en-US"/>
          </a:p>
        </p:txBody>
      </p:sp>
    </p:spTree>
    <p:extLst>
      <p:ext uri="{BB962C8B-B14F-4D97-AF65-F5344CB8AC3E}">
        <p14:creationId xmlns:p14="http://schemas.microsoft.com/office/powerpoint/2010/main" val="4263539412"/>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DFB86D-3A11-32E7-EECD-68E65DD326E9}"/>
            </a:ext>
          </a:extLst>
        </p:cNvPr>
        <p:cNvGrpSpPr/>
        <p:nvPr/>
      </p:nvGrpSpPr>
      <p:grpSpPr>
        <a:xfrm>
          <a:off x="0" y="0"/>
          <a:ext cx="0" cy="0"/>
          <a:chOff x="0" y="0"/>
          <a:chExt cx="0" cy="0"/>
        </a:xfrm>
      </p:grpSpPr>
      <p:sp>
        <p:nvSpPr>
          <p:cNvPr id="23" name="四角形: 角を丸くする 22">
            <a:extLst>
              <a:ext uri="{FF2B5EF4-FFF2-40B4-BE49-F238E27FC236}">
                <a16:creationId xmlns:a16="http://schemas.microsoft.com/office/drawing/2014/main" id="{A6FDE2AE-6353-1C58-E389-EE346EDCE42C}"/>
              </a:ext>
            </a:extLst>
          </p:cNvPr>
          <p:cNvSpPr/>
          <p:nvPr/>
        </p:nvSpPr>
        <p:spPr>
          <a:xfrm>
            <a:off x="531813" y="2312988"/>
            <a:ext cx="11107737" cy="3989387"/>
          </a:xfrm>
          <a:prstGeom prst="roundRect">
            <a:avLst>
              <a:gd name="adj" fmla="val 3346"/>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四角形: 角を丸くする 6">
            <a:extLst>
              <a:ext uri="{FF2B5EF4-FFF2-40B4-BE49-F238E27FC236}">
                <a16:creationId xmlns:a16="http://schemas.microsoft.com/office/drawing/2014/main" id="{3F739BB9-488F-E8E7-825C-273033FAA126}"/>
              </a:ext>
            </a:extLst>
          </p:cNvPr>
          <p:cNvSpPr/>
          <p:nvPr/>
        </p:nvSpPr>
        <p:spPr>
          <a:xfrm>
            <a:off x="531811" y="383588"/>
            <a:ext cx="2376000" cy="444500"/>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F65FC178-F43C-0169-68C5-5DFB9E436976}"/>
              </a:ext>
            </a:extLst>
          </p:cNvPr>
          <p:cNvSpPr>
            <a:spLocks noGrp="1"/>
          </p:cNvSpPr>
          <p:nvPr>
            <p:ph type="title"/>
          </p:nvPr>
        </p:nvSpPr>
        <p:spPr>
          <a:xfrm>
            <a:off x="616122" y="451487"/>
            <a:ext cx="7156278" cy="391261"/>
          </a:xfrm>
        </p:spPr>
        <p:txBody>
          <a:bodyPr/>
          <a:lstStyle/>
          <a:p>
            <a:r>
              <a:rPr lang="ja-JP" altLang="en-US">
                <a:latin typeface="BIZ UDPゴシック" panose="020B0400000000000000" pitchFamily="50" charset="-128"/>
                <a:ea typeface="BIZ UDPゴシック" panose="020B0400000000000000" pitchFamily="50" charset="-128"/>
              </a:rPr>
              <a:t>設問</a:t>
            </a:r>
            <a:r>
              <a:rPr lang="en-US" altLang="ja-JP">
                <a:latin typeface="BIZ UDPゴシック" panose="020B0400000000000000" pitchFamily="50" charset="-128"/>
                <a:ea typeface="BIZ UDPゴシック" panose="020B0400000000000000" pitchFamily="50" charset="-128"/>
              </a:rPr>
              <a:t>2</a:t>
            </a:r>
            <a:r>
              <a:rPr lang="ja-JP" altLang="en-US">
                <a:latin typeface="BIZ UDPゴシック" panose="020B0400000000000000" pitchFamily="50" charset="-128"/>
                <a:ea typeface="BIZ UDPゴシック" panose="020B0400000000000000" pitchFamily="50" charset="-128"/>
              </a:rPr>
              <a:t>　事例</a:t>
            </a:r>
            <a:r>
              <a:rPr lang="en-US" altLang="ja-JP">
                <a:latin typeface="BIZ UDPゴシック" panose="020B0400000000000000" pitchFamily="50" charset="-128"/>
                <a:ea typeface="BIZ UDPゴシック" panose="020B0400000000000000" pitchFamily="50" charset="-128"/>
              </a:rPr>
              <a:t>14</a:t>
            </a:r>
            <a:endParaRPr lang="ja-JP" altLang="en-US">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6A14BCDC-F436-89EF-98E9-D7E37257404B}"/>
              </a:ext>
            </a:extLst>
          </p:cNvPr>
          <p:cNvSpPr txBox="1"/>
          <p:nvPr/>
        </p:nvSpPr>
        <p:spPr>
          <a:xfrm>
            <a:off x="888074" y="3039473"/>
            <a:ext cx="10394079" cy="2791662"/>
          </a:xfrm>
          <a:prstGeom prst="rect">
            <a:avLst/>
          </a:prstGeom>
          <a:noFill/>
        </p:spPr>
        <p:txBody>
          <a:bodyPr wrap="square">
            <a:spAutoFit/>
          </a:bodyPr>
          <a:lstStyle/>
          <a:p>
            <a:pPr marL="285750" indent="-285750">
              <a:lnSpc>
                <a:spcPct val="110000"/>
              </a:lnSpc>
              <a:buClr>
                <a:schemeClr val="accent2"/>
              </a:buClr>
              <a:buFont typeface="Wingdings" pitchFamily="2" charset="2"/>
              <a:buChar char="l"/>
            </a:pPr>
            <a:r>
              <a:rPr lang="ja-JP" altLang="en-US" kern="100">
                <a:latin typeface="BIZ UDPゴシック" panose="020B0400000000000000" pitchFamily="50" charset="-128"/>
                <a:ea typeface="BIZ UDPゴシック" panose="020B0400000000000000" pitchFamily="50" charset="-128"/>
                <a:cs typeface="Arial" panose="020B0604020202020204" pitchFamily="34" charset="0"/>
              </a:rPr>
              <a:t>他の人のいない場所で不必要にこどもと二人きりになろうとしているような場合や、こどもに不必要な接触を行う場合には、「不適切な行為」に該当する可能性がある。</a:t>
            </a:r>
          </a:p>
          <a:p>
            <a:pPr marL="285750" indent="-285750">
              <a:lnSpc>
                <a:spcPct val="110000"/>
              </a:lnSpc>
              <a:buClr>
                <a:schemeClr val="accent2"/>
              </a:buClr>
              <a:buFont typeface="Wingdings" pitchFamily="2" charset="2"/>
              <a:buChar char="l"/>
            </a:pPr>
            <a:endParaRPr lang="en-US" altLang="ja-JP" kern="100">
              <a:latin typeface="BIZ UDPゴシック" panose="020B0400000000000000" pitchFamily="50" charset="-128"/>
              <a:ea typeface="BIZ UDPゴシック" panose="020B0400000000000000" pitchFamily="50" charset="-128"/>
              <a:cs typeface="Arial" panose="020B0604020202020204" pitchFamily="34" charset="0"/>
            </a:endParaRPr>
          </a:p>
          <a:p>
            <a:pPr marL="285750" indent="-285750">
              <a:lnSpc>
                <a:spcPct val="110000"/>
              </a:lnSpc>
              <a:buClr>
                <a:schemeClr val="accent2"/>
              </a:buClr>
              <a:buFont typeface="Wingdings" pitchFamily="2" charset="2"/>
              <a:buChar char="l"/>
            </a:pPr>
            <a:r>
              <a:rPr lang="ja-JP" altLang="en-US" kern="100">
                <a:latin typeface="BIZ UDPゴシック" panose="020B0400000000000000" pitchFamily="50" charset="-128"/>
                <a:ea typeface="BIZ UDPゴシック" panose="020B0400000000000000" pitchFamily="50" charset="-128"/>
                <a:cs typeface="Arial" panose="020B0604020202020204" pitchFamily="34" charset="0"/>
              </a:rPr>
              <a:t>二人きりで指導する業務上の必要がある場合には、可能な限り閉鎖環境ではない場所（従事者とこどもが一対一になることがないような場所）で行うといった対応が考えられる。</a:t>
            </a:r>
            <a:endParaRPr lang="en-US" altLang="ja-JP" kern="100">
              <a:latin typeface="BIZ UDPゴシック" panose="020B0400000000000000" pitchFamily="50" charset="-128"/>
              <a:ea typeface="BIZ UDPゴシック" panose="020B0400000000000000" pitchFamily="50" charset="-128"/>
              <a:cs typeface="Arial" panose="020B0604020202020204" pitchFamily="34" charset="0"/>
            </a:endParaRPr>
          </a:p>
          <a:p>
            <a:pPr marL="285750" indent="-285750">
              <a:lnSpc>
                <a:spcPct val="110000"/>
              </a:lnSpc>
              <a:buClr>
                <a:schemeClr val="accent2"/>
              </a:buClr>
              <a:buFont typeface="Wingdings" pitchFamily="2" charset="2"/>
              <a:buChar char="l"/>
            </a:pPr>
            <a:endParaRPr lang="en-US" altLang="ja-JP" kern="100">
              <a:latin typeface="BIZ UDPゴシック" panose="020B0400000000000000" pitchFamily="50" charset="-128"/>
              <a:ea typeface="BIZ UDPゴシック" panose="020B0400000000000000" pitchFamily="50" charset="-128"/>
              <a:cs typeface="Arial" panose="020B0604020202020204" pitchFamily="34" charset="0"/>
            </a:endParaRPr>
          </a:p>
          <a:p>
            <a:pPr marL="285750" indent="-285750">
              <a:lnSpc>
                <a:spcPct val="110000"/>
              </a:lnSpc>
              <a:buClr>
                <a:schemeClr val="accent2"/>
              </a:buClr>
              <a:buFont typeface="Wingdings" pitchFamily="2" charset="2"/>
              <a:buChar char="l"/>
            </a:pPr>
            <a:r>
              <a:rPr lang="ja-JP" altLang="en-US" kern="100">
                <a:latin typeface="BIZ UDPゴシック" panose="020B0400000000000000" pitchFamily="50" charset="-128"/>
                <a:ea typeface="BIZ UDPゴシック" panose="020B0400000000000000" pitchFamily="50" charset="-128"/>
                <a:cs typeface="Arial" panose="020B0604020202020204" pitchFamily="34" charset="0"/>
              </a:rPr>
              <a:t>「不適切な行為」が行われたとの疑念を持たれないように、事前・事後に、その経過を職員間で共有するなど、性暴力につながらないための歯止めをかけるルールを定めて運用するといったことも考えられる。</a:t>
            </a:r>
          </a:p>
        </p:txBody>
      </p:sp>
      <p:sp>
        <p:nvSpPr>
          <p:cNvPr id="4" name="四角形: 角を丸くする 3">
            <a:extLst>
              <a:ext uri="{FF2B5EF4-FFF2-40B4-BE49-F238E27FC236}">
                <a16:creationId xmlns:a16="http://schemas.microsoft.com/office/drawing/2014/main" id="{64A168F6-8108-559A-7DA2-B053515363E2}"/>
              </a:ext>
            </a:extLst>
          </p:cNvPr>
          <p:cNvSpPr/>
          <p:nvPr/>
        </p:nvSpPr>
        <p:spPr>
          <a:xfrm>
            <a:off x="540000" y="1296988"/>
            <a:ext cx="11107737" cy="900000"/>
          </a:xfrm>
          <a:prstGeom prst="roundRect">
            <a:avLst>
              <a:gd name="adj" fmla="val 11813"/>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600">
              <a:latin typeface="+mj-lt"/>
            </a:endParaRPr>
          </a:p>
        </p:txBody>
      </p:sp>
      <p:sp>
        <p:nvSpPr>
          <p:cNvPr id="5" name="テキスト ボックス 4">
            <a:extLst>
              <a:ext uri="{FF2B5EF4-FFF2-40B4-BE49-F238E27FC236}">
                <a16:creationId xmlns:a16="http://schemas.microsoft.com/office/drawing/2014/main" id="{39CA4E5B-7602-E9E6-8165-18BE036A9225}"/>
              </a:ext>
            </a:extLst>
          </p:cNvPr>
          <p:cNvSpPr txBox="1"/>
          <p:nvPr/>
        </p:nvSpPr>
        <p:spPr>
          <a:xfrm>
            <a:off x="777668" y="1318254"/>
            <a:ext cx="10670495" cy="623248"/>
          </a:xfrm>
          <a:prstGeom prst="rect">
            <a:avLst/>
          </a:prstGeom>
          <a:noFill/>
        </p:spPr>
        <p:txBody>
          <a:bodyPr wrap="square" rtlCol="0">
            <a:spAutoFit/>
          </a:bodyPr>
          <a:lstStyle/>
          <a:p>
            <a:pPr>
              <a:spcAft>
                <a:spcPts val="300"/>
              </a:spcAft>
            </a:pPr>
            <a:r>
              <a:rPr lang="ja-JP" altLang="en-US" sz="1600" spc="50">
                <a:latin typeface="BIZ UDPゴシック" panose="020B0400000000000000" pitchFamily="50" charset="-128"/>
                <a:ea typeface="BIZ UDPゴシック" panose="020B0400000000000000" pitchFamily="50" charset="-128"/>
              </a:rPr>
              <a:t>事例</a:t>
            </a:r>
            <a:endParaRPr lang="en-US" altLang="ja-JP" sz="1600" spc="50">
              <a:latin typeface="BIZ UDPゴシック" panose="020B0400000000000000" pitchFamily="50" charset="-128"/>
              <a:ea typeface="BIZ UDPゴシック" panose="020B0400000000000000" pitchFamily="50" charset="-128"/>
            </a:endParaRPr>
          </a:p>
          <a:p>
            <a:pPr>
              <a:spcAft>
                <a:spcPts val="300"/>
              </a:spcAft>
            </a:pPr>
            <a:r>
              <a:rPr lang="ja-JP" altLang="en-US" sz="1600" spc="180">
                <a:latin typeface="BIZ UDPゴシック" panose="020B0400000000000000" pitchFamily="50" charset="-128"/>
                <a:ea typeface="BIZ UDPゴシック" panose="020B0400000000000000" pitchFamily="50" charset="-128"/>
              </a:rPr>
              <a:t>学習塾の講師は、特定の生徒からの個別質問に対して、生徒に密着するように座り、質問に対応している。</a:t>
            </a:r>
            <a:endParaRPr lang="en-US" altLang="ja-JP" sz="1600" spc="50">
              <a:latin typeface="BIZ UDPゴシック" panose="020B0400000000000000" pitchFamily="50" charset="-128"/>
              <a:ea typeface="BIZ UDPゴシック" panose="020B0400000000000000" pitchFamily="50" charset="-128"/>
            </a:endParaRPr>
          </a:p>
        </p:txBody>
      </p:sp>
      <p:sp>
        <p:nvSpPr>
          <p:cNvPr id="6" name="テキスト ボックス 5">
            <a:extLst>
              <a:ext uri="{FF2B5EF4-FFF2-40B4-BE49-F238E27FC236}">
                <a16:creationId xmlns:a16="http://schemas.microsoft.com/office/drawing/2014/main" id="{10FFFD62-6D1D-59CE-A1E2-3A1614934954}"/>
              </a:ext>
            </a:extLst>
          </p:cNvPr>
          <p:cNvSpPr txBox="1"/>
          <p:nvPr/>
        </p:nvSpPr>
        <p:spPr>
          <a:xfrm>
            <a:off x="777668" y="2422368"/>
            <a:ext cx="973343" cy="400110"/>
          </a:xfrm>
          <a:prstGeom prst="rect">
            <a:avLst/>
          </a:prstGeom>
          <a:noFill/>
        </p:spPr>
        <p:txBody>
          <a:bodyPr wrap="none" rtlCol="0">
            <a:spAutoFit/>
          </a:bodyPr>
          <a:lstStyle/>
          <a:p>
            <a:r>
              <a:rPr lang="ja-JP" altLang="en-US" sz="2000" b="1" spc="50">
                <a:latin typeface="BIZ UDPゴシック" panose="020B0400000000000000" pitchFamily="50" charset="-128"/>
                <a:ea typeface="BIZ UDPゴシック" panose="020B0400000000000000" pitchFamily="50" charset="-128"/>
              </a:rPr>
              <a:t>回答例</a:t>
            </a:r>
          </a:p>
        </p:txBody>
      </p:sp>
      <p:sp>
        <p:nvSpPr>
          <p:cNvPr id="8" name="スライド番号プレースホルダー 7">
            <a:extLst>
              <a:ext uri="{FF2B5EF4-FFF2-40B4-BE49-F238E27FC236}">
                <a16:creationId xmlns:a16="http://schemas.microsoft.com/office/drawing/2014/main" id="{86C819C4-DEF8-FA5B-579F-98176127BD7C}"/>
              </a:ext>
            </a:extLst>
          </p:cNvPr>
          <p:cNvSpPr>
            <a:spLocks noGrp="1"/>
          </p:cNvSpPr>
          <p:nvPr>
            <p:ph type="sldNum" sz="quarter" idx="4"/>
          </p:nvPr>
        </p:nvSpPr>
        <p:spPr/>
        <p:txBody>
          <a:bodyPr/>
          <a:lstStyle/>
          <a:p>
            <a:fld id="{2336B528-F940-46AA-A4AB-D4751FB27E02}" type="slidenum">
              <a:rPr kumimoji="1" lang="ja-JP" altLang="en-US" smtClean="0"/>
              <a:t>83</a:t>
            </a:fld>
            <a:endParaRPr kumimoji="1" lang="ja-JP" altLang="en-US"/>
          </a:p>
        </p:txBody>
      </p:sp>
    </p:spTree>
    <p:extLst>
      <p:ext uri="{BB962C8B-B14F-4D97-AF65-F5344CB8AC3E}">
        <p14:creationId xmlns:p14="http://schemas.microsoft.com/office/powerpoint/2010/main" val="3986139932"/>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C82E2D-9D85-7608-A1EE-E259625E52CE}"/>
            </a:ext>
          </a:extLst>
        </p:cNvPr>
        <p:cNvGrpSpPr/>
        <p:nvPr/>
      </p:nvGrpSpPr>
      <p:grpSpPr>
        <a:xfrm>
          <a:off x="0" y="0"/>
          <a:ext cx="0" cy="0"/>
          <a:chOff x="0" y="0"/>
          <a:chExt cx="0" cy="0"/>
        </a:xfrm>
      </p:grpSpPr>
      <p:sp>
        <p:nvSpPr>
          <p:cNvPr id="28" name="四角形: 角を丸くする 27">
            <a:extLst>
              <a:ext uri="{FF2B5EF4-FFF2-40B4-BE49-F238E27FC236}">
                <a16:creationId xmlns:a16="http://schemas.microsoft.com/office/drawing/2014/main" id="{E3DDAF5E-7AF3-C4EC-4772-0898C1439E83}"/>
              </a:ext>
            </a:extLst>
          </p:cNvPr>
          <p:cNvSpPr/>
          <p:nvPr/>
        </p:nvSpPr>
        <p:spPr>
          <a:xfrm>
            <a:off x="531813" y="3533866"/>
            <a:ext cx="11107737" cy="2768507"/>
          </a:xfrm>
          <a:prstGeom prst="roundRect">
            <a:avLst>
              <a:gd name="adj" fmla="val 5326"/>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四角形: 角を丸くする 22">
            <a:extLst>
              <a:ext uri="{FF2B5EF4-FFF2-40B4-BE49-F238E27FC236}">
                <a16:creationId xmlns:a16="http://schemas.microsoft.com/office/drawing/2014/main" id="{04A152BE-2433-492F-97F1-E4A43635440F}"/>
              </a:ext>
            </a:extLst>
          </p:cNvPr>
          <p:cNvSpPr/>
          <p:nvPr/>
        </p:nvSpPr>
        <p:spPr>
          <a:xfrm>
            <a:off x="531813" y="1448764"/>
            <a:ext cx="11107737" cy="1799722"/>
          </a:xfrm>
          <a:prstGeom prst="roundRect">
            <a:avLst>
              <a:gd name="adj" fmla="val 6290"/>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四角形: 角を丸くする 6">
            <a:extLst>
              <a:ext uri="{FF2B5EF4-FFF2-40B4-BE49-F238E27FC236}">
                <a16:creationId xmlns:a16="http://schemas.microsoft.com/office/drawing/2014/main" id="{682C1E2B-0FFF-8B35-1011-D6A6A29D3714}"/>
              </a:ext>
            </a:extLst>
          </p:cNvPr>
          <p:cNvSpPr/>
          <p:nvPr/>
        </p:nvSpPr>
        <p:spPr>
          <a:xfrm>
            <a:off x="531812" y="383588"/>
            <a:ext cx="2376000" cy="444500"/>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1E5AA3CB-7AEA-5CF6-E74D-E95F83C6C82E}"/>
              </a:ext>
            </a:extLst>
          </p:cNvPr>
          <p:cNvSpPr>
            <a:spLocks noGrp="1"/>
          </p:cNvSpPr>
          <p:nvPr>
            <p:ph type="title"/>
          </p:nvPr>
        </p:nvSpPr>
        <p:spPr/>
        <p:txBody>
          <a:bodyPr/>
          <a:lstStyle/>
          <a:p>
            <a:r>
              <a:rPr lang="ja-JP" altLang="en-US">
                <a:latin typeface="BIZ UDPゴシック" panose="020B0400000000000000" pitchFamily="50" charset="-128"/>
                <a:ea typeface="BIZ UDPゴシック" panose="020B0400000000000000" pitchFamily="50" charset="-128"/>
              </a:rPr>
              <a:t>設問</a:t>
            </a:r>
            <a:r>
              <a:rPr lang="en-US" altLang="ja-JP">
                <a:latin typeface="BIZ UDPゴシック" panose="020B0400000000000000" pitchFamily="50" charset="-128"/>
                <a:ea typeface="BIZ UDPゴシック" panose="020B0400000000000000" pitchFamily="50" charset="-128"/>
              </a:rPr>
              <a:t>2</a:t>
            </a:r>
            <a:r>
              <a:rPr lang="ja-JP" altLang="en-US">
                <a:latin typeface="BIZ UDPゴシック" panose="020B0400000000000000" pitchFamily="50" charset="-128"/>
                <a:ea typeface="BIZ UDPゴシック" panose="020B0400000000000000" pitchFamily="50" charset="-128"/>
              </a:rPr>
              <a:t>　事例</a:t>
            </a:r>
            <a:r>
              <a:rPr lang="en-US" altLang="ja-JP">
                <a:latin typeface="BIZ UDPゴシック" panose="020B0400000000000000" pitchFamily="50" charset="-128"/>
                <a:ea typeface="BIZ UDPゴシック" panose="020B0400000000000000" pitchFamily="50" charset="-128"/>
              </a:rPr>
              <a:t>15</a:t>
            </a:r>
            <a:endParaRPr lang="ja-JP" altLang="en-US">
              <a:latin typeface="BIZ UDPゴシック" panose="020B0400000000000000" pitchFamily="50" charset="-128"/>
              <a:ea typeface="BIZ UDPゴシック" panose="020B0400000000000000" pitchFamily="50" charset="-128"/>
            </a:endParaRPr>
          </a:p>
        </p:txBody>
      </p:sp>
      <p:sp>
        <p:nvSpPr>
          <p:cNvPr id="20" name="テキスト ボックス 19">
            <a:extLst>
              <a:ext uri="{FF2B5EF4-FFF2-40B4-BE49-F238E27FC236}">
                <a16:creationId xmlns:a16="http://schemas.microsoft.com/office/drawing/2014/main" id="{D6DD9D26-68E0-C224-06C3-ED08627537D2}"/>
              </a:ext>
            </a:extLst>
          </p:cNvPr>
          <p:cNvSpPr txBox="1"/>
          <p:nvPr/>
        </p:nvSpPr>
        <p:spPr>
          <a:xfrm>
            <a:off x="1349375" y="4515731"/>
            <a:ext cx="10018600" cy="1177245"/>
          </a:xfrm>
          <a:prstGeom prst="rect">
            <a:avLst/>
          </a:prstGeom>
          <a:noFill/>
        </p:spPr>
        <p:txBody>
          <a:bodyPr wrap="square" rtlCol="0">
            <a:spAutoFit/>
          </a:bodyPr>
          <a:lstStyle/>
          <a:p>
            <a:pPr>
              <a:lnSpc>
                <a:spcPct val="110000"/>
              </a:lnSpc>
              <a:spcAft>
                <a:spcPts val="600"/>
              </a:spcAft>
            </a:pPr>
            <a:r>
              <a:rPr lang="ja-JP" altLang="en-US" sz="2000" spc="80">
                <a:ea typeface="BIZ UDPゴシック" panose="020B0400000000000000" pitchFamily="50" charset="-128"/>
              </a:rPr>
              <a:t>この事例はどのような場合に不適切な行為となるでしょうか。</a:t>
            </a:r>
            <a:endParaRPr lang="en-US" altLang="ja-JP" sz="2000" spc="80">
              <a:ea typeface="BIZ UDPゴシック" panose="020B0400000000000000" pitchFamily="50" charset="-128"/>
            </a:endParaRPr>
          </a:p>
          <a:p>
            <a:pPr>
              <a:lnSpc>
                <a:spcPct val="110000"/>
              </a:lnSpc>
              <a:spcAft>
                <a:spcPts val="600"/>
              </a:spcAft>
            </a:pPr>
            <a:r>
              <a:rPr lang="ja-JP" altLang="en-US" sz="2000" spc="80">
                <a:ea typeface="BIZ UDPゴシック" panose="020B0400000000000000" pitchFamily="50" charset="-128"/>
              </a:rPr>
              <a:t>また、このようなケースの場合、どのような点に気を付け、どのように対応すべきでしょうか。</a:t>
            </a:r>
            <a:endParaRPr kumimoji="1" lang="ja-JP" altLang="en-US" sz="2000" spc="80">
              <a:ea typeface="BIZ UDPゴシック" panose="020B0400000000000000" pitchFamily="50" charset="-128"/>
            </a:endParaRPr>
          </a:p>
        </p:txBody>
      </p:sp>
      <p:sp>
        <p:nvSpPr>
          <p:cNvPr id="22" name="楕円 21">
            <a:extLst>
              <a:ext uri="{FF2B5EF4-FFF2-40B4-BE49-F238E27FC236}">
                <a16:creationId xmlns:a16="http://schemas.microsoft.com/office/drawing/2014/main" id="{910158F6-2844-5F21-DDD0-3CC3930C3A0A}"/>
              </a:ext>
            </a:extLst>
          </p:cNvPr>
          <p:cNvSpPr/>
          <p:nvPr/>
        </p:nvSpPr>
        <p:spPr>
          <a:xfrm>
            <a:off x="887571" y="4508587"/>
            <a:ext cx="423069" cy="423069"/>
          </a:xfrm>
          <a:prstGeom prst="ellipse">
            <a:avLst/>
          </a:prstGeom>
          <a:solidFill>
            <a:srgbClr val="FF6A29"/>
          </a:solidFill>
          <a:ln>
            <a:noFill/>
          </a:ln>
        </p:spPr>
        <p:style>
          <a:lnRef idx="2">
            <a:schemeClr val="accent1">
              <a:shade val="15000"/>
            </a:schemeClr>
          </a:lnRef>
          <a:fillRef idx="1">
            <a:schemeClr val="accent1"/>
          </a:fillRef>
          <a:effectRef idx="0">
            <a:schemeClr val="accent1"/>
          </a:effectRef>
          <a:fontRef idx="minor">
            <a:schemeClr val="lt1"/>
          </a:fontRef>
        </p:style>
        <p:txBody>
          <a:bodyPr bIns="0" rtlCol="0" anchor="ctr"/>
          <a:lstStyle/>
          <a:p>
            <a:pPr algn="ctr"/>
            <a:r>
              <a:rPr kumimoji="1" lang="en-US" altLang="ja-JP" sz="2100" b="1"/>
              <a:t>1</a:t>
            </a:r>
            <a:endParaRPr kumimoji="1" lang="ja-JP" altLang="en-US" sz="2100" b="1"/>
          </a:p>
        </p:txBody>
      </p:sp>
      <p:sp>
        <p:nvSpPr>
          <p:cNvPr id="4" name="テキスト ボックス 3">
            <a:extLst>
              <a:ext uri="{FF2B5EF4-FFF2-40B4-BE49-F238E27FC236}">
                <a16:creationId xmlns:a16="http://schemas.microsoft.com/office/drawing/2014/main" id="{24D9D6AE-BD5C-F654-CD2F-4EECD6F47372}"/>
              </a:ext>
            </a:extLst>
          </p:cNvPr>
          <p:cNvSpPr txBox="1"/>
          <p:nvPr/>
        </p:nvSpPr>
        <p:spPr>
          <a:xfrm>
            <a:off x="792162" y="1726230"/>
            <a:ext cx="761747" cy="430887"/>
          </a:xfrm>
          <a:prstGeom prst="rect">
            <a:avLst/>
          </a:prstGeom>
          <a:noFill/>
        </p:spPr>
        <p:txBody>
          <a:bodyPr wrap="none" rtlCol="0">
            <a:spAutoFit/>
          </a:bodyPr>
          <a:lstStyle/>
          <a:p>
            <a:r>
              <a:rPr lang="ja-JP" altLang="en-US" sz="2200" b="1" spc="50">
                <a:latin typeface="BIZ UDPゴシック" panose="020B0400000000000000" pitchFamily="50" charset="-128"/>
                <a:ea typeface="BIZ UDPゴシック" panose="020B0400000000000000" pitchFamily="50" charset="-128"/>
              </a:rPr>
              <a:t>事例</a:t>
            </a:r>
            <a:endParaRPr kumimoji="1" lang="ja-JP" altLang="en-US" sz="2200" b="1" spc="50">
              <a:latin typeface="BIZ UDPゴシック" panose="020B0400000000000000" pitchFamily="50" charset="-128"/>
              <a:ea typeface="BIZ UDPゴシック" panose="020B0400000000000000" pitchFamily="50" charset="-128"/>
            </a:endParaRPr>
          </a:p>
        </p:txBody>
      </p:sp>
      <p:sp>
        <p:nvSpPr>
          <p:cNvPr id="17" name="テキスト ボックス 16">
            <a:extLst>
              <a:ext uri="{FF2B5EF4-FFF2-40B4-BE49-F238E27FC236}">
                <a16:creationId xmlns:a16="http://schemas.microsoft.com/office/drawing/2014/main" id="{469D82E7-9327-622C-CE8B-8BD5ACB2C709}"/>
              </a:ext>
            </a:extLst>
          </p:cNvPr>
          <p:cNvSpPr txBox="1"/>
          <p:nvPr/>
        </p:nvSpPr>
        <p:spPr>
          <a:xfrm>
            <a:off x="792162" y="2227206"/>
            <a:ext cx="10447338" cy="658770"/>
          </a:xfrm>
          <a:prstGeom prst="rect">
            <a:avLst/>
          </a:prstGeom>
          <a:noFill/>
        </p:spPr>
        <p:txBody>
          <a:bodyPr wrap="square" rtlCol="0">
            <a:spAutoFit/>
          </a:bodyPr>
          <a:lstStyle/>
          <a:p>
            <a:pPr>
              <a:lnSpc>
                <a:spcPct val="110000"/>
              </a:lnSpc>
            </a:pPr>
            <a:r>
              <a:rPr lang="ja-JP" altLang="en-US" spc="180">
                <a:latin typeface="BIZ UDPゴシック" panose="020B0400000000000000" pitchFamily="50" charset="-128"/>
                <a:ea typeface="BIZ UDPゴシック" panose="020B0400000000000000" pitchFamily="50" charset="-128"/>
              </a:rPr>
              <a:t>高校の運動部の顧問は、ある生徒から「腰がつらいのでマッサージしてほしい」と頼まれ、他の人のいない場所で繰り返しマッサージをしている。</a:t>
            </a:r>
          </a:p>
        </p:txBody>
      </p:sp>
      <p:sp>
        <p:nvSpPr>
          <p:cNvPr id="18" name="テキスト ボックス 17">
            <a:extLst>
              <a:ext uri="{FF2B5EF4-FFF2-40B4-BE49-F238E27FC236}">
                <a16:creationId xmlns:a16="http://schemas.microsoft.com/office/drawing/2014/main" id="{12621FCC-F36B-40FA-460F-E97FC75A796E}"/>
              </a:ext>
            </a:extLst>
          </p:cNvPr>
          <p:cNvSpPr txBox="1"/>
          <p:nvPr/>
        </p:nvSpPr>
        <p:spPr>
          <a:xfrm>
            <a:off x="792162" y="3888769"/>
            <a:ext cx="761747" cy="430887"/>
          </a:xfrm>
          <a:prstGeom prst="rect">
            <a:avLst/>
          </a:prstGeom>
          <a:noFill/>
        </p:spPr>
        <p:txBody>
          <a:bodyPr wrap="none" rtlCol="0">
            <a:spAutoFit/>
          </a:bodyPr>
          <a:lstStyle/>
          <a:p>
            <a:r>
              <a:rPr lang="ja-JP" altLang="en-US" sz="2200" b="1" spc="50"/>
              <a:t>設問</a:t>
            </a:r>
            <a:endParaRPr kumimoji="1" lang="ja-JP" altLang="en-US" sz="2200" b="1" spc="50"/>
          </a:p>
        </p:txBody>
      </p:sp>
      <p:sp>
        <p:nvSpPr>
          <p:cNvPr id="3" name="スライド番号プレースホルダー 2">
            <a:extLst>
              <a:ext uri="{FF2B5EF4-FFF2-40B4-BE49-F238E27FC236}">
                <a16:creationId xmlns:a16="http://schemas.microsoft.com/office/drawing/2014/main" id="{2D1E469C-B496-3177-1866-94DDA2C77D70}"/>
              </a:ext>
            </a:extLst>
          </p:cNvPr>
          <p:cNvSpPr>
            <a:spLocks noGrp="1"/>
          </p:cNvSpPr>
          <p:nvPr>
            <p:ph type="sldNum" sz="quarter" idx="4"/>
          </p:nvPr>
        </p:nvSpPr>
        <p:spPr/>
        <p:txBody>
          <a:bodyPr/>
          <a:lstStyle/>
          <a:p>
            <a:fld id="{2336B528-F940-46AA-A4AB-D4751FB27E02}" type="slidenum">
              <a:rPr kumimoji="1" lang="ja-JP" altLang="en-US" smtClean="0"/>
              <a:t>84</a:t>
            </a:fld>
            <a:endParaRPr kumimoji="1" lang="ja-JP" altLang="en-US"/>
          </a:p>
        </p:txBody>
      </p:sp>
    </p:spTree>
    <p:extLst>
      <p:ext uri="{BB962C8B-B14F-4D97-AF65-F5344CB8AC3E}">
        <p14:creationId xmlns:p14="http://schemas.microsoft.com/office/powerpoint/2010/main" val="726227660"/>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8C2815-2DA9-0312-50F9-CCE9E3A7430A}"/>
            </a:ext>
          </a:extLst>
        </p:cNvPr>
        <p:cNvGrpSpPr/>
        <p:nvPr/>
      </p:nvGrpSpPr>
      <p:grpSpPr>
        <a:xfrm>
          <a:off x="0" y="0"/>
          <a:ext cx="0" cy="0"/>
          <a:chOff x="0" y="0"/>
          <a:chExt cx="0" cy="0"/>
        </a:xfrm>
      </p:grpSpPr>
      <p:sp>
        <p:nvSpPr>
          <p:cNvPr id="16" name="四角形: 角を丸くする 15">
            <a:extLst>
              <a:ext uri="{FF2B5EF4-FFF2-40B4-BE49-F238E27FC236}">
                <a16:creationId xmlns:a16="http://schemas.microsoft.com/office/drawing/2014/main" id="{4D1C095C-E88C-8E03-3F3B-C48466581DDE}"/>
              </a:ext>
            </a:extLst>
          </p:cNvPr>
          <p:cNvSpPr/>
          <p:nvPr/>
        </p:nvSpPr>
        <p:spPr>
          <a:xfrm>
            <a:off x="542131" y="1435876"/>
            <a:ext cx="11107737" cy="1515824"/>
          </a:xfrm>
          <a:prstGeom prst="roundRect">
            <a:avLst>
              <a:gd name="adj" fmla="val 3346"/>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四角形: 角を丸くする 22">
            <a:extLst>
              <a:ext uri="{FF2B5EF4-FFF2-40B4-BE49-F238E27FC236}">
                <a16:creationId xmlns:a16="http://schemas.microsoft.com/office/drawing/2014/main" id="{B68FFF0D-78CD-ECA3-CA4E-FECDD12CFDA7}"/>
              </a:ext>
            </a:extLst>
          </p:cNvPr>
          <p:cNvSpPr/>
          <p:nvPr/>
        </p:nvSpPr>
        <p:spPr>
          <a:xfrm>
            <a:off x="531813" y="3126309"/>
            <a:ext cx="11107737" cy="3176065"/>
          </a:xfrm>
          <a:prstGeom prst="roundRect">
            <a:avLst>
              <a:gd name="adj" fmla="val 3346"/>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四角形: 角を丸くする 6">
            <a:extLst>
              <a:ext uri="{FF2B5EF4-FFF2-40B4-BE49-F238E27FC236}">
                <a16:creationId xmlns:a16="http://schemas.microsoft.com/office/drawing/2014/main" id="{D61D98C8-5F80-E738-2B79-86244B81BB2A}"/>
              </a:ext>
            </a:extLst>
          </p:cNvPr>
          <p:cNvSpPr/>
          <p:nvPr/>
        </p:nvSpPr>
        <p:spPr>
          <a:xfrm>
            <a:off x="531813" y="383588"/>
            <a:ext cx="2376000" cy="444500"/>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B98EFBF2-C51F-76F8-4B5B-91DCB91DB7E7}"/>
              </a:ext>
            </a:extLst>
          </p:cNvPr>
          <p:cNvSpPr>
            <a:spLocks noGrp="1"/>
          </p:cNvSpPr>
          <p:nvPr>
            <p:ph type="title"/>
          </p:nvPr>
        </p:nvSpPr>
        <p:spPr/>
        <p:txBody>
          <a:bodyPr/>
          <a:lstStyle/>
          <a:p>
            <a:r>
              <a:rPr lang="ja-JP" altLang="en-US">
                <a:latin typeface="BIZ UDPゴシック" panose="020B0400000000000000" pitchFamily="50" charset="-128"/>
                <a:ea typeface="BIZ UDPゴシック" panose="020B0400000000000000" pitchFamily="50" charset="-128"/>
              </a:rPr>
              <a:t>設問</a:t>
            </a:r>
            <a:r>
              <a:rPr lang="en-US" altLang="ja-JP">
                <a:latin typeface="BIZ UDPゴシック" panose="020B0400000000000000" pitchFamily="50" charset="-128"/>
                <a:ea typeface="BIZ UDPゴシック" panose="020B0400000000000000" pitchFamily="50" charset="-128"/>
              </a:rPr>
              <a:t>2</a:t>
            </a:r>
            <a:r>
              <a:rPr lang="ja-JP" altLang="en-US">
                <a:latin typeface="BIZ UDPゴシック" panose="020B0400000000000000" pitchFamily="50" charset="-128"/>
                <a:ea typeface="BIZ UDPゴシック" panose="020B0400000000000000" pitchFamily="50" charset="-128"/>
              </a:rPr>
              <a:t>　事例</a:t>
            </a:r>
            <a:r>
              <a:rPr lang="en-US" altLang="ja-JP">
                <a:latin typeface="BIZ UDPゴシック" panose="020B0400000000000000" pitchFamily="50" charset="-128"/>
                <a:ea typeface="BIZ UDPゴシック" panose="020B0400000000000000" pitchFamily="50" charset="-128"/>
              </a:rPr>
              <a:t>15</a:t>
            </a:r>
            <a:endParaRPr lang="ja-JP" altLang="en-US">
              <a:latin typeface="BIZ UDPゴシック" panose="020B0400000000000000" pitchFamily="50" charset="-128"/>
              <a:ea typeface="BIZ UDPゴシック" panose="020B0400000000000000" pitchFamily="50" charset="-128"/>
            </a:endParaRPr>
          </a:p>
        </p:txBody>
      </p:sp>
      <p:grpSp>
        <p:nvGrpSpPr>
          <p:cNvPr id="10" name="グループ化 9">
            <a:extLst>
              <a:ext uri="{FF2B5EF4-FFF2-40B4-BE49-F238E27FC236}">
                <a16:creationId xmlns:a16="http://schemas.microsoft.com/office/drawing/2014/main" id="{F9EE8203-7D97-6BDE-5013-50D275BD39DC}"/>
              </a:ext>
            </a:extLst>
          </p:cNvPr>
          <p:cNvGrpSpPr/>
          <p:nvPr/>
        </p:nvGrpSpPr>
        <p:grpSpPr>
          <a:xfrm>
            <a:off x="832882" y="3923957"/>
            <a:ext cx="5263118" cy="423069"/>
            <a:chOff x="887571" y="1678781"/>
            <a:chExt cx="5263118" cy="423069"/>
          </a:xfrm>
        </p:grpSpPr>
        <p:sp>
          <p:nvSpPr>
            <p:cNvPr id="6" name="テキスト ボックス 5">
              <a:extLst>
                <a:ext uri="{FF2B5EF4-FFF2-40B4-BE49-F238E27FC236}">
                  <a16:creationId xmlns:a16="http://schemas.microsoft.com/office/drawing/2014/main" id="{90312B8E-E2FB-255A-9D4A-C7C68B18C1C6}"/>
                </a:ext>
              </a:extLst>
            </p:cNvPr>
            <p:cNvSpPr txBox="1"/>
            <p:nvPr/>
          </p:nvSpPr>
          <p:spPr>
            <a:xfrm>
              <a:off x="1349375" y="1714500"/>
              <a:ext cx="4801314" cy="369332"/>
            </a:xfrm>
            <a:prstGeom prst="rect">
              <a:avLst/>
            </a:prstGeom>
            <a:noFill/>
          </p:spPr>
          <p:txBody>
            <a:bodyPr wrap="none" rtlCol="0">
              <a:spAutoFit/>
            </a:bodyPr>
            <a:lstStyle/>
            <a:p>
              <a:r>
                <a:rPr lang="ja-JP" altLang="en-US" sz="1800" b="1">
                  <a:solidFill>
                    <a:srgbClr val="FF6A29"/>
                  </a:solidFill>
                  <a:latin typeface="BIZ UDPゴシック" panose="020B0400000000000000" pitchFamily="50" charset="-128"/>
                  <a:ea typeface="BIZ UDPゴシック" panose="020B0400000000000000" pitchFamily="50" charset="-128"/>
                </a:rPr>
                <a:t>顧問がマッサージを行うことが業務上必要か</a:t>
              </a:r>
              <a:endParaRPr kumimoji="1" lang="ja-JP" altLang="en-US" sz="1900" b="1" spc="50">
                <a:solidFill>
                  <a:srgbClr val="FF6A29"/>
                </a:solidFill>
                <a:latin typeface="BIZ UDPゴシック" panose="020B0400000000000000" pitchFamily="50" charset="-128"/>
                <a:ea typeface="BIZ UDPゴシック" panose="020B0400000000000000" pitchFamily="50" charset="-128"/>
              </a:endParaRPr>
            </a:p>
          </p:txBody>
        </p:sp>
        <p:sp>
          <p:nvSpPr>
            <p:cNvPr id="9" name="楕円 8">
              <a:extLst>
                <a:ext uri="{FF2B5EF4-FFF2-40B4-BE49-F238E27FC236}">
                  <a16:creationId xmlns:a16="http://schemas.microsoft.com/office/drawing/2014/main" id="{F7C781EA-E03B-0305-8162-BAABD9108A4B}"/>
                </a:ext>
              </a:extLst>
            </p:cNvPr>
            <p:cNvSpPr/>
            <p:nvPr/>
          </p:nvSpPr>
          <p:spPr>
            <a:xfrm>
              <a:off x="887571" y="1678781"/>
              <a:ext cx="423069" cy="423069"/>
            </a:xfrm>
            <a:prstGeom prst="ellipse">
              <a:avLst/>
            </a:prstGeom>
            <a:solidFill>
              <a:srgbClr val="FF6A29"/>
            </a:solidFill>
            <a:ln>
              <a:noFill/>
            </a:ln>
          </p:spPr>
          <p:style>
            <a:lnRef idx="2">
              <a:schemeClr val="accent1">
                <a:shade val="15000"/>
              </a:schemeClr>
            </a:lnRef>
            <a:fillRef idx="1">
              <a:schemeClr val="accent1"/>
            </a:fillRef>
            <a:effectRef idx="0">
              <a:schemeClr val="accent1"/>
            </a:effectRef>
            <a:fontRef idx="minor">
              <a:schemeClr val="lt1"/>
            </a:fontRef>
          </p:style>
          <p:txBody>
            <a:bodyPr bIns="0" rtlCol="0" anchor="ctr"/>
            <a:lstStyle/>
            <a:p>
              <a:pPr algn="ctr"/>
              <a:r>
                <a:rPr lang="en-US" altLang="ja-JP" sz="2100" b="1">
                  <a:latin typeface="BIZ UDPゴシック" panose="020B0400000000000000" pitchFamily="50" charset="-128"/>
                  <a:ea typeface="BIZ UDPゴシック" panose="020B0400000000000000" pitchFamily="50" charset="-128"/>
                </a:rPr>
                <a:t>1</a:t>
              </a:r>
              <a:endParaRPr kumimoji="1" lang="ja-JP" altLang="en-US" sz="2100" b="1">
                <a:latin typeface="BIZ UDPゴシック" panose="020B0400000000000000" pitchFamily="50" charset="-128"/>
                <a:ea typeface="BIZ UDPゴシック" panose="020B0400000000000000" pitchFamily="50" charset="-128"/>
              </a:endParaRPr>
            </a:p>
          </p:txBody>
        </p:sp>
      </p:grpSp>
      <p:grpSp>
        <p:nvGrpSpPr>
          <p:cNvPr id="11" name="グループ化 10">
            <a:extLst>
              <a:ext uri="{FF2B5EF4-FFF2-40B4-BE49-F238E27FC236}">
                <a16:creationId xmlns:a16="http://schemas.microsoft.com/office/drawing/2014/main" id="{9C9FE600-B175-FD5F-0E9A-F2D7C95A1085}"/>
              </a:ext>
            </a:extLst>
          </p:cNvPr>
          <p:cNvGrpSpPr/>
          <p:nvPr/>
        </p:nvGrpSpPr>
        <p:grpSpPr>
          <a:xfrm>
            <a:off x="832882" y="4671442"/>
            <a:ext cx="5032286" cy="423069"/>
            <a:chOff x="887571" y="1678781"/>
            <a:chExt cx="5032286" cy="423069"/>
          </a:xfrm>
        </p:grpSpPr>
        <p:sp>
          <p:nvSpPr>
            <p:cNvPr id="12" name="テキスト ボックス 11">
              <a:extLst>
                <a:ext uri="{FF2B5EF4-FFF2-40B4-BE49-F238E27FC236}">
                  <a16:creationId xmlns:a16="http://schemas.microsoft.com/office/drawing/2014/main" id="{21FCB528-B73C-58CE-AFFA-9D564CA3F6D5}"/>
                </a:ext>
              </a:extLst>
            </p:cNvPr>
            <p:cNvSpPr txBox="1"/>
            <p:nvPr/>
          </p:nvSpPr>
          <p:spPr>
            <a:xfrm>
              <a:off x="1349375" y="1714500"/>
              <a:ext cx="4570482" cy="369332"/>
            </a:xfrm>
            <a:prstGeom prst="rect">
              <a:avLst/>
            </a:prstGeom>
            <a:noFill/>
          </p:spPr>
          <p:txBody>
            <a:bodyPr wrap="none" rtlCol="0">
              <a:spAutoFit/>
            </a:bodyPr>
            <a:lstStyle/>
            <a:p>
              <a:r>
                <a:rPr lang="ja-JP" altLang="en-US" sz="1800" b="1">
                  <a:solidFill>
                    <a:srgbClr val="FF6A29"/>
                  </a:solidFill>
                  <a:latin typeface="BIZ UDPゴシック" panose="020B0400000000000000" pitchFamily="50" charset="-128"/>
                  <a:ea typeface="BIZ UDPゴシック" panose="020B0400000000000000" pitchFamily="50" charset="-128"/>
                </a:rPr>
                <a:t>同じ生徒に繰り返し対応することは適切か</a:t>
              </a:r>
            </a:p>
          </p:txBody>
        </p:sp>
        <p:sp>
          <p:nvSpPr>
            <p:cNvPr id="14" name="楕円 13">
              <a:extLst>
                <a:ext uri="{FF2B5EF4-FFF2-40B4-BE49-F238E27FC236}">
                  <a16:creationId xmlns:a16="http://schemas.microsoft.com/office/drawing/2014/main" id="{907A8C0F-509C-0508-0FF5-6B493A25FCA1}"/>
                </a:ext>
              </a:extLst>
            </p:cNvPr>
            <p:cNvSpPr/>
            <p:nvPr/>
          </p:nvSpPr>
          <p:spPr>
            <a:xfrm>
              <a:off x="887571" y="1678781"/>
              <a:ext cx="423069" cy="423069"/>
            </a:xfrm>
            <a:prstGeom prst="ellipse">
              <a:avLst/>
            </a:prstGeom>
            <a:solidFill>
              <a:srgbClr val="FF6A29"/>
            </a:solidFill>
            <a:ln>
              <a:noFill/>
            </a:ln>
          </p:spPr>
          <p:style>
            <a:lnRef idx="2">
              <a:schemeClr val="accent1">
                <a:shade val="15000"/>
              </a:schemeClr>
            </a:lnRef>
            <a:fillRef idx="1">
              <a:schemeClr val="accent1"/>
            </a:fillRef>
            <a:effectRef idx="0">
              <a:schemeClr val="accent1"/>
            </a:effectRef>
            <a:fontRef idx="minor">
              <a:schemeClr val="lt1"/>
            </a:fontRef>
          </p:style>
          <p:txBody>
            <a:bodyPr bIns="0" rtlCol="0" anchor="ctr"/>
            <a:lstStyle/>
            <a:p>
              <a:pPr algn="ctr"/>
              <a:r>
                <a:rPr kumimoji="1" lang="en-US" altLang="ja-JP" sz="2100" b="1">
                  <a:latin typeface="BIZ UDPゴシック" panose="020B0400000000000000" pitchFamily="50" charset="-128"/>
                  <a:ea typeface="BIZ UDPゴシック" panose="020B0400000000000000" pitchFamily="50" charset="-128"/>
                </a:rPr>
                <a:t>2</a:t>
              </a:r>
              <a:endParaRPr kumimoji="1" lang="ja-JP" altLang="en-US" sz="2100" b="1">
                <a:latin typeface="BIZ UDPゴシック" panose="020B0400000000000000" pitchFamily="50" charset="-128"/>
                <a:ea typeface="BIZ UDPゴシック" panose="020B0400000000000000" pitchFamily="50" charset="-128"/>
              </a:endParaRPr>
            </a:p>
          </p:txBody>
        </p:sp>
      </p:grpSp>
      <p:grpSp>
        <p:nvGrpSpPr>
          <p:cNvPr id="4" name="グループ化 3">
            <a:extLst>
              <a:ext uri="{FF2B5EF4-FFF2-40B4-BE49-F238E27FC236}">
                <a16:creationId xmlns:a16="http://schemas.microsoft.com/office/drawing/2014/main" id="{F1B1F3E7-6203-07FB-6681-5713C24679E1}"/>
              </a:ext>
            </a:extLst>
          </p:cNvPr>
          <p:cNvGrpSpPr/>
          <p:nvPr/>
        </p:nvGrpSpPr>
        <p:grpSpPr>
          <a:xfrm>
            <a:off x="832882" y="5411444"/>
            <a:ext cx="4801454" cy="423069"/>
            <a:chOff x="887571" y="1678781"/>
            <a:chExt cx="4801454" cy="423069"/>
          </a:xfrm>
        </p:grpSpPr>
        <p:sp>
          <p:nvSpPr>
            <p:cNvPr id="5" name="テキスト ボックス 4">
              <a:extLst>
                <a:ext uri="{FF2B5EF4-FFF2-40B4-BE49-F238E27FC236}">
                  <a16:creationId xmlns:a16="http://schemas.microsoft.com/office/drawing/2014/main" id="{83100698-8D43-43AA-D5F5-11E425C5F085}"/>
                </a:ext>
              </a:extLst>
            </p:cNvPr>
            <p:cNvSpPr txBox="1"/>
            <p:nvPr/>
          </p:nvSpPr>
          <p:spPr>
            <a:xfrm>
              <a:off x="1349375" y="1732518"/>
              <a:ext cx="4339650" cy="369332"/>
            </a:xfrm>
            <a:prstGeom prst="rect">
              <a:avLst/>
            </a:prstGeom>
            <a:noFill/>
          </p:spPr>
          <p:txBody>
            <a:bodyPr wrap="none" rtlCol="0">
              <a:spAutoFit/>
            </a:bodyPr>
            <a:lstStyle/>
            <a:p>
              <a:r>
                <a:rPr lang="ja-JP" altLang="en-US" sz="1800" b="1">
                  <a:solidFill>
                    <a:srgbClr val="FF6A29"/>
                  </a:solidFill>
                  <a:latin typeface="BIZ UDPゴシック" panose="020B0400000000000000" pitchFamily="50" charset="-128"/>
                  <a:ea typeface="BIZ UDPゴシック" panose="020B0400000000000000" pitchFamily="50" charset="-128"/>
                </a:rPr>
                <a:t>他の人のいない場所ですることが適切か</a:t>
              </a:r>
              <a:endParaRPr kumimoji="1" lang="ja-JP" altLang="en-US" sz="1900" b="1" strike="dblStrike" spc="50">
                <a:solidFill>
                  <a:srgbClr val="FF6A29"/>
                </a:solidFill>
                <a:latin typeface="BIZ UDPゴシック" panose="020B0400000000000000" pitchFamily="50" charset="-128"/>
                <a:ea typeface="BIZ UDPゴシック" panose="020B0400000000000000" pitchFamily="50" charset="-128"/>
              </a:endParaRPr>
            </a:p>
          </p:txBody>
        </p:sp>
        <p:sp>
          <p:nvSpPr>
            <p:cNvPr id="8" name="楕円 13">
              <a:extLst>
                <a:ext uri="{FF2B5EF4-FFF2-40B4-BE49-F238E27FC236}">
                  <a16:creationId xmlns:a16="http://schemas.microsoft.com/office/drawing/2014/main" id="{37A495C7-BDF2-73D2-7E01-5ED8CD0F629A}"/>
                </a:ext>
              </a:extLst>
            </p:cNvPr>
            <p:cNvSpPr/>
            <p:nvPr/>
          </p:nvSpPr>
          <p:spPr>
            <a:xfrm>
              <a:off x="887571" y="1678781"/>
              <a:ext cx="423069" cy="423069"/>
            </a:xfrm>
            <a:prstGeom prst="ellipse">
              <a:avLst/>
            </a:prstGeom>
            <a:solidFill>
              <a:srgbClr val="FF6A29"/>
            </a:solidFill>
            <a:ln>
              <a:noFill/>
            </a:ln>
          </p:spPr>
          <p:style>
            <a:lnRef idx="2">
              <a:schemeClr val="accent1">
                <a:shade val="15000"/>
              </a:schemeClr>
            </a:lnRef>
            <a:fillRef idx="1">
              <a:schemeClr val="accent1"/>
            </a:fillRef>
            <a:effectRef idx="0">
              <a:schemeClr val="accent1"/>
            </a:effectRef>
            <a:fontRef idx="minor">
              <a:schemeClr val="lt1"/>
            </a:fontRef>
          </p:style>
          <p:txBody>
            <a:bodyPr bIns="0" rtlCol="0" anchor="ctr"/>
            <a:lstStyle/>
            <a:p>
              <a:pPr algn="ctr"/>
              <a:r>
                <a:rPr kumimoji="1" lang="en-US" altLang="ja-JP" sz="2100" b="1">
                  <a:latin typeface="BIZ UDPゴシック" panose="020B0400000000000000" pitchFamily="50" charset="-128"/>
                  <a:ea typeface="BIZ UDPゴシック" panose="020B0400000000000000" pitchFamily="50" charset="-128"/>
                </a:rPr>
                <a:t>3</a:t>
              </a:r>
              <a:endParaRPr kumimoji="1" lang="ja-JP" altLang="en-US" sz="2100" b="1">
                <a:latin typeface="BIZ UDPゴシック" panose="020B0400000000000000" pitchFamily="50" charset="-128"/>
                <a:ea typeface="BIZ UDPゴシック" panose="020B0400000000000000" pitchFamily="50" charset="-128"/>
              </a:endParaRPr>
            </a:p>
          </p:txBody>
        </p:sp>
      </p:grpSp>
      <p:sp>
        <p:nvSpPr>
          <p:cNvPr id="13" name="テキスト ボックス 12">
            <a:extLst>
              <a:ext uri="{FF2B5EF4-FFF2-40B4-BE49-F238E27FC236}">
                <a16:creationId xmlns:a16="http://schemas.microsoft.com/office/drawing/2014/main" id="{CF4F5F3C-B89F-5FD3-FA67-4D36665C993C}"/>
              </a:ext>
            </a:extLst>
          </p:cNvPr>
          <p:cNvSpPr txBox="1"/>
          <p:nvPr/>
        </p:nvSpPr>
        <p:spPr>
          <a:xfrm>
            <a:off x="832882" y="2049091"/>
            <a:ext cx="10566956" cy="595869"/>
          </a:xfrm>
          <a:prstGeom prst="rect">
            <a:avLst/>
          </a:prstGeom>
          <a:noFill/>
        </p:spPr>
        <p:txBody>
          <a:bodyPr wrap="square" rtlCol="0">
            <a:spAutoFit/>
          </a:bodyPr>
          <a:lstStyle/>
          <a:p>
            <a:pPr>
              <a:lnSpc>
                <a:spcPct val="110000"/>
              </a:lnSpc>
            </a:pPr>
            <a:r>
              <a:rPr lang="ja-JP" altLang="en-US" sz="1600" spc="180">
                <a:latin typeface="BIZ UDPゴシック" panose="020B0400000000000000" pitchFamily="50" charset="-128"/>
                <a:ea typeface="BIZ UDPゴシック" panose="020B0400000000000000" pitchFamily="50" charset="-128"/>
              </a:rPr>
              <a:t>高校の運動部の顧問は、ある生徒から「腰がつらいのでマッサージしてほしい」と頼まれ、他の人のいない場所で繰り返しマッサージをしている。</a:t>
            </a:r>
          </a:p>
        </p:txBody>
      </p:sp>
      <p:sp>
        <p:nvSpPr>
          <p:cNvPr id="17" name="テキスト ボックス 16">
            <a:extLst>
              <a:ext uri="{FF2B5EF4-FFF2-40B4-BE49-F238E27FC236}">
                <a16:creationId xmlns:a16="http://schemas.microsoft.com/office/drawing/2014/main" id="{3F272E0A-A834-291E-29C7-39EE580F1EAC}"/>
              </a:ext>
            </a:extLst>
          </p:cNvPr>
          <p:cNvSpPr txBox="1"/>
          <p:nvPr/>
        </p:nvSpPr>
        <p:spPr>
          <a:xfrm>
            <a:off x="740486" y="1623233"/>
            <a:ext cx="607859" cy="338554"/>
          </a:xfrm>
          <a:prstGeom prst="rect">
            <a:avLst/>
          </a:prstGeom>
          <a:noFill/>
        </p:spPr>
        <p:txBody>
          <a:bodyPr wrap="none" rtlCol="0">
            <a:spAutoFit/>
          </a:bodyPr>
          <a:lstStyle/>
          <a:p>
            <a:r>
              <a:rPr lang="ja-JP" altLang="en-US" sz="1600" spc="50">
                <a:latin typeface="BIZ UDPゴシック" panose="020B0400000000000000" pitchFamily="50" charset="-128"/>
                <a:ea typeface="BIZ UDPゴシック" panose="020B0400000000000000" pitchFamily="50" charset="-128"/>
              </a:rPr>
              <a:t>事例</a:t>
            </a:r>
          </a:p>
        </p:txBody>
      </p:sp>
      <p:grpSp>
        <p:nvGrpSpPr>
          <p:cNvPr id="3" name="グループ化 2">
            <a:extLst>
              <a:ext uri="{FF2B5EF4-FFF2-40B4-BE49-F238E27FC236}">
                <a16:creationId xmlns:a16="http://schemas.microsoft.com/office/drawing/2014/main" id="{FBC72E69-D808-10C7-ABB4-9F2B4724D005}"/>
              </a:ext>
            </a:extLst>
          </p:cNvPr>
          <p:cNvGrpSpPr/>
          <p:nvPr/>
        </p:nvGrpSpPr>
        <p:grpSpPr>
          <a:xfrm>
            <a:off x="10308917" y="4953562"/>
            <a:ext cx="1041272" cy="1129438"/>
            <a:chOff x="1189767" y="2221447"/>
            <a:chExt cx="1041272" cy="1129438"/>
          </a:xfrm>
        </p:grpSpPr>
        <p:sp>
          <p:nvSpPr>
            <p:cNvPr id="15" name="フリーフォーム: 図形 14">
              <a:extLst>
                <a:ext uri="{FF2B5EF4-FFF2-40B4-BE49-F238E27FC236}">
                  <a16:creationId xmlns:a16="http://schemas.microsoft.com/office/drawing/2014/main" id="{19D8BA95-2666-488F-5007-A33C0C546AC0}"/>
                </a:ext>
              </a:extLst>
            </p:cNvPr>
            <p:cNvSpPr/>
            <p:nvPr/>
          </p:nvSpPr>
          <p:spPr>
            <a:xfrm>
              <a:off x="1421129" y="2296183"/>
              <a:ext cx="437864" cy="961834"/>
            </a:xfrm>
            <a:custGeom>
              <a:avLst/>
              <a:gdLst>
                <a:gd name="connsiteX0" fmla="*/ 356235 w 437864"/>
                <a:gd name="connsiteY0" fmla="*/ 324422 h 961834"/>
                <a:gd name="connsiteX1" fmla="*/ 361855 w 437864"/>
                <a:gd name="connsiteY1" fmla="*/ 351282 h 961834"/>
                <a:gd name="connsiteX2" fmla="*/ 289369 w 437864"/>
                <a:gd name="connsiteY2" fmla="*/ 430149 h 961834"/>
                <a:gd name="connsiteX3" fmla="*/ 227647 w 437864"/>
                <a:gd name="connsiteY3" fmla="*/ 401003 h 961834"/>
                <a:gd name="connsiteX4" fmla="*/ 227647 w 437864"/>
                <a:gd name="connsiteY4" fmla="*/ 377666 h 961834"/>
                <a:gd name="connsiteX5" fmla="*/ 203359 w 437864"/>
                <a:gd name="connsiteY5" fmla="*/ 329946 h 961834"/>
                <a:gd name="connsiteX6" fmla="*/ 166592 w 437864"/>
                <a:gd name="connsiteY6" fmla="*/ 303276 h 961834"/>
                <a:gd name="connsiteX7" fmla="*/ 129254 w 437864"/>
                <a:gd name="connsiteY7" fmla="*/ 227362 h 961834"/>
                <a:gd name="connsiteX8" fmla="*/ 102679 w 437864"/>
                <a:gd name="connsiteY8" fmla="*/ 128111 h 961834"/>
                <a:gd name="connsiteX9" fmla="*/ 309944 w 437864"/>
                <a:gd name="connsiteY9" fmla="*/ 0 h 961834"/>
                <a:gd name="connsiteX10" fmla="*/ 327755 w 437864"/>
                <a:gd name="connsiteY10" fmla="*/ 41910 h 961834"/>
                <a:gd name="connsiteX11" fmla="*/ 360807 w 437864"/>
                <a:gd name="connsiteY11" fmla="*/ 165259 h 961834"/>
                <a:gd name="connsiteX12" fmla="*/ 352616 w 437864"/>
                <a:gd name="connsiteY12" fmla="*/ 283369 h 961834"/>
                <a:gd name="connsiteX13" fmla="*/ 347663 w 437864"/>
                <a:gd name="connsiteY13" fmla="*/ 292037 h 961834"/>
                <a:gd name="connsiteX14" fmla="*/ 356330 w 437864"/>
                <a:gd name="connsiteY14" fmla="*/ 324326 h 961834"/>
                <a:gd name="connsiteX15" fmla="*/ 189833 w 437864"/>
                <a:gd name="connsiteY15" fmla="*/ 423291 h 961834"/>
                <a:gd name="connsiteX16" fmla="*/ 183261 w 437864"/>
                <a:gd name="connsiteY16" fmla="*/ 442627 h 961834"/>
                <a:gd name="connsiteX17" fmla="*/ 167164 w 437864"/>
                <a:gd name="connsiteY17" fmla="*/ 463582 h 961834"/>
                <a:gd name="connsiteX18" fmla="*/ 149733 w 437864"/>
                <a:gd name="connsiteY18" fmla="*/ 472154 h 961834"/>
                <a:gd name="connsiteX19" fmla="*/ 134398 w 437864"/>
                <a:gd name="connsiteY19" fmla="*/ 472154 h 961834"/>
                <a:gd name="connsiteX20" fmla="*/ 117157 w 437864"/>
                <a:gd name="connsiteY20" fmla="*/ 480822 h 961834"/>
                <a:gd name="connsiteX21" fmla="*/ 89440 w 437864"/>
                <a:gd name="connsiteY21" fmla="*/ 518255 h 961834"/>
                <a:gd name="connsiteX22" fmla="*/ 0 w 437864"/>
                <a:gd name="connsiteY22" fmla="*/ 483965 h 961834"/>
                <a:gd name="connsiteX23" fmla="*/ 34195 w 437864"/>
                <a:gd name="connsiteY23" fmla="*/ 356425 h 961834"/>
                <a:gd name="connsiteX24" fmla="*/ 46006 w 437864"/>
                <a:gd name="connsiteY24" fmla="*/ 340138 h 961834"/>
                <a:gd name="connsiteX25" fmla="*/ 93250 w 437864"/>
                <a:gd name="connsiteY25" fmla="*/ 309467 h 961834"/>
                <a:gd name="connsiteX26" fmla="*/ 101727 w 437864"/>
                <a:gd name="connsiteY26" fmla="*/ 307181 h 961834"/>
                <a:gd name="connsiteX27" fmla="*/ 111062 w 437864"/>
                <a:gd name="connsiteY27" fmla="*/ 309944 h 961834"/>
                <a:gd name="connsiteX28" fmla="*/ 180975 w 437864"/>
                <a:gd name="connsiteY28" fmla="*/ 360712 h 961834"/>
                <a:gd name="connsiteX29" fmla="*/ 189738 w 437864"/>
                <a:gd name="connsiteY29" fmla="*/ 377857 h 961834"/>
                <a:gd name="connsiteX30" fmla="*/ 189738 w 437864"/>
                <a:gd name="connsiteY30" fmla="*/ 423386 h 961834"/>
                <a:gd name="connsiteX31" fmla="*/ 292227 w 437864"/>
                <a:gd name="connsiteY31" fmla="*/ 775335 h 961834"/>
                <a:gd name="connsiteX32" fmla="*/ 286226 w 437864"/>
                <a:gd name="connsiteY32" fmla="*/ 775335 h 961834"/>
                <a:gd name="connsiteX33" fmla="*/ 180880 w 437864"/>
                <a:gd name="connsiteY33" fmla="*/ 500824 h 961834"/>
                <a:gd name="connsiteX34" fmla="*/ 197072 w 437864"/>
                <a:gd name="connsiteY34" fmla="*/ 486728 h 961834"/>
                <a:gd name="connsiteX35" fmla="*/ 213169 w 437864"/>
                <a:gd name="connsiteY35" fmla="*/ 465773 h 961834"/>
                <a:gd name="connsiteX36" fmla="*/ 222599 w 437864"/>
                <a:gd name="connsiteY36" fmla="*/ 448342 h 961834"/>
                <a:gd name="connsiteX37" fmla="*/ 289369 w 437864"/>
                <a:gd name="connsiteY37" fmla="*/ 468059 h 961834"/>
                <a:gd name="connsiteX38" fmla="*/ 394049 w 437864"/>
                <a:gd name="connsiteY38" fmla="*/ 391382 h 961834"/>
                <a:gd name="connsiteX39" fmla="*/ 437864 w 437864"/>
                <a:gd name="connsiteY39" fmla="*/ 395954 h 961834"/>
                <a:gd name="connsiteX40" fmla="*/ 292227 w 437864"/>
                <a:gd name="connsiteY40" fmla="*/ 775335 h 961834"/>
                <a:gd name="connsiteX41" fmla="*/ 164211 w 437864"/>
                <a:gd name="connsiteY41" fmla="*/ 850297 h 961834"/>
                <a:gd name="connsiteX42" fmla="*/ 145542 w 437864"/>
                <a:gd name="connsiteY42" fmla="*/ 849344 h 961834"/>
                <a:gd name="connsiteX43" fmla="*/ 80772 w 437864"/>
                <a:gd name="connsiteY43" fmla="*/ 808387 h 961834"/>
                <a:gd name="connsiteX44" fmla="*/ 59150 w 437864"/>
                <a:gd name="connsiteY44" fmla="*/ 759809 h 961834"/>
                <a:gd name="connsiteX45" fmla="*/ 24860 w 437864"/>
                <a:gd name="connsiteY45" fmla="*/ 921258 h 961834"/>
                <a:gd name="connsiteX46" fmla="*/ 108299 w 437864"/>
                <a:gd name="connsiteY46" fmla="*/ 960311 h 961834"/>
                <a:gd name="connsiteX47" fmla="*/ 158401 w 437864"/>
                <a:gd name="connsiteY47" fmla="*/ 961835 h 961834"/>
                <a:gd name="connsiteX48" fmla="*/ 164211 w 437864"/>
                <a:gd name="connsiteY48" fmla="*/ 850392 h 961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437864" h="961834">
                  <a:moveTo>
                    <a:pt x="356235" y="324422"/>
                  </a:moveTo>
                  <a:cubicBezTo>
                    <a:pt x="359664" y="337375"/>
                    <a:pt x="361855" y="345758"/>
                    <a:pt x="361855" y="351282"/>
                  </a:cubicBezTo>
                  <a:cubicBezTo>
                    <a:pt x="361855" y="399193"/>
                    <a:pt x="335756" y="430149"/>
                    <a:pt x="289369" y="430149"/>
                  </a:cubicBezTo>
                  <a:cubicBezTo>
                    <a:pt x="262223" y="430149"/>
                    <a:pt x="240792" y="419481"/>
                    <a:pt x="227647" y="401003"/>
                  </a:cubicBezTo>
                  <a:lnTo>
                    <a:pt x="227647" y="377666"/>
                  </a:lnTo>
                  <a:cubicBezTo>
                    <a:pt x="227647" y="359664"/>
                    <a:pt x="217837" y="340519"/>
                    <a:pt x="203359" y="329946"/>
                  </a:cubicBezTo>
                  <a:lnTo>
                    <a:pt x="166592" y="303276"/>
                  </a:lnTo>
                  <a:cubicBezTo>
                    <a:pt x="151543" y="287369"/>
                    <a:pt x="139255" y="264700"/>
                    <a:pt x="129254" y="227362"/>
                  </a:cubicBezTo>
                  <a:lnTo>
                    <a:pt x="102679" y="128111"/>
                  </a:lnTo>
                  <a:lnTo>
                    <a:pt x="309944" y="0"/>
                  </a:lnTo>
                  <a:cubicBezTo>
                    <a:pt x="317087" y="10477"/>
                    <a:pt x="322993" y="24289"/>
                    <a:pt x="327755" y="41910"/>
                  </a:cubicBezTo>
                  <a:lnTo>
                    <a:pt x="360807" y="165259"/>
                  </a:lnTo>
                  <a:cubicBezTo>
                    <a:pt x="376523" y="224028"/>
                    <a:pt x="369380" y="254032"/>
                    <a:pt x="352616" y="283369"/>
                  </a:cubicBezTo>
                  <a:lnTo>
                    <a:pt x="347663" y="292037"/>
                  </a:lnTo>
                  <a:lnTo>
                    <a:pt x="356330" y="324326"/>
                  </a:lnTo>
                  <a:close/>
                  <a:moveTo>
                    <a:pt x="189833" y="423291"/>
                  </a:moveTo>
                  <a:cubicBezTo>
                    <a:pt x="189833" y="429197"/>
                    <a:pt x="186880" y="437960"/>
                    <a:pt x="183261" y="442627"/>
                  </a:cubicBezTo>
                  <a:lnTo>
                    <a:pt x="167164" y="463582"/>
                  </a:lnTo>
                  <a:cubicBezTo>
                    <a:pt x="163544" y="468249"/>
                    <a:pt x="155734" y="472154"/>
                    <a:pt x="149733" y="472154"/>
                  </a:cubicBezTo>
                  <a:lnTo>
                    <a:pt x="134398" y="472154"/>
                  </a:lnTo>
                  <a:cubicBezTo>
                    <a:pt x="128492" y="472154"/>
                    <a:pt x="120682" y="476060"/>
                    <a:pt x="117157" y="480822"/>
                  </a:cubicBezTo>
                  <a:lnTo>
                    <a:pt x="89440" y="518255"/>
                  </a:lnTo>
                  <a:lnTo>
                    <a:pt x="0" y="483965"/>
                  </a:lnTo>
                  <a:lnTo>
                    <a:pt x="34195" y="356425"/>
                  </a:lnTo>
                  <a:cubicBezTo>
                    <a:pt x="35719" y="350711"/>
                    <a:pt x="41053" y="343376"/>
                    <a:pt x="46006" y="340138"/>
                  </a:cubicBezTo>
                  <a:lnTo>
                    <a:pt x="93250" y="309467"/>
                  </a:lnTo>
                  <a:cubicBezTo>
                    <a:pt x="95631" y="307943"/>
                    <a:pt x="98679" y="307181"/>
                    <a:pt x="101727" y="307181"/>
                  </a:cubicBezTo>
                  <a:cubicBezTo>
                    <a:pt x="105156" y="307181"/>
                    <a:pt x="108490" y="308134"/>
                    <a:pt x="111062" y="309944"/>
                  </a:cubicBezTo>
                  <a:lnTo>
                    <a:pt x="180975" y="360712"/>
                  </a:lnTo>
                  <a:cubicBezTo>
                    <a:pt x="185738" y="364236"/>
                    <a:pt x="189738" y="371951"/>
                    <a:pt x="189738" y="377857"/>
                  </a:cubicBezTo>
                  <a:lnTo>
                    <a:pt x="189738" y="423386"/>
                  </a:lnTo>
                  <a:close/>
                  <a:moveTo>
                    <a:pt x="292227" y="775335"/>
                  </a:moveTo>
                  <a:lnTo>
                    <a:pt x="286226" y="775335"/>
                  </a:lnTo>
                  <a:lnTo>
                    <a:pt x="180880" y="500824"/>
                  </a:lnTo>
                  <a:cubicBezTo>
                    <a:pt x="187166" y="497015"/>
                    <a:pt x="192786" y="492252"/>
                    <a:pt x="197072" y="486728"/>
                  </a:cubicBezTo>
                  <a:lnTo>
                    <a:pt x="213169" y="465773"/>
                  </a:lnTo>
                  <a:cubicBezTo>
                    <a:pt x="216979" y="460820"/>
                    <a:pt x="220123" y="454724"/>
                    <a:pt x="222599" y="448342"/>
                  </a:cubicBezTo>
                  <a:cubicBezTo>
                    <a:pt x="240887" y="460915"/>
                    <a:pt x="263557" y="468059"/>
                    <a:pt x="289369" y="468059"/>
                  </a:cubicBezTo>
                  <a:cubicBezTo>
                    <a:pt x="342519" y="468059"/>
                    <a:pt x="380429" y="437960"/>
                    <a:pt x="394049" y="391382"/>
                  </a:cubicBezTo>
                  <a:cubicBezTo>
                    <a:pt x="408337" y="392906"/>
                    <a:pt x="423100" y="394430"/>
                    <a:pt x="437864" y="395954"/>
                  </a:cubicBezTo>
                  <a:lnTo>
                    <a:pt x="292227" y="775335"/>
                  </a:lnTo>
                  <a:close/>
                  <a:moveTo>
                    <a:pt x="164211" y="850297"/>
                  </a:moveTo>
                  <a:cubicBezTo>
                    <a:pt x="156210" y="849916"/>
                    <a:pt x="149828" y="849535"/>
                    <a:pt x="145542" y="849344"/>
                  </a:cubicBezTo>
                  <a:cubicBezTo>
                    <a:pt x="108775" y="847439"/>
                    <a:pt x="93154" y="836295"/>
                    <a:pt x="80772" y="808387"/>
                  </a:cubicBezTo>
                  <a:cubicBezTo>
                    <a:pt x="77915" y="801910"/>
                    <a:pt x="69913" y="784098"/>
                    <a:pt x="59150" y="759809"/>
                  </a:cubicBezTo>
                  <a:lnTo>
                    <a:pt x="24860" y="921258"/>
                  </a:lnTo>
                  <a:cubicBezTo>
                    <a:pt x="44767" y="945356"/>
                    <a:pt x="74581" y="958501"/>
                    <a:pt x="108299" y="960311"/>
                  </a:cubicBezTo>
                  <a:cubicBezTo>
                    <a:pt x="118681" y="960882"/>
                    <a:pt x="144780" y="961454"/>
                    <a:pt x="158401" y="961835"/>
                  </a:cubicBezTo>
                  <a:lnTo>
                    <a:pt x="164211" y="850392"/>
                  </a:lnTo>
                  <a:close/>
                </a:path>
              </a:pathLst>
            </a:custGeom>
            <a:solidFill>
              <a:srgbClr val="FFFFFF"/>
            </a:solidFill>
            <a:ln w="9525" cap="flat">
              <a:noFill/>
              <a:prstDash val="solid"/>
              <a:miter/>
            </a:ln>
          </p:spPr>
          <p:txBody>
            <a:bodyPr rtlCol="0" anchor="ctr"/>
            <a:lstStyle/>
            <a:p>
              <a:endParaRPr lang="ja-JP" altLang="en-US"/>
            </a:p>
          </p:txBody>
        </p:sp>
        <p:sp>
          <p:nvSpPr>
            <p:cNvPr id="18" name="フリーフォーム: 図形 17">
              <a:extLst>
                <a:ext uri="{FF2B5EF4-FFF2-40B4-BE49-F238E27FC236}">
                  <a16:creationId xmlns:a16="http://schemas.microsoft.com/office/drawing/2014/main" id="{A1242A6E-C63E-3E55-34B7-8484FEC6534F}"/>
                </a:ext>
              </a:extLst>
            </p:cNvPr>
            <p:cNvSpPr/>
            <p:nvPr/>
          </p:nvSpPr>
          <p:spPr>
            <a:xfrm>
              <a:off x="1189767" y="2221447"/>
              <a:ext cx="1041272" cy="1129438"/>
            </a:xfrm>
            <a:custGeom>
              <a:avLst/>
              <a:gdLst>
                <a:gd name="connsiteX0" fmla="*/ 238506 w 1041272"/>
                <a:gd name="connsiteY0" fmla="*/ 1067526 h 1129438"/>
                <a:gd name="connsiteX1" fmla="*/ 246888 w 1041272"/>
                <a:gd name="connsiteY1" fmla="*/ 1039427 h 1129438"/>
                <a:gd name="connsiteX2" fmla="*/ 337566 w 1041272"/>
                <a:gd name="connsiteY2" fmla="*/ 1072669 h 1129438"/>
                <a:gd name="connsiteX3" fmla="*/ 788099 w 1041272"/>
                <a:gd name="connsiteY3" fmla="*/ 1096291 h 1129438"/>
                <a:gd name="connsiteX4" fmla="*/ 788099 w 1041272"/>
                <a:gd name="connsiteY4" fmla="*/ 1096291 h 1129438"/>
                <a:gd name="connsiteX5" fmla="*/ 788956 w 1041272"/>
                <a:gd name="connsiteY5" fmla="*/ 1096291 h 1129438"/>
                <a:gd name="connsiteX6" fmla="*/ 829342 w 1041272"/>
                <a:gd name="connsiteY6" fmla="*/ 1097053 h 1129438"/>
                <a:gd name="connsiteX7" fmla="*/ 912400 w 1041272"/>
                <a:gd name="connsiteY7" fmla="*/ 1096291 h 1129438"/>
                <a:gd name="connsiteX8" fmla="*/ 1041273 w 1041272"/>
                <a:gd name="connsiteY8" fmla="*/ 978372 h 1129438"/>
                <a:gd name="connsiteX9" fmla="*/ 1041273 w 1041272"/>
                <a:gd name="connsiteY9" fmla="*/ 639949 h 1129438"/>
                <a:gd name="connsiteX10" fmla="*/ 869061 w 1041272"/>
                <a:gd name="connsiteY10" fmla="*/ 453544 h 1129438"/>
                <a:gd name="connsiteX11" fmla="*/ 646176 w 1041272"/>
                <a:gd name="connsiteY11" fmla="*/ 430113 h 1129438"/>
                <a:gd name="connsiteX12" fmla="*/ 631031 w 1041272"/>
                <a:gd name="connsiteY12" fmla="*/ 373153 h 1129438"/>
                <a:gd name="connsiteX13" fmla="*/ 639032 w 1041272"/>
                <a:gd name="connsiteY13" fmla="*/ 227421 h 1129438"/>
                <a:gd name="connsiteX14" fmla="*/ 605981 w 1041272"/>
                <a:gd name="connsiteY14" fmla="*/ 104072 h 1129438"/>
                <a:gd name="connsiteX15" fmla="*/ 549783 w 1041272"/>
                <a:gd name="connsiteY15" fmla="*/ 16156 h 1129438"/>
                <a:gd name="connsiteX16" fmla="*/ 436150 w 1041272"/>
                <a:gd name="connsiteY16" fmla="*/ 7870 h 1129438"/>
                <a:gd name="connsiteX17" fmla="*/ 379667 w 1041272"/>
                <a:gd name="connsiteY17" fmla="*/ 23014 h 1129438"/>
                <a:gd name="connsiteX18" fmla="*/ 280702 w 1041272"/>
                <a:gd name="connsiteY18" fmla="*/ 191321 h 1129438"/>
                <a:gd name="connsiteX19" fmla="*/ 313754 w 1041272"/>
                <a:gd name="connsiteY19" fmla="*/ 314670 h 1129438"/>
                <a:gd name="connsiteX20" fmla="*/ 323279 w 1041272"/>
                <a:gd name="connsiteY20" fmla="*/ 344959 h 1129438"/>
                <a:gd name="connsiteX21" fmla="*/ 304324 w 1041272"/>
                <a:gd name="connsiteY21" fmla="*/ 352294 h 1129438"/>
                <a:gd name="connsiteX22" fmla="*/ 257080 w 1041272"/>
                <a:gd name="connsiteY22" fmla="*/ 382964 h 1129438"/>
                <a:gd name="connsiteX23" fmla="*/ 229267 w 1041272"/>
                <a:gd name="connsiteY23" fmla="*/ 421159 h 1129438"/>
                <a:gd name="connsiteX24" fmla="*/ 222028 w 1041272"/>
                <a:gd name="connsiteY24" fmla="*/ 448306 h 1129438"/>
                <a:gd name="connsiteX25" fmla="*/ 172307 w 1041272"/>
                <a:gd name="connsiteY25" fmla="*/ 453544 h 1129438"/>
                <a:gd name="connsiteX26" fmla="*/ 0 w 1041272"/>
                <a:gd name="connsiteY26" fmla="*/ 639949 h 1129438"/>
                <a:gd name="connsiteX27" fmla="*/ 0 w 1041272"/>
                <a:gd name="connsiteY27" fmla="*/ 1000756 h 1129438"/>
                <a:gd name="connsiteX28" fmla="*/ 128683 w 1041272"/>
                <a:gd name="connsiteY28" fmla="*/ 1129438 h 1129438"/>
                <a:gd name="connsiteX29" fmla="*/ 238506 w 1041272"/>
                <a:gd name="connsiteY29" fmla="*/ 1067526 h 1129438"/>
                <a:gd name="connsiteX30" fmla="*/ 587597 w 1041272"/>
                <a:gd name="connsiteY30" fmla="*/ 399157 h 1129438"/>
                <a:gd name="connsiteX31" fmla="*/ 593217 w 1041272"/>
                <a:gd name="connsiteY31" fmla="*/ 426017 h 1129438"/>
                <a:gd name="connsiteX32" fmla="*/ 520732 w 1041272"/>
                <a:gd name="connsiteY32" fmla="*/ 504884 h 1129438"/>
                <a:gd name="connsiteX33" fmla="*/ 459010 w 1041272"/>
                <a:gd name="connsiteY33" fmla="*/ 475738 h 1129438"/>
                <a:gd name="connsiteX34" fmla="*/ 459010 w 1041272"/>
                <a:gd name="connsiteY34" fmla="*/ 452401 h 1129438"/>
                <a:gd name="connsiteX35" fmla="*/ 434721 w 1041272"/>
                <a:gd name="connsiteY35" fmla="*/ 404681 h 1129438"/>
                <a:gd name="connsiteX36" fmla="*/ 397955 w 1041272"/>
                <a:gd name="connsiteY36" fmla="*/ 378011 h 1129438"/>
                <a:gd name="connsiteX37" fmla="*/ 360617 w 1041272"/>
                <a:gd name="connsiteY37" fmla="*/ 302097 h 1129438"/>
                <a:gd name="connsiteX38" fmla="*/ 334042 w 1041272"/>
                <a:gd name="connsiteY38" fmla="*/ 202846 h 1129438"/>
                <a:gd name="connsiteX39" fmla="*/ 541306 w 1041272"/>
                <a:gd name="connsiteY39" fmla="*/ 74735 h 1129438"/>
                <a:gd name="connsiteX40" fmla="*/ 559118 w 1041272"/>
                <a:gd name="connsiteY40" fmla="*/ 116645 h 1129438"/>
                <a:gd name="connsiteX41" fmla="*/ 592169 w 1041272"/>
                <a:gd name="connsiteY41" fmla="*/ 239994 h 1129438"/>
                <a:gd name="connsiteX42" fmla="*/ 583978 w 1041272"/>
                <a:gd name="connsiteY42" fmla="*/ 358104 h 1129438"/>
                <a:gd name="connsiteX43" fmla="*/ 579025 w 1041272"/>
                <a:gd name="connsiteY43" fmla="*/ 366772 h 1129438"/>
                <a:gd name="connsiteX44" fmla="*/ 587693 w 1041272"/>
                <a:gd name="connsiteY44" fmla="*/ 399061 h 1129438"/>
                <a:gd name="connsiteX45" fmla="*/ 421196 w 1041272"/>
                <a:gd name="connsiteY45" fmla="*/ 498026 h 1129438"/>
                <a:gd name="connsiteX46" fmla="*/ 414623 w 1041272"/>
                <a:gd name="connsiteY46" fmla="*/ 517362 h 1129438"/>
                <a:gd name="connsiteX47" fmla="*/ 398526 w 1041272"/>
                <a:gd name="connsiteY47" fmla="*/ 538317 h 1129438"/>
                <a:gd name="connsiteX48" fmla="*/ 381095 w 1041272"/>
                <a:gd name="connsiteY48" fmla="*/ 546889 h 1129438"/>
                <a:gd name="connsiteX49" fmla="*/ 365760 w 1041272"/>
                <a:gd name="connsiteY49" fmla="*/ 546889 h 1129438"/>
                <a:gd name="connsiteX50" fmla="*/ 348520 w 1041272"/>
                <a:gd name="connsiteY50" fmla="*/ 555557 h 1129438"/>
                <a:gd name="connsiteX51" fmla="*/ 320802 w 1041272"/>
                <a:gd name="connsiteY51" fmla="*/ 592990 h 1129438"/>
                <a:gd name="connsiteX52" fmla="*/ 231362 w 1041272"/>
                <a:gd name="connsiteY52" fmla="*/ 558700 h 1129438"/>
                <a:gd name="connsiteX53" fmla="*/ 265557 w 1041272"/>
                <a:gd name="connsiteY53" fmla="*/ 431161 h 1129438"/>
                <a:gd name="connsiteX54" fmla="*/ 277368 w 1041272"/>
                <a:gd name="connsiteY54" fmla="*/ 414873 h 1129438"/>
                <a:gd name="connsiteX55" fmla="*/ 324612 w 1041272"/>
                <a:gd name="connsiteY55" fmla="*/ 384202 h 1129438"/>
                <a:gd name="connsiteX56" fmla="*/ 333089 w 1041272"/>
                <a:gd name="connsiteY56" fmla="*/ 381916 h 1129438"/>
                <a:gd name="connsiteX57" fmla="*/ 342424 w 1041272"/>
                <a:gd name="connsiteY57" fmla="*/ 384679 h 1129438"/>
                <a:gd name="connsiteX58" fmla="*/ 412337 w 1041272"/>
                <a:gd name="connsiteY58" fmla="*/ 435447 h 1129438"/>
                <a:gd name="connsiteX59" fmla="*/ 421100 w 1041272"/>
                <a:gd name="connsiteY59" fmla="*/ 452592 h 1129438"/>
                <a:gd name="connsiteX60" fmla="*/ 421100 w 1041272"/>
                <a:gd name="connsiteY60" fmla="*/ 498121 h 1129438"/>
                <a:gd name="connsiteX61" fmla="*/ 389668 w 1041272"/>
                <a:gd name="connsiteY61" fmla="*/ 1036474 h 1129438"/>
                <a:gd name="connsiteX62" fmla="*/ 339566 w 1041272"/>
                <a:gd name="connsiteY62" fmla="*/ 1034950 h 1129438"/>
                <a:gd name="connsiteX63" fmla="*/ 256127 w 1041272"/>
                <a:gd name="connsiteY63" fmla="*/ 995898 h 1129438"/>
                <a:gd name="connsiteX64" fmla="*/ 290417 w 1041272"/>
                <a:gd name="connsiteY64" fmla="*/ 834449 h 1129438"/>
                <a:gd name="connsiteX65" fmla="*/ 312039 w 1041272"/>
                <a:gd name="connsiteY65" fmla="*/ 883027 h 1129438"/>
                <a:gd name="connsiteX66" fmla="*/ 376809 w 1041272"/>
                <a:gd name="connsiteY66" fmla="*/ 923984 h 1129438"/>
                <a:gd name="connsiteX67" fmla="*/ 395478 w 1041272"/>
                <a:gd name="connsiteY67" fmla="*/ 924937 h 1129438"/>
                <a:gd name="connsiteX68" fmla="*/ 389668 w 1041272"/>
                <a:gd name="connsiteY68" fmla="*/ 1036379 h 1129438"/>
                <a:gd name="connsiteX69" fmla="*/ 523589 w 1041272"/>
                <a:gd name="connsiteY69" fmla="*/ 850070 h 1129438"/>
                <a:gd name="connsiteX70" fmla="*/ 517589 w 1041272"/>
                <a:gd name="connsiteY70" fmla="*/ 850070 h 1129438"/>
                <a:gd name="connsiteX71" fmla="*/ 412242 w 1041272"/>
                <a:gd name="connsiteY71" fmla="*/ 575560 h 1129438"/>
                <a:gd name="connsiteX72" fmla="*/ 428435 w 1041272"/>
                <a:gd name="connsiteY72" fmla="*/ 561463 h 1129438"/>
                <a:gd name="connsiteX73" fmla="*/ 444532 w 1041272"/>
                <a:gd name="connsiteY73" fmla="*/ 540508 h 1129438"/>
                <a:gd name="connsiteX74" fmla="*/ 453962 w 1041272"/>
                <a:gd name="connsiteY74" fmla="*/ 523077 h 1129438"/>
                <a:gd name="connsiteX75" fmla="*/ 520732 w 1041272"/>
                <a:gd name="connsiteY75" fmla="*/ 542794 h 1129438"/>
                <a:gd name="connsiteX76" fmla="*/ 625412 w 1041272"/>
                <a:gd name="connsiteY76" fmla="*/ 466117 h 1129438"/>
                <a:gd name="connsiteX77" fmla="*/ 669227 w 1041272"/>
                <a:gd name="connsiteY77" fmla="*/ 470689 h 1129438"/>
                <a:gd name="connsiteX78" fmla="*/ 523589 w 1041272"/>
                <a:gd name="connsiteY78" fmla="*/ 850070 h 1129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1041272" h="1129438">
                  <a:moveTo>
                    <a:pt x="238506" y="1067526"/>
                  </a:moveTo>
                  <a:cubicBezTo>
                    <a:pt x="241649" y="1062478"/>
                    <a:pt x="244031" y="1052953"/>
                    <a:pt x="246888" y="1039427"/>
                  </a:cubicBezTo>
                  <a:cubicBezTo>
                    <a:pt x="271272" y="1059049"/>
                    <a:pt x="302514" y="1070860"/>
                    <a:pt x="337566" y="1072669"/>
                  </a:cubicBezTo>
                  <a:cubicBezTo>
                    <a:pt x="521494" y="1082290"/>
                    <a:pt x="768572" y="1095244"/>
                    <a:pt x="788099" y="1096291"/>
                  </a:cubicBezTo>
                  <a:lnTo>
                    <a:pt x="788099" y="1096291"/>
                  </a:lnTo>
                  <a:cubicBezTo>
                    <a:pt x="788099" y="1096291"/>
                    <a:pt x="788670" y="1096291"/>
                    <a:pt x="788956" y="1096291"/>
                  </a:cubicBezTo>
                  <a:cubicBezTo>
                    <a:pt x="800195" y="1096863"/>
                    <a:pt x="814292" y="1097053"/>
                    <a:pt x="829342" y="1097053"/>
                  </a:cubicBezTo>
                  <a:cubicBezTo>
                    <a:pt x="859346" y="1097053"/>
                    <a:pt x="892778" y="1096291"/>
                    <a:pt x="912400" y="1096291"/>
                  </a:cubicBezTo>
                  <a:cubicBezTo>
                    <a:pt x="995267" y="1096291"/>
                    <a:pt x="1041273" y="1051810"/>
                    <a:pt x="1041273" y="978372"/>
                  </a:cubicBezTo>
                  <a:lnTo>
                    <a:pt x="1041273" y="639949"/>
                  </a:lnTo>
                  <a:cubicBezTo>
                    <a:pt x="1041273" y="533459"/>
                    <a:pt x="986790" y="465927"/>
                    <a:pt x="869061" y="453544"/>
                  </a:cubicBezTo>
                  <a:cubicBezTo>
                    <a:pt x="850106" y="451544"/>
                    <a:pt x="741998" y="440209"/>
                    <a:pt x="646176" y="430113"/>
                  </a:cubicBezTo>
                  <a:lnTo>
                    <a:pt x="631031" y="373153"/>
                  </a:lnTo>
                  <a:cubicBezTo>
                    <a:pt x="652844" y="330196"/>
                    <a:pt x="655034" y="287143"/>
                    <a:pt x="639032" y="227421"/>
                  </a:cubicBezTo>
                  <a:lnTo>
                    <a:pt x="605981" y="104072"/>
                  </a:lnTo>
                  <a:cubicBezTo>
                    <a:pt x="594551" y="61495"/>
                    <a:pt x="576167" y="32730"/>
                    <a:pt x="549783" y="16156"/>
                  </a:cubicBezTo>
                  <a:cubicBezTo>
                    <a:pt x="520637" y="-2132"/>
                    <a:pt x="483489" y="-4894"/>
                    <a:pt x="436150" y="7870"/>
                  </a:cubicBezTo>
                  <a:lnTo>
                    <a:pt x="379667" y="23014"/>
                  </a:lnTo>
                  <a:cubicBezTo>
                    <a:pt x="290513" y="46922"/>
                    <a:pt x="257175" y="103501"/>
                    <a:pt x="280702" y="191321"/>
                  </a:cubicBezTo>
                  <a:lnTo>
                    <a:pt x="313754" y="314670"/>
                  </a:lnTo>
                  <a:cubicBezTo>
                    <a:pt x="316706" y="325528"/>
                    <a:pt x="319850" y="335625"/>
                    <a:pt x="323279" y="344959"/>
                  </a:cubicBezTo>
                  <a:cubicBezTo>
                    <a:pt x="316421" y="346198"/>
                    <a:pt x="309944" y="348674"/>
                    <a:pt x="304324" y="352294"/>
                  </a:cubicBezTo>
                  <a:lnTo>
                    <a:pt x="257080" y="382964"/>
                  </a:lnTo>
                  <a:cubicBezTo>
                    <a:pt x="244221" y="391346"/>
                    <a:pt x="233267" y="406300"/>
                    <a:pt x="229267" y="421159"/>
                  </a:cubicBezTo>
                  <a:lnTo>
                    <a:pt x="222028" y="448306"/>
                  </a:lnTo>
                  <a:cubicBezTo>
                    <a:pt x="197168" y="450877"/>
                    <a:pt x="179070" y="452782"/>
                    <a:pt x="172307" y="453544"/>
                  </a:cubicBezTo>
                  <a:cubicBezTo>
                    <a:pt x="54483" y="465927"/>
                    <a:pt x="0" y="533554"/>
                    <a:pt x="0" y="639949"/>
                  </a:cubicBezTo>
                  <a:lnTo>
                    <a:pt x="0" y="1000756"/>
                  </a:lnTo>
                  <a:cubicBezTo>
                    <a:pt x="0" y="1071812"/>
                    <a:pt x="57626" y="1129438"/>
                    <a:pt x="128683" y="1129438"/>
                  </a:cubicBezTo>
                  <a:cubicBezTo>
                    <a:pt x="175260" y="1129438"/>
                    <a:pt x="215932" y="1104578"/>
                    <a:pt x="238506" y="1067526"/>
                  </a:cubicBezTo>
                  <a:close/>
                  <a:moveTo>
                    <a:pt x="587597" y="399157"/>
                  </a:moveTo>
                  <a:cubicBezTo>
                    <a:pt x="591026" y="412111"/>
                    <a:pt x="593217" y="420493"/>
                    <a:pt x="593217" y="426017"/>
                  </a:cubicBezTo>
                  <a:cubicBezTo>
                    <a:pt x="593217" y="473928"/>
                    <a:pt x="567119" y="504884"/>
                    <a:pt x="520732" y="504884"/>
                  </a:cubicBezTo>
                  <a:cubicBezTo>
                    <a:pt x="493586" y="504884"/>
                    <a:pt x="472154" y="494216"/>
                    <a:pt x="459010" y="475738"/>
                  </a:cubicBezTo>
                  <a:lnTo>
                    <a:pt x="459010" y="452401"/>
                  </a:lnTo>
                  <a:cubicBezTo>
                    <a:pt x="459010" y="434399"/>
                    <a:pt x="449199" y="415254"/>
                    <a:pt x="434721" y="404681"/>
                  </a:cubicBezTo>
                  <a:lnTo>
                    <a:pt x="397955" y="378011"/>
                  </a:lnTo>
                  <a:cubicBezTo>
                    <a:pt x="382905" y="362104"/>
                    <a:pt x="370618" y="339435"/>
                    <a:pt x="360617" y="302097"/>
                  </a:cubicBezTo>
                  <a:lnTo>
                    <a:pt x="334042" y="202846"/>
                  </a:lnTo>
                  <a:lnTo>
                    <a:pt x="541306" y="74735"/>
                  </a:lnTo>
                  <a:cubicBezTo>
                    <a:pt x="548450" y="85213"/>
                    <a:pt x="554355" y="99024"/>
                    <a:pt x="559118" y="116645"/>
                  </a:cubicBezTo>
                  <a:lnTo>
                    <a:pt x="592169" y="239994"/>
                  </a:lnTo>
                  <a:cubicBezTo>
                    <a:pt x="607886" y="298763"/>
                    <a:pt x="600742" y="328767"/>
                    <a:pt x="583978" y="358104"/>
                  </a:cubicBezTo>
                  <a:lnTo>
                    <a:pt x="579025" y="366772"/>
                  </a:lnTo>
                  <a:lnTo>
                    <a:pt x="587693" y="399061"/>
                  </a:lnTo>
                  <a:close/>
                  <a:moveTo>
                    <a:pt x="421196" y="498026"/>
                  </a:moveTo>
                  <a:cubicBezTo>
                    <a:pt x="421196" y="503932"/>
                    <a:pt x="418243" y="512695"/>
                    <a:pt x="414623" y="517362"/>
                  </a:cubicBezTo>
                  <a:lnTo>
                    <a:pt x="398526" y="538317"/>
                  </a:lnTo>
                  <a:cubicBezTo>
                    <a:pt x="394907" y="542984"/>
                    <a:pt x="387096" y="546889"/>
                    <a:pt x="381095" y="546889"/>
                  </a:cubicBezTo>
                  <a:lnTo>
                    <a:pt x="365760" y="546889"/>
                  </a:lnTo>
                  <a:cubicBezTo>
                    <a:pt x="359855" y="546889"/>
                    <a:pt x="352044" y="550795"/>
                    <a:pt x="348520" y="555557"/>
                  </a:cubicBezTo>
                  <a:lnTo>
                    <a:pt x="320802" y="592990"/>
                  </a:lnTo>
                  <a:lnTo>
                    <a:pt x="231362" y="558700"/>
                  </a:lnTo>
                  <a:lnTo>
                    <a:pt x="265557" y="431161"/>
                  </a:lnTo>
                  <a:cubicBezTo>
                    <a:pt x="267081" y="425446"/>
                    <a:pt x="272415" y="418111"/>
                    <a:pt x="277368" y="414873"/>
                  </a:cubicBezTo>
                  <a:lnTo>
                    <a:pt x="324612" y="384202"/>
                  </a:lnTo>
                  <a:cubicBezTo>
                    <a:pt x="326993" y="382678"/>
                    <a:pt x="330041" y="381916"/>
                    <a:pt x="333089" y="381916"/>
                  </a:cubicBezTo>
                  <a:cubicBezTo>
                    <a:pt x="336518" y="381916"/>
                    <a:pt x="339852" y="382869"/>
                    <a:pt x="342424" y="384679"/>
                  </a:cubicBezTo>
                  <a:lnTo>
                    <a:pt x="412337" y="435447"/>
                  </a:lnTo>
                  <a:cubicBezTo>
                    <a:pt x="417100" y="438971"/>
                    <a:pt x="421100" y="446686"/>
                    <a:pt x="421100" y="452592"/>
                  </a:cubicBezTo>
                  <a:lnTo>
                    <a:pt x="421100" y="498121"/>
                  </a:lnTo>
                  <a:close/>
                  <a:moveTo>
                    <a:pt x="389668" y="1036474"/>
                  </a:moveTo>
                  <a:cubicBezTo>
                    <a:pt x="375952" y="1036189"/>
                    <a:pt x="349853" y="1035522"/>
                    <a:pt x="339566" y="1034950"/>
                  </a:cubicBezTo>
                  <a:cubicBezTo>
                    <a:pt x="305848" y="1033141"/>
                    <a:pt x="276035" y="1019996"/>
                    <a:pt x="256127" y="995898"/>
                  </a:cubicBezTo>
                  <a:lnTo>
                    <a:pt x="290417" y="834449"/>
                  </a:lnTo>
                  <a:cubicBezTo>
                    <a:pt x="301276" y="858833"/>
                    <a:pt x="309182" y="876550"/>
                    <a:pt x="312039" y="883027"/>
                  </a:cubicBezTo>
                  <a:cubicBezTo>
                    <a:pt x="324422" y="910935"/>
                    <a:pt x="340043" y="922079"/>
                    <a:pt x="376809" y="923984"/>
                  </a:cubicBezTo>
                  <a:cubicBezTo>
                    <a:pt x="381095" y="924175"/>
                    <a:pt x="387477" y="924556"/>
                    <a:pt x="395478" y="924937"/>
                  </a:cubicBezTo>
                  <a:lnTo>
                    <a:pt x="389668" y="1036379"/>
                  </a:lnTo>
                  <a:close/>
                  <a:moveTo>
                    <a:pt x="523589" y="850070"/>
                  </a:moveTo>
                  <a:lnTo>
                    <a:pt x="517589" y="850070"/>
                  </a:lnTo>
                  <a:lnTo>
                    <a:pt x="412242" y="575560"/>
                  </a:lnTo>
                  <a:cubicBezTo>
                    <a:pt x="418529" y="571750"/>
                    <a:pt x="424148" y="566987"/>
                    <a:pt x="428435" y="561463"/>
                  </a:cubicBezTo>
                  <a:lnTo>
                    <a:pt x="444532" y="540508"/>
                  </a:lnTo>
                  <a:cubicBezTo>
                    <a:pt x="448342" y="535555"/>
                    <a:pt x="451485" y="529459"/>
                    <a:pt x="453962" y="523077"/>
                  </a:cubicBezTo>
                  <a:cubicBezTo>
                    <a:pt x="472250" y="535650"/>
                    <a:pt x="494919" y="542794"/>
                    <a:pt x="520732" y="542794"/>
                  </a:cubicBezTo>
                  <a:cubicBezTo>
                    <a:pt x="573881" y="542794"/>
                    <a:pt x="611791" y="512695"/>
                    <a:pt x="625412" y="466117"/>
                  </a:cubicBezTo>
                  <a:cubicBezTo>
                    <a:pt x="639699" y="467641"/>
                    <a:pt x="654463" y="469165"/>
                    <a:pt x="669227" y="470689"/>
                  </a:cubicBezTo>
                  <a:lnTo>
                    <a:pt x="523589" y="850070"/>
                  </a:lnTo>
                  <a:close/>
                </a:path>
              </a:pathLst>
            </a:custGeom>
            <a:solidFill>
              <a:schemeClr val="accent2"/>
            </a:solidFill>
            <a:ln w="9525" cap="flat">
              <a:noFill/>
              <a:prstDash val="solid"/>
              <a:miter/>
            </a:ln>
          </p:spPr>
          <p:txBody>
            <a:bodyPr rtlCol="0" anchor="ctr"/>
            <a:lstStyle/>
            <a:p>
              <a:endParaRPr lang="ja-JP" altLang="en-US"/>
            </a:p>
          </p:txBody>
        </p:sp>
      </p:grpSp>
      <p:sp>
        <p:nvSpPr>
          <p:cNvPr id="19" name="テキスト ボックス 18">
            <a:extLst>
              <a:ext uri="{FF2B5EF4-FFF2-40B4-BE49-F238E27FC236}">
                <a16:creationId xmlns:a16="http://schemas.microsoft.com/office/drawing/2014/main" id="{91694D88-6378-FAA3-79DF-9955D4BDB733}"/>
              </a:ext>
            </a:extLst>
          </p:cNvPr>
          <p:cNvSpPr txBox="1"/>
          <p:nvPr/>
        </p:nvSpPr>
        <p:spPr>
          <a:xfrm>
            <a:off x="744035" y="3242361"/>
            <a:ext cx="1641796" cy="400110"/>
          </a:xfrm>
          <a:prstGeom prst="rect">
            <a:avLst/>
          </a:prstGeom>
          <a:noFill/>
        </p:spPr>
        <p:txBody>
          <a:bodyPr wrap="none" rtlCol="0">
            <a:spAutoFit/>
          </a:bodyPr>
          <a:lstStyle/>
          <a:p>
            <a:r>
              <a:rPr lang="ja-JP" altLang="en-US" sz="2000" b="1" spc="50">
                <a:latin typeface="BIZ UDPゴシック" panose="020B0400000000000000" pitchFamily="50" charset="-128"/>
                <a:ea typeface="BIZ UDPゴシック" panose="020B0400000000000000" pitchFamily="50" charset="-128"/>
              </a:rPr>
              <a:t>考えるヒント</a:t>
            </a:r>
          </a:p>
        </p:txBody>
      </p:sp>
      <p:sp>
        <p:nvSpPr>
          <p:cNvPr id="20" name="スライド番号プレースホルダー 19">
            <a:extLst>
              <a:ext uri="{FF2B5EF4-FFF2-40B4-BE49-F238E27FC236}">
                <a16:creationId xmlns:a16="http://schemas.microsoft.com/office/drawing/2014/main" id="{2222C15F-FE46-D8EF-8DAE-5B4B9579D271}"/>
              </a:ext>
            </a:extLst>
          </p:cNvPr>
          <p:cNvSpPr>
            <a:spLocks noGrp="1"/>
          </p:cNvSpPr>
          <p:nvPr>
            <p:ph type="sldNum" sz="quarter" idx="4"/>
          </p:nvPr>
        </p:nvSpPr>
        <p:spPr/>
        <p:txBody>
          <a:bodyPr/>
          <a:lstStyle/>
          <a:p>
            <a:fld id="{2336B528-F940-46AA-A4AB-D4751FB27E02}" type="slidenum">
              <a:rPr kumimoji="1" lang="ja-JP" altLang="en-US" smtClean="0"/>
              <a:t>85</a:t>
            </a:fld>
            <a:endParaRPr kumimoji="1" lang="ja-JP" altLang="en-US"/>
          </a:p>
        </p:txBody>
      </p:sp>
    </p:spTree>
    <p:extLst>
      <p:ext uri="{BB962C8B-B14F-4D97-AF65-F5344CB8AC3E}">
        <p14:creationId xmlns:p14="http://schemas.microsoft.com/office/powerpoint/2010/main" val="528952339"/>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B1FE6D-5F50-F315-09DD-6CE9142FD43F}"/>
            </a:ext>
          </a:extLst>
        </p:cNvPr>
        <p:cNvGrpSpPr/>
        <p:nvPr/>
      </p:nvGrpSpPr>
      <p:grpSpPr>
        <a:xfrm>
          <a:off x="0" y="0"/>
          <a:ext cx="0" cy="0"/>
          <a:chOff x="0" y="0"/>
          <a:chExt cx="0" cy="0"/>
        </a:xfrm>
      </p:grpSpPr>
      <p:sp>
        <p:nvSpPr>
          <p:cNvPr id="23" name="四角形: 角を丸くする 22">
            <a:extLst>
              <a:ext uri="{FF2B5EF4-FFF2-40B4-BE49-F238E27FC236}">
                <a16:creationId xmlns:a16="http://schemas.microsoft.com/office/drawing/2014/main" id="{6B37AEF4-3B00-51AA-215F-B7CAB92AD90A}"/>
              </a:ext>
            </a:extLst>
          </p:cNvPr>
          <p:cNvSpPr/>
          <p:nvPr/>
        </p:nvSpPr>
        <p:spPr>
          <a:xfrm>
            <a:off x="531813" y="2312988"/>
            <a:ext cx="11107737" cy="3989387"/>
          </a:xfrm>
          <a:prstGeom prst="roundRect">
            <a:avLst>
              <a:gd name="adj" fmla="val 3346"/>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四角形: 角を丸くする 6">
            <a:extLst>
              <a:ext uri="{FF2B5EF4-FFF2-40B4-BE49-F238E27FC236}">
                <a16:creationId xmlns:a16="http://schemas.microsoft.com/office/drawing/2014/main" id="{F9DDA842-56EF-DAB8-E7BE-EC75812C41F4}"/>
              </a:ext>
            </a:extLst>
          </p:cNvPr>
          <p:cNvSpPr/>
          <p:nvPr/>
        </p:nvSpPr>
        <p:spPr>
          <a:xfrm>
            <a:off x="531811" y="383588"/>
            <a:ext cx="2376000" cy="444500"/>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82A39164-B8F6-AC2A-7E50-86FE6B75107A}"/>
              </a:ext>
            </a:extLst>
          </p:cNvPr>
          <p:cNvSpPr>
            <a:spLocks noGrp="1"/>
          </p:cNvSpPr>
          <p:nvPr>
            <p:ph type="title"/>
          </p:nvPr>
        </p:nvSpPr>
        <p:spPr>
          <a:xfrm>
            <a:off x="616122" y="451487"/>
            <a:ext cx="7156278" cy="391261"/>
          </a:xfrm>
        </p:spPr>
        <p:txBody>
          <a:bodyPr/>
          <a:lstStyle/>
          <a:p>
            <a:r>
              <a:rPr lang="ja-JP" altLang="en-US">
                <a:latin typeface="BIZ UDPゴシック" panose="020B0400000000000000" pitchFamily="50" charset="-128"/>
                <a:ea typeface="BIZ UDPゴシック" panose="020B0400000000000000" pitchFamily="50" charset="-128"/>
              </a:rPr>
              <a:t>設問</a:t>
            </a:r>
            <a:r>
              <a:rPr lang="en-US" altLang="ja-JP">
                <a:latin typeface="BIZ UDPゴシック" panose="020B0400000000000000" pitchFamily="50" charset="-128"/>
                <a:ea typeface="BIZ UDPゴシック" panose="020B0400000000000000" pitchFamily="50" charset="-128"/>
              </a:rPr>
              <a:t>2</a:t>
            </a:r>
            <a:r>
              <a:rPr lang="ja-JP" altLang="en-US">
                <a:latin typeface="BIZ UDPゴシック" panose="020B0400000000000000" pitchFamily="50" charset="-128"/>
                <a:ea typeface="BIZ UDPゴシック" panose="020B0400000000000000" pitchFamily="50" charset="-128"/>
              </a:rPr>
              <a:t>　事例</a:t>
            </a:r>
            <a:r>
              <a:rPr lang="en-US" altLang="ja-JP">
                <a:latin typeface="BIZ UDPゴシック" panose="020B0400000000000000" pitchFamily="50" charset="-128"/>
                <a:ea typeface="BIZ UDPゴシック" panose="020B0400000000000000" pitchFamily="50" charset="-128"/>
              </a:rPr>
              <a:t>15</a:t>
            </a:r>
            <a:endParaRPr lang="ja-JP" altLang="en-US">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9862EFFD-8373-8C57-7477-C4F8DE08456A}"/>
              </a:ext>
            </a:extLst>
          </p:cNvPr>
          <p:cNvSpPr txBox="1"/>
          <p:nvPr/>
        </p:nvSpPr>
        <p:spPr>
          <a:xfrm>
            <a:off x="888014" y="3054565"/>
            <a:ext cx="10394079" cy="1877565"/>
          </a:xfrm>
          <a:prstGeom prst="rect">
            <a:avLst/>
          </a:prstGeom>
          <a:noFill/>
        </p:spPr>
        <p:txBody>
          <a:bodyPr wrap="square">
            <a:spAutoFit/>
          </a:bodyPr>
          <a:lstStyle/>
          <a:p>
            <a:pPr marL="285750" indent="-285750">
              <a:lnSpc>
                <a:spcPct val="110000"/>
              </a:lnSpc>
              <a:buClr>
                <a:schemeClr val="accent2"/>
              </a:buClr>
              <a:buFont typeface="Wingdings" pitchFamily="2" charset="2"/>
              <a:buChar char="l"/>
            </a:pPr>
            <a:r>
              <a:rPr lang="ja-JP" altLang="en-US" kern="100">
                <a:latin typeface="BIZ UDPゴシック" panose="020B0400000000000000" pitchFamily="50" charset="-128"/>
                <a:ea typeface="BIZ UDPゴシック" panose="020B0400000000000000" pitchFamily="50" charset="-128"/>
                <a:cs typeface="Arial" panose="020B0604020202020204" pitchFamily="34" charset="0"/>
              </a:rPr>
              <a:t>本事例のように、他の人のいない場所で繰り返しマッサージをする行為は、業務上必要でない場合には、「不適切な行為」に該当する可能性がある。</a:t>
            </a:r>
            <a:endParaRPr lang="en-US" altLang="ja-JP" kern="100">
              <a:latin typeface="BIZ UDPゴシック" panose="020B0400000000000000" pitchFamily="50" charset="-128"/>
              <a:ea typeface="BIZ UDPゴシック" panose="020B0400000000000000" pitchFamily="50" charset="-128"/>
              <a:cs typeface="Arial" panose="020B0604020202020204" pitchFamily="34" charset="0"/>
            </a:endParaRPr>
          </a:p>
          <a:p>
            <a:pPr>
              <a:lnSpc>
                <a:spcPct val="110000"/>
              </a:lnSpc>
              <a:buClr>
                <a:schemeClr val="accent2"/>
              </a:buClr>
            </a:pPr>
            <a:endParaRPr lang="ja-JP" altLang="en-US" kern="100">
              <a:latin typeface="BIZ UDPゴシック" panose="020B0400000000000000" pitchFamily="50" charset="-128"/>
              <a:ea typeface="BIZ UDPゴシック" panose="020B0400000000000000" pitchFamily="50" charset="-128"/>
              <a:cs typeface="Arial" panose="020B0604020202020204" pitchFamily="34" charset="0"/>
            </a:endParaRPr>
          </a:p>
          <a:p>
            <a:pPr marL="285750" indent="-285750">
              <a:lnSpc>
                <a:spcPct val="110000"/>
              </a:lnSpc>
              <a:buClr>
                <a:schemeClr val="accent2"/>
              </a:buClr>
              <a:buFont typeface="Wingdings" pitchFamily="2" charset="2"/>
              <a:buChar char="l"/>
            </a:pPr>
            <a:r>
              <a:rPr lang="ja-JP" altLang="en-US" kern="100">
                <a:latin typeface="BIZ UDPゴシック" panose="020B0400000000000000" pitchFamily="50" charset="-128"/>
                <a:ea typeface="BIZ UDPゴシック" panose="020B0400000000000000" pitchFamily="50" charset="-128"/>
                <a:cs typeface="Arial" panose="020B0604020202020204" pitchFamily="34" charset="0"/>
              </a:rPr>
              <a:t>一方で、運動部の指導に必要なこどものコンディション管理や、セルフケアの指導のためなど、「こどもへのマッサージ」が必要となる場合も考えられる。その場合も、一対一とならない場所で行う、こどもや保護者に事前に必要性を説明してから行うといったことが考えられる。</a:t>
            </a:r>
          </a:p>
        </p:txBody>
      </p:sp>
      <p:grpSp>
        <p:nvGrpSpPr>
          <p:cNvPr id="17" name="ひらめき｜男">
            <a:extLst>
              <a:ext uri="{FF2B5EF4-FFF2-40B4-BE49-F238E27FC236}">
                <a16:creationId xmlns:a16="http://schemas.microsoft.com/office/drawing/2014/main" id="{D6FA9D59-17F6-9148-6F9C-B9B12D58FB0D}"/>
              </a:ext>
            </a:extLst>
          </p:cNvPr>
          <p:cNvGrpSpPr>
            <a:grpSpLocks noChangeAspect="1"/>
          </p:cNvGrpSpPr>
          <p:nvPr/>
        </p:nvGrpSpPr>
        <p:grpSpPr bwMode="auto">
          <a:xfrm>
            <a:off x="10166707" y="4752900"/>
            <a:ext cx="1116013" cy="1279525"/>
            <a:chOff x="1799" y="3116"/>
            <a:chExt cx="703" cy="806"/>
          </a:xfrm>
        </p:grpSpPr>
        <p:sp>
          <p:nvSpPr>
            <p:cNvPr id="18" name="Freeform 25">
              <a:extLst>
                <a:ext uri="{FF2B5EF4-FFF2-40B4-BE49-F238E27FC236}">
                  <a16:creationId xmlns:a16="http://schemas.microsoft.com/office/drawing/2014/main" id="{CC7B8BFA-F9E8-F44A-3554-9160386B1394}"/>
                </a:ext>
              </a:extLst>
            </p:cNvPr>
            <p:cNvSpPr>
              <a:spLocks noEditPoints="1"/>
            </p:cNvSpPr>
            <p:nvPr/>
          </p:nvSpPr>
          <p:spPr bwMode="auto">
            <a:xfrm>
              <a:off x="1849" y="3238"/>
              <a:ext cx="596" cy="519"/>
            </a:xfrm>
            <a:custGeom>
              <a:avLst/>
              <a:gdLst>
                <a:gd name="T0" fmla="*/ 388 w 392"/>
                <a:gd name="T1" fmla="*/ 55 h 342"/>
                <a:gd name="T2" fmla="*/ 321 w 392"/>
                <a:gd name="T3" fmla="*/ 55 h 342"/>
                <a:gd name="T4" fmla="*/ 317 w 392"/>
                <a:gd name="T5" fmla="*/ 37 h 342"/>
                <a:gd name="T6" fmla="*/ 354 w 392"/>
                <a:gd name="T7" fmla="*/ 0 h 342"/>
                <a:gd name="T8" fmla="*/ 392 w 392"/>
                <a:gd name="T9" fmla="*/ 37 h 342"/>
                <a:gd name="T10" fmla="*/ 388 w 392"/>
                <a:gd name="T11" fmla="*/ 55 h 342"/>
                <a:gd name="T12" fmla="*/ 70 w 392"/>
                <a:gd name="T13" fmla="*/ 319 h 342"/>
                <a:gd name="T14" fmla="*/ 64 w 392"/>
                <a:gd name="T15" fmla="*/ 342 h 342"/>
                <a:gd name="T16" fmla="*/ 0 w 392"/>
                <a:gd name="T17" fmla="*/ 325 h 342"/>
                <a:gd name="T18" fmla="*/ 6 w 392"/>
                <a:gd name="T19" fmla="*/ 302 h 342"/>
                <a:gd name="T20" fmla="*/ 70 w 392"/>
                <a:gd name="T21" fmla="*/ 319 h 342"/>
                <a:gd name="T22" fmla="*/ 97 w 392"/>
                <a:gd name="T23" fmla="*/ 249 h 342"/>
                <a:gd name="T24" fmla="*/ 87 w 392"/>
                <a:gd name="T25" fmla="*/ 220 h 342"/>
                <a:gd name="T26" fmla="*/ 78 w 392"/>
                <a:gd name="T27" fmla="*/ 214 h 342"/>
                <a:gd name="T28" fmla="*/ 37 w 392"/>
                <a:gd name="T29" fmla="*/ 214 h 342"/>
                <a:gd name="T30" fmla="*/ 28 w 392"/>
                <a:gd name="T31" fmla="*/ 223 h 342"/>
                <a:gd name="T32" fmla="*/ 14 w 392"/>
                <a:gd name="T33" fmla="*/ 288 h 342"/>
                <a:gd name="T34" fmla="*/ 53 w 392"/>
                <a:gd name="T35" fmla="*/ 298 h 342"/>
                <a:gd name="T36" fmla="*/ 59 w 392"/>
                <a:gd name="T37" fmla="*/ 287 h 342"/>
                <a:gd name="T38" fmla="*/ 65 w 392"/>
                <a:gd name="T39" fmla="*/ 286 h 342"/>
                <a:gd name="T40" fmla="*/ 74 w 392"/>
                <a:gd name="T41" fmla="*/ 281 h 342"/>
                <a:gd name="T42" fmla="*/ 94 w 392"/>
                <a:gd name="T43" fmla="*/ 261 h 342"/>
                <a:gd name="T44" fmla="*/ 97 w 392"/>
                <a:gd name="T45" fmla="*/ 249 h 342"/>
                <a:gd name="T46" fmla="*/ 262 w 392"/>
                <a:gd name="T47" fmla="*/ 180 h 342"/>
                <a:gd name="T48" fmla="*/ 215 w 392"/>
                <a:gd name="T49" fmla="*/ 327 h 342"/>
                <a:gd name="T50" fmla="*/ 212 w 392"/>
                <a:gd name="T51" fmla="*/ 327 h 342"/>
                <a:gd name="T52" fmla="*/ 201 w 392"/>
                <a:gd name="T53" fmla="*/ 225 h 342"/>
                <a:gd name="T54" fmla="*/ 186 w 392"/>
                <a:gd name="T55" fmla="*/ 213 h 342"/>
                <a:gd name="T56" fmla="*/ 171 w 392"/>
                <a:gd name="T57" fmla="*/ 225 h 342"/>
                <a:gd name="T58" fmla="*/ 160 w 392"/>
                <a:gd name="T59" fmla="*/ 327 h 342"/>
                <a:gd name="T60" fmla="*/ 158 w 392"/>
                <a:gd name="T61" fmla="*/ 327 h 342"/>
                <a:gd name="T62" fmla="*/ 110 w 392"/>
                <a:gd name="T63" fmla="*/ 180 h 342"/>
                <a:gd name="T64" fmla="*/ 134 w 392"/>
                <a:gd name="T65" fmla="*/ 168 h 342"/>
                <a:gd name="T66" fmla="*/ 186 w 392"/>
                <a:gd name="T67" fmla="*/ 209 h 342"/>
                <a:gd name="T68" fmla="*/ 238 w 392"/>
                <a:gd name="T69" fmla="*/ 168 h 342"/>
                <a:gd name="T70" fmla="*/ 262 w 392"/>
                <a:gd name="T71" fmla="*/ 180 h 342"/>
                <a:gd name="T72" fmla="*/ 136 w 392"/>
                <a:gd name="T73" fmla="*/ 54 h 342"/>
                <a:gd name="T74" fmla="*/ 136 w 392"/>
                <a:gd name="T75" fmla="*/ 95 h 342"/>
                <a:gd name="T76" fmla="*/ 152 w 392"/>
                <a:gd name="T77" fmla="*/ 142 h 342"/>
                <a:gd name="T78" fmla="*/ 155 w 392"/>
                <a:gd name="T79" fmla="*/ 145 h 342"/>
                <a:gd name="T80" fmla="*/ 155 w 392"/>
                <a:gd name="T81" fmla="*/ 164 h 342"/>
                <a:gd name="T82" fmla="*/ 186 w 392"/>
                <a:gd name="T83" fmla="*/ 189 h 342"/>
                <a:gd name="T84" fmla="*/ 217 w 392"/>
                <a:gd name="T85" fmla="*/ 164 h 342"/>
                <a:gd name="T86" fmla="*/ 217 w 392"/>
                <a:gd name="T87" fmla="*/ 145 h 342"/>
                <a:gd name="T88" fmla="*/ 220 w 392"/>
                <a:gd name="T89" fmla="*/ 142 h 342"/>
                <a:gd name="T90" fmla="*/ 236 w 392"/>
                <a:gd name="T91" fmla="*/ 95 h 342"/>
                <a:gd name="T92" fmla="*/ 236 w 392"/>
                <a:gd name="T93" fmla="*/ 22 h 342"/>
                <a:gd name="T94" fmla="*/ 136 w 392"/>
                <a:gd name="T95" fmla="*/ 54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92" h="342">
                  <a:moveTo>
                    <a:pt x="388" y="55"/>
                  </a:moveTo>
                  <a:cubicBezTo>
                    <a:pt x="321" y="55"/>
                    <a:pt x="321" y="55"/>
                    <a:pt x="321" y="55"/>
                  </a:cubicBezTo>
                  <a:cubicBezTo>
                    <a:pt x="318" y="49"/>
                    <a:pt x="317" y="44"/>
                    <a:pt x="317" y="37"/>
                  </a:cubicBezTo>
                  <a:cubicBezTo>
                    <a:pt x="317" y="17"/>
                    <a:pt x="333" y="0"/>
                    <a:pt x="354" y="0"/>
                  </a:cubicBezTo>
                  <a:cubicBezTo>
                    <a:pt x="375" y="0"/>
                    <a:pt x="392" y="17"/>
                    <a:pt x="392" y="37"/>
                  </a:cubicBezTo>
                  <a:cubicBezTo>
                    <a:pt x="392" y="44"/>
                    <a:pt x="390" y="49"/>
                    <a:pt x="388" y="55"/>
                  </a:cubicBezTo>
                  <a:close/>
                  <a:moveTo>
                    <a:pt x="70" y="319"/>
                  </a:moveTo>
                  <a:cubicBezTo>
                    <a:pt x="64" y="342"/>
                    <a:pt x="64" y="342"/>
                    <a:pt x="64" y="342"/>
                  </a:cubicBezTo>
                  <a:cubicBezTo>
                    <a:pt x="0" y="325"/>
                    <a:pt x="0" y="325"/>
                    <a:pt x="0" y="325"/>
                  </a:cubicBezTo>
                  <a:cubicBezTo>
                    <a:pt x="6" y="302"/>
                    <a:pt x="6" y="302"/>
                    <a:pt x="6" y="302"/>
                  </a:cubicBezTo>
                  <a:lnTo>
                    <a:pt x="70" y="319"/>
                  </a:lnTo>
                  <a:close/>
                  <a:moveTo>
                    <a:pt x="97" y="249"/>
                  </a:moveTo>
                  <a:cubicBezTo>
                    <a:pt x="96" y="246"/>
                    <a:pt x="89" y="223"/>
                    <a:pt x="87" y="220"/>
                  </a:cubicBezTo>
                  <a:cubicBezTo>
                    <a:pt x="86" y="216"/>
                    <a:pt x="83" y="214"/>
                    <a:pt x="78" y="214"/>
                  </a:cubicBezTo>
                  <a:cubicBezTo>
                    <a:pt x="72" y="214"/>
                    <a:pt x="43" y="214"/>
                    <a:pt x="37" y="214"/>
                  </a:cubicBezTo>
                  <a:cubicBezTo>
                    <a:pt x="32" y="214"/>
                    <a:pt x="29" y="217"/>
                    <a:pt x="28" y="223"/>
                  </a:cubicBezTo>
                  <a:cubicBezTo>
                    <a:pt x="27" y="227"/>
                    <a:pt x="17" y="274"/>
                    <a:pt x="14" y="288"/>
                  </a:cubicBezTo>
                  <a:cubicBezTo>
                    <a:pt x="53" y="298"/>
                    <a:pt x="53" y="298"/>
                    <a:pt x="53" y="298"/>
                  </a:cubicBezTo>
                  <a:cubicBezTo>
                    <a:pt x="59" y="287"/>
                    <a:pt x="59" y="287"/>
                    <a:pt x="59" y="287"/>
                  </a:cubicBezTo>
                  <a:cubicBezTo>
                    <a:pt x="59" y="287"/>
                    <a:pt x="62" y="286"/>
                    <a:pt x="65" y="286"/>
                  </a:cubicBezTo>
                  <a:cubicBezTo>
                    <a:pt x="69" y="285"/>
                    <a:pt x="71" y="284"/>
                    <a:pt x="74" y="281"/>
                  </a:cubicBezTo>
                  <a:cubicBezTo>
                    <a:pt x="80" y="275"/>
                    <a:pt x="92" y="263"/>
                    <a:pt x="94" y="261"/>
                  </a:cubicBezTo>
                  <a:cubicBezTo>
                    <a:pt x="99" y="256"/>
                    <a:pt x="98" y="252"/>
                    <a:pt x="97" y="249"/>
                  </a:cubicBezTo>
                  <a:close/>
                  <a:moveTo>
                    <a:pt x="262" y="180"/>
                  </a:moveTo>
                  <a:cubicBezTo>
                    <a:pt x="215" y="327"/>
                    <a:pt x="215" y="327"/>
                    <a:pt x="215" y="327"/>
                  </a:cubicBezTo>
                  <a:cubicBezTo>
                    <a:pt x="212" y="327"/>
                    <a:pt x="212" y="327"/>
                    <a:pt x="212" y="327"/>
                  </a:cubicBezTo>
                  <a:cubicBezTo>
                    <a:pt x="201" y="225"/>
                    <a:pt x="201" y="225"/>
                    <a:pt x="201" y="225"/>
                  </a:cubicBezTo>
                  <a:cubicBezTo>
                    <a:pt x="186" y="213"/>
                    <a:pt x="186" y="213"/>
                    <a:pt x="186" y="213"/>
                  </a:cubicBezTo>
                  <a:cubicBezTo>
                    <a:pt x="171" y="225"/>
                    <a:pt x="171" y="225"/>
                    <a:pt x="171" y="225"/>
                  </a:cubicBezTo>
                  <a:cubicBezTo>
                    <a:pt x="160" y="327"/>
                    <a:pt x="160" y="327"/>
                    <a:pt x="160" y="327"/>
                  </a:cubicBezTo>
                  <a:cubicBezTo>
                    <a:pt x="158" y="327"/>
                    <a:pt x="158" y="327"/>
                    <a:pt x="158" y="327"/>
                  </a:cubicBezTo>
                  <a:cubicBezTo>
                    <a:pt x="110" y="180"/>
                    <a:pt x="110" y="180"/>
                    <a:pt x="110" y="180"/>
                  </a:cubicBezTo>
                  <a:cubicBezTo>
                    <a:pt x="134" y="168"/>
                    <a:pt x="134" y="168"/>
                    <a:pt x="134" y="168"/>
                  </a:cubicBezTo>
                  <a:cubicBezTo>
                    <a:pt x="186" y="209"/>
                    <a:pt x="186" y="209"/>
                    <a:pt x="186" y="209"/>
                  </a:cubicBezTo>
                  <a:cubicBezTo>
                    <a:pt x="238" y="168"/>
                    <a:pt x="238" y="168"/>
                    <a:pt x="238" y="168"/>
                  </a:cubicBezTo>
                  <a:lnTo>
                    <a:pt x="262" y="180"/>
                  </a:lnTo>
                  <a:close/>
                  <a:moveTo>
                    <a:pt x="136" y="54"/>
                  </a:moveTo>
                  <a:cubicBezTo>
                    <a:pt x="136" y="95"/>
                    <a:pt x="136" y="95"/>
                    <a:pt x="136" y="95"/>
                  </a:cubicBezTo>
                  <a:cubicBezTo>
                    <a:pt x="136" y="121"/>
                    <a:pt x="142" y="132"/>
                    <a:pt x="152" y="142"/>
                  </a:cubicBezTo>
                  <a:cubicBezTo>
                    <a:pt x="155" y="145"/>
                    <a:pt x="155" y="145"/>
                    <a:pt x="155" y="145"/>
                  </a:cubicBezTo>
                  <a:cubicBezTo>
                    <a:pt x="155" y="164"/>
                    <a:pt x="155" y="164"/>
                    <a:pt x="155" y="164"/>
                  </a:cubicBezTo>
                  <a:cubicBezTo>
                    <a:pt x="186" y="189"/>
                    <a:pt x="186" y="189"/>
                    <a:pt x="186" y="189"/>
                  </a:cubicBezTo>
                  <a:cubicBezTo>
                    <a:pt x="217" y="164"/>
                    <a:pt x="217" y="164"/>
                    <a:pt x="217" y="164"/>
                  </a:cubicBezTo>
                  <a:cubicBezTo>
                    <a:pt x="217" y="145"/>
                    <a:pt x="217" y="145"/>
                    <a:pt x="217" y="145"/>
                  </a:cubicBezTo>
                  <a:cubicBezTo>
                    <a:pt x="220" y="142"/>
                    <a:pt x="220" y="142"/>
                    <a:pt x="220" y="142"/>
                  </a:cubicBezTo>
                  <a:cubicBezTo>
                    <a:pt x="230" y="132"/>
                    <a:pt x="236" y="121"/>
                    <a:pt x="236" y="95"/>
                  </a:cubicBezTo>
                  <a:cubicBezTo>
                    <a:pt x="236" y="22"/>
                    <a:pt x="236" y="22"/>
                    <a:pt x="236" y="22"/>
                  </a:cubicBezTo>
                  <a:lnTo>
                    <a:pt x="136" y="5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0" name="Freeform 26">
              <a:extLst>
                <a:ext uri="{FF2B5EF4-FFF2-40B4-BE49-F238E27FC236}">
                  <a16:creationId xmlns:a16="http://schemas.microsoft.com/office/drawing/2014/main" id="{4932B1F6-400F-CC22-D7D2-8D3E9EA1C626}"/>
                </a:ext>
              </a:extLst>
            </p:cNvPr>
            <p:cNvSpPr>
              <a:spLocks noEditPoints="1"/>
            </p:cNvSpPr>
            <p:nvPr/>
          </p:nvSpPr>
          <p:spPr bwMode="auto">
            <a:xfrm>
              <a:off x="1799" y="3116"/>
              <a:ext cx="703" cy="806"/>
            </a:xfrm>
            <a:custGeom>
              <a:avLst/>
              <a:gdLst>
                <a:gd name="T0" fmla="*/ 410 w 462"/>
                <a:gd name="T1" fmla="*/ 210 h 530"/>
                <a:gd name="T2" fmla="*/ 365 w 462"/>
                <a:gd name="T3" fmla="*/ 210 h 530"/>
                <a:gd name="T4" fmla="*/ 427 w 462"/>
                <a:gd name="T5" fmla="*/ 153 h 530"/>
                <a:gd name="T6" fmla="*/ 410 w 462"/>
                <a:gd name="T7" fmla="*/ 194 h 530"/>
                <a:gd name="T8" fmla="*/ 365 w 462"/>
                <a:gd name="T9" fmla="*/ 194 h 530"/>
                <a:gd name="T10" fmla="*/ 347 w 462"/>
                <a:gd name="T11" fmla="*/ 153 h 530"/>
                <a:gd name="T12" fmla="*/ 387 w 462"/>
                <a:gd name="T13" fmla="*/ 64 h 530"/>
                <a:gd name="T14" fmla="*/ 425 w 462"/>
                <a:gd name="T15" fmla="*/ 117 h 530"/>
                <a:gd name="T16" fmla="*/ 350 w 462"/>
                <a:gd name="T17" fmla="*/ 117 h 530"/>
                <a:gd name="T18" fmla="*/ 421 w 462"/>
                <a:gd name="T19" fmla="*/ 135 h 530"/>
                <a:gd name="T20" fmla="*/ 395 w 462"/>
                <a:gd name="T21" fmla="*/ 0 h 530"/>
                <a:gd name="T22" fmla="*/ 379 w 462"/>
                <a:gd name="T23" fmla="*/ 48 h 530"/>
                <a:gd name="T24" fmla="*/ 395 w 462"/>
                <a:gd name="T25" fmla="*/ 0 h 530"/>
                <a:gd name="T26" fmla="*/ 325 w 462"/>
                <a:gd name="T27" fmla="*/ 18 h 530"/>
                <a:gd name="T28" fmla="*/ 340 w 462"/>
                <a:gd name="T29" fmla="*/ 66 h 530"/>
                <a:gd name="T30" fmla="*/ 462 w 462"/>
                <a:gd name="T31" fmla="*/ 27 h 530"/>
                <a:gd name="T32" fmla="*/ 422 w 462"/>
                <a:gd name="T33" fmla="*/ 57 h 530"/>
                <a:gd name="T34" fmla="*/ 462 w 462"/>
                <a:gd name="T35" fmla="*/ 27 h 530"/>
                <a:gd name="T36" fmla="*/ 148 w 462"/>
                <a:gd name="T37" fmla="*/ 175 h 530"/>
                <a:gd name="T38" fmla="*/ 207 w 462"/>
                <a:gd name="T39" fmla="*/ 64 h 530"/>
                <a:gd name="T40" fmla="*/ 290 w 462"/>
                <a:gd name="T41" fmla="*/ 121 h 530"/>
                <a:gd name="T42" fmla="*/ 271 w 462"/>
                <a:gd name="T43" fmla="*/ 233 h 530"/>
                <a:gd name="T44" fmla="*/ 219 w 462"/>
                <a:gd name="T45" fmla="*/ 289 h 530"/>
                <a:gd name="T46" fmla="*/ 167 w 462"/>
                <a:gd name="T47" fmla="*/ 233 h 530"/>
                <a:gd name="T48" fmla="*/ 185 w 462"/>
                <a:gd name="T49" fmla="*/ 222 h 530"/>
                <a:gd name="T50" fmla="*/ 188 w 462"/>
                <a:gd name="T51" fmla="*/ 244 h 530"/>
                <a:gd name="T52" fmla="*/ 250 w 462"/>
                <a:gd name="T53" fmla="*/ 244 h 530"/>
                <a:gd name="T54" fmla="*/ 253 w 462"/>
                <a:gd name="T55" fmla="*/ 222 h 530"/>
                <a:gd name="T56" fmla="*/ 269 w 462"/>
                <a:gd name="T57" fmla="*/ 102 h 530"/>
                <a:gd name="T58" fmla="*/ 169 w 462"/>
                <a:gd name="T59" fmla="*/ 175 h 530"/>
                <a:gd name="T60" fmla="*/ 438 w 462"/>
                <a:gd name="T61" fmla="*/ 502 h 530"/>
                <a:gd name="T62" fmla="*/ 90 w 462"/>
                <a:gd name="T63" fmla="*/ 517 h 530"/>
                <a:gd name="T64" fmla="*/ 0 w 462"/>
                <a:gd name="T65" fmla="*/ 476 h 530"/>
                <a:gd name="T66" fmla="*/ 64 w 462"/>
                <a:gd name="T67" fmla="*/ 273 h 530"/>
                <a:gd name="T68" fmla="*/ 191 w 462"/>
                <a:gd name="T69" fmla="*/ 407 h 530"/>
                <a:gd name="T70" fmla="*/ 204 w 462"/>
                <a:gd name="T71" fmla="*/ 305 h 530"/>
                <a:gd name="T72" fmla="*/ 234 w 462"/>
                <a:gd name="T73" fmla="*/ 305 h 530"/>
                <a:gd name="T74" fmla="*/ 248 w 462"/>
                <a:gd name="T75" fmla="*/ 407 h 530"/>
                <a:gd name="T76" fmla="*/ 374 w 462"/>
                <a:gd name="T77" fmla="*/ 273 h 530"/>
                <a:gd name="T78" fmla="*/ 103 w 462"/>
                <a:gd name="T79" fmla="*/ 399 h 530"/>
                <a:gd name="T80" fmla="*/ 33 w 462"/>
                <a:gd name="T81" fmla="*/ 405 h 530"/>
                <a:gd name="T82" fmla="*/ 103 w 462"/>
                <a:gd name="T83" fmla="*/ 399 h 530"/>
                <a:gd name="T84" fmla="*/ 120 w 462"/>
                <a:gd name="T85" fmla="*/ 300 h 530"/>
                <a:gd name="T86" fmla="*/ 70 w 462"/>
                <a:gd name="T87" fmla="*/ 294 h 530"/>
                <a:gd name="T88" fmla="*/ 47 w 462"/>
                <a:gd name="T89" fmla="*/ 368 h 530"/>
                <a:gd name="T90" fmla="*/ 92 w 462"/>
                <a:gd name="T91" fmla="*/ 367 h 530"/>
                <a:gd name="T92" fmla="*/ 107 w 462"/>
                <a:gd name="T93" fmla="*/ 361 h 530"/>
                <a:gd name="T94" fmla="*/ 130 w 462"/>
                <a:gd name="T95" fmla="*/ 329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62" h="530">
                  <a:moveTo>
                    <a:pt x="365" y="210"/>
                  </a:moveTo>
                  <a:cubicBezTo>
                    <a:pt x="410" y="210"/>
                    <a:pt x="410" y="210"/>
                    <a:pt x="410" y="210"/>
                  </a:cubicBezTo>
                  <a:cubicBezTo>
                    <a:pt x="410" y="223"/>
                    <a:pt x="400" y="233"/>
                    <a:pt x="387" y="233"/>
                  </a:cubicBezTo>
                  <a:cubicBezTo>
                    <a:pt x="375" y="233"/>
                    <a:pt x="365" y="223"/>
                    <a:pt x="365" y="210"/>
                  </a:cubicBezTo>
                  <a:close/>
                  <a:moveTo>
                    <a:pt x="441" y="117"/>
                  </a:moveTo>
                  <a:cubicBezTo>
                    <a:pt x="441" y="130"/>
                    <a:pt x="436" y="143"/>
                    <a:pt x="427" y="153"/>
                  </a:cubicBezTo>
                  <a:cubicBezTo>
                    <a:pt x="412" y="170"/>
                    <a:pt x="410" y="176"/>
                    <a:pt x="410" y="190"/>
                  </a:cubicBezTo>
                  <a:cubicBezTo>
                    <a:pt x="410" y="192"/>
                    <a:pt x="410" y="194"/>
                    <a:pt x="410" y="194"/>
                  </a:cubicBezTo>
                  <a:cubicBezTo>
                    <a:pt x="387" y="194"/>
                    <a:pt x="387" y="194"/>
                    <a:pt x="387" y="194"/>
                  </a:cubicBezTo>
                  <a:cubicBezTo>
                    <a:pt x="365" y="194"/>
                    <a:pt x="365" y="194"/>
                    <a:pt x="365" y="194"/>
                  </a:cubicBezTo>
                  <a:cubicBezTo>
                    <a:pt x="365" y="194"/>
                    <a:pt x="365" y="192"/>
                    <a:pt x="365" y="190"/>
                  </a:cubicBezTo>
                  <a:cubicBezTo>
                    <a:pt x="365" y="176"/>
                    <a:pt x="363" y="170"/>
                    <a:pt x="347" y="153"/>
                  </a:cubicBezTo>
                  <a:cubicBezTo>
                    <a:pt x="338" y="143"/>
                    <a:pt x="334" y="130"/>
                    <a:pt x="334" y="117"/>
                  </a:cubicBezTo>
                  <a:cubicBezTo>
                    <a:pt x="334" y="88"/>
                    <a:pt x="358" y="64"/>
                    <a:pt x="387" y="64"/>
                  </a:cubicBezTo>
                  <a:cubicBezTo>
                    <a:pt x="417" y="64"/>
                    <a:pt x="441" y="88"/>
                    <a:pt x="441" y="117"/>
                  </a:cubicBezTo>
                  <a:close/>
                  <a:moveTo>
                    <a:pt x="425" y="117"/>
                  </a:moveTo>
                  <a:cubicBezTo>
                    <a:pt x="425" y="97"/>
                    <a:pt x="408" y="80"/>
                    <a:pt x="387" y="80"/>
                  </a:cubicBezTo>
                  <a:cubicBezTo>
                    <a:pt x="366" y="80"/>
                    <a:pt x="350" y="97"/>
                    <a:pt x="350" y="117"/>
                  </a:cubicBezTo>
                  <a:cubicBezTo>
                    <a:pt x="350" y="124"/>
                    <a:pt x="351" y="129"/>
                    <a:pt x="354" y="135"/>
                  </a:cubicBezTo>
                  <a:cubicBezTo>
                    <a:pt x="421" y="135"/>
                    <a:pt x="421" y="135"/>
                    <a:pt x="421" y="135"/>
                  </a:cubicBezTo>
                  <a:cubicBezTo>
                    <a:pt x="423" y="129"/>
                    <a:pt x="425" y="124"/>
                    <a:pt x="425" y="117"/>
                  </a:cubicBezTo>
                  <a:close/>
                  <a:moveTo>
                    <a:pt x="395" y="0"/>
                  </a:moveTo>
                  <a:cubicBezTo>
                    <a:pt x="379" y="0"/>
                    <a:pt x="379" y="0"/>
                    <a:pt x="379" y="0"/>
                  </a:cubicBezTo>
                  <a:cubicBezTo>
                    <a:pt x="379" y="48"/>
                    <a:pt x="379" y="48"/>
                    <a:pt x="379" y="48"/>
                  </a:cubicBezTo>
                  <a:cubicBezTo>
                    <a:pt x="395" y="48"/>
                    <a:pt x="395" y="48"/>
                    <a:pt x="395" y="48"/>
                  </a:cubicBezTo>
                  <a:lnTo>
                    <a:pt x="395" y="0"/>
                  </a:lnTo>
                  <a:close/>
                  <a:moveTo>
                    <a:pt x="353" y="57"/>
                  </a:moveTo>
                  <a:cubicBezTo>
                    <a:pt x="325" y="18"/>
                    <a:pt x="325" y="18"/>
                    <a:pt x="325" y="18"/>
                  </a:cubicBezTo>
                  <a:cubicBezTo>
                    <a:pt x="312" y="27"/>
                    <a:pt x="312" y="27"/>
                    <a:pt x="312" y="27"/>
                  </a:cubicBezTo>
                  <a:cubicBezTo>
                    <a:pt x="340" y="66"/>
                    <a:pt x="340" y="66"/>
                    <a:pt x="340" y="66"/>
                  </a:cubicBezTo>
                  <a:lnTo>
                    <a:pt x="353" y="57"/>
                  </a:lnTo>
                  <a:close/>
                  <a:moveTo>
                    <a:pt x="462" y="27"/>
                  </a:moveTo>
                  <a:cubicBezTo>
                    <a:pt x="450" y="18"/>
                    <a:pt x="450" y="18"/>
                    <a:pt x="450" y="18"/>
                  </a:cubicBezTo>
                  <a:cubicBezTo>
                    <a:pt x="422" y="57"/>
                    <a:pt x="422" y="57"/>
                    <a:pt x="422" y="57"/>
                  </a:cubicBezTo>
                  <a:cubicBezTo>
                    <a:pt x="434" y="66"/>
                    <a:pt x="434" y="66"/>
                    <a:pt x="434" y="66"/>
                  </a:cubicBezTo>
                  <a:lnTo>
                    <a:pt x="462" y="27"/>
                  </a:lnTo>
                  <a:close/>
                  <a:moveTo>
                    <a:pt x="167" y="233"/>
                  </a:moveTo>
                  <a:cubicBezTo>
                    <a:pt x="154" y="218"/>
                    <a:pt x="148" y="201"/>
                    <a:pt x="148" y="175"/>
                  </a:cubicBezTo>
                  <a:cubicBezTo>
                    <a:pt x="148" y="121"/>
                    <a:pt x="148" y="121"/>
                    <a:pt x="148" y="121"/>
                  </a:cubicBezTo>
                  <a:cubicBezTo>
                    <a:pt x="148" y="83"/>
                    <a:pt x="168" y="64"/>
                    <a:pt x="207" y="64"/>
                  </a:cubicBezTo>
                  <a:cubicBezTo>
                    <a:pt x="231" y="64"/>
                    <a:pt x="231" y="64"/>
                    <a:pt x="231" y="64"/>
                  </a:cubicBezTo>
                  <a:cubicBezTo>
                    <a:pt x="270" y="64"/>
                    <a:pt x="290" y="83"/>
                    <a:pt x="290" y="121"/>
                  </a:cubicBezTo>
                  <a:cubicBezTo>
                    <a:pt x="290" y="175"/>
                    <a:pt x="290" y="175"/>
                    <a:pt x="290" y="175"/>
                  </a:cubicBezTo>
                  <a:cubicBezTo>
                    <a:pt x="290" y="201"/>
                    <a:pt x="284" y="218"/>
                    <a:pt x="271" y="233"/>
                  </a:cubicBezTo>
                  <a:cubicBezTo>
                    <a:pt x="271" y="248"/>
                    <a:pt x="271" y="248"/>
                    <a:pt x="271" y="248"/>
                  </a:cubicBezTo>
                  <a:cubicBezTo>
                    <a:pt x="219" y="289"/>
                    <a:pt x="219" y="289"/>
                    <a:pt x="219" y="289"/>
                  </a:cubicBezTo>
                  <a:cubicBezTo>
                    <a:pt x="167" y="248"/>
                    <a:pt x="167" y="248"/>
                    <a:pt x="167" y="248"/>
                  </a:cubicBezTo>
                  <a:lnTo>
                    <a:pt x="167" y="233"/>
                  </a:lnTo>
                  <a:close/>
                  <a:moveTo>
                    <a:pt x="169" y="175"/>
                  </a:moveTo>
                  <a:cubicBezTo>
                    <a:pt x="169" y="201"/>
                    <a:pt x="175" y="212"/>
                    <a:pt x="185" y="222"/>
                  </a:cubicBezTo>
                  <a:cubicBezTo>
                    <a:pt x="188" y="225"/>
                    <a:pt x="188" y="225"/>
                    <a:pt x="188" y="225"/>
                  </a:cubicBezTo>
                  <a:cubicBezTo>
                    <a:pt x="188" y="244"/>
                    <a:pt x="188" y="244"/>
                    <a:pt x="188" y="244"/>
                  </a:cubicBezTo>
                  <a:cubicBezTo>
                    <a:pt x="219" y="269"/>
                    <a:pt x="219" y="269"/>
                    <a:pt x="219" y="269"/>
                  </a:cubicBezTo>
                  <a:cubicBezTo>
                    <a:pt x="250" y="244"/>
                    <a:pt x="250" y="244"/>
                    <a:pt x="250" y="244"/>
                  </a:cubicBezTo>
                  <a:cubicBezTo>
                    <a:pt x="250" y="225"/>
                    <a:pt x="250" y="225"/>
                    <a:pt x="250" y="225"/>
                  </a:cubicBezTo>
                  <a:cubicBezTo>
                    <a:pt x="253" y="222"/>
                    <a:pt x="253" y="222"/>
                    <a:pt x="253" y="222"/>
                  </a:cubicBezTo>
                  <a:cubicBezTo>
                    <a:pt x="263" y="212"/>
                    <a:pt x="269" y="201"/>
                    <a:pt x="269" y="175"/>
                  </a:cubicBezTo>
                  <a:cubicBezTo>
                    <a:pt x="269" y="102"/>
                    <a:pt x="269" y="102"/>
                    <a:pt x="269" y="102"/>
                  </a:cubicBezTo>
                  <a:cubicBezTo>
                    <a:pt x="169" y="134"/>
                    <a:pt x="169" y="134"/>
                    <a:pt x="169" y="134"/>
                  </a:cubicBezTo>
                  <a:lnTo>
                    <a:pt x="169" y="175"/>
                  </a:lnTo>
                  <a:close/>
                  <a:moveTo>
                    <a:pt x="438" y="347"/>
                  </a:moveTo>
                  <a:cubicBezTo>
                    <a:pt x="438" y="502"/>
                    <a:pt x="438" y="502"/>
                    <a:pt x="438" y="502"/>
                  </a:cubicBezTo>
                  <a:cubicBezTo>
                    <a:pt x="438" y="512"/>
                    <a:pt x="432" y="517"/>
                    <a:pt x="422" y="517"/>
                  </a:cubicBezTo>
                  <a:cubicBezTo>
                    <a:pt x="90" y="517"/>
                    <a:pt x="90" y="517"/>
                    <a:pt x="90" y="517"/>
                  </a:cubicBezTo>
                  <a:cubicBezTo>
                    <a:pt x="80" y="526"/>
                    <a:pt x="68" y="530"/>
                    <a:pt x="55" y="530"/>
                  </a:cubicBezTo>
                  <a:cubicBezTo>
                    <a:pt x="25" y="530"/>
                    <a:pt x="0" y="506"/>
                    <a:pt x="0" y="476"/>
                  </a:cubicBezTo>
                  <a:cubicBezTo>
                    <a:pt x="0" y="347"/>
                    <a:pt x="0" y="347"/>
                    <a:pt x="0" y="347"/>
                  </a:cubicBezTo>
                  <a:cubicBezTo>
                    <a:pt x="0" y="305"/>
                    <a:pt x="22" y="280"/>
                    <a:pt x="64" y="273"/>
                  </a:cubicBezTo>
                  <a:cubicBezTo>
                    <a:pt x="88" y="269"/>
                    <a:pt x="121" y="264"/>
                    <a:pt x="143" y="260"/>
                  </a:cubicBezTo>
                  <a:cubicBezTo>
                    <a:pt x="191" y="407"/>
                    <a:pt x="191" y="407"/>
                    <a:pt x="191" y="407"/>
                  </a:cubicBezTo>
                  <a:cubicBezTo>
                    <a:pt x="193" y="407"/>
                    <a:pt x="193" y="407"/>
                    <a:pt x="193" y="407"/>
                  </a:cubicBezTo>
                  <a:cubicBezTo>
                    <a:pt x="204" y="305"/>
                    <a:pt x="204" y="305"/>
                    <a:pt x="204" y="305"/>
                  </a:cubicBezTo>
                  <a:cubicBezTo>
                    <a:pt x="219" y="293"/>
                    <a:pt x="219" y="293"/>
                    <a:pt x="219" y="293"/>
                  </a:cubicBezTo>
                  <a:cubicBezTo>
                    <a:pt x="234" y="305"/>
                    <a:pt x="234" y="305"/>
                    <a:pt x="234" y="305"/>
                  </a:cubicBezTo>
                  <a:cubicBezTo>
                    <a:pt x="245" y="407"/>
                    <a:pt x="245" y="407"/>
                    <a:pt x="245" y="407"/>
                  </a:cubicBezTo>
                  <a:cubicBezTo>
                    <a:pt x="248" y="407"/>
                    <a:pt x="248" y="407"/>
                    <a:pt x="248" y="407"/>
                  </a:cubicBezTo>
                  <a:cubicBezTo>
                    <a:pt x="295" y="260"/>
                    <a:pt x="295" y="260"/>
                    <a:pt x="295" y="260"/>
                  </a:cubicBezTo>
                  <a:cubicBezTo>
                    <a:pt x="317" y="264"/>
                    <a:pt x="350" y="269"/>
                    <a:pt x="374" y="273"/>
                  </a:cubicBezTo>
                  <a:cubicBezTo>
                    <a:pt x="416" y="280"/>
                    <a:pt x="438" y="305"/>
                    <a:pt x="438" y="347"/>
                  </a:cubicBezTo>
                  <a:close/>
                  <a:moveTo>
                    <a:pt x="103" y="399"/>
                  </a:moveTo>
                  <a:cubicBezTo>
                    <a:pt x="39" y="382"/>
                    <a:pt x="39" y="382"/>
                    <a:pt x="39" y="382"/>
                  </a:cubicBezTo>
                  <a:cubicBezTo>
                    <a:pt x="33" y="405"/>
                    <a:pt x="33" y="405"/>
                    <a:pt x="33" y="405"/>
                  </a:cubicBezTo>
                  <a:cubicBezTo>
                    <a:pt x="97" y="422"/>
                    <a:pt x="97" y="422"/>
                    <a:pt x="97" y="422"/>
                  </a:cubicBezTo>
                  <a:lnTo>
                    <a:pt x="103" y="399"/>
                  </a:lnTo>
                  <a:close/>
                  <a:moveTo>
                    <a:pt x="130" y="329"/>
                  </a:moveTo>
                  <a:cubicBezTo>
                    <a:pt x="129" y="326"/>
                    <a:pt x="122" y="303"/>
                    <a:pt x="120" y="300"/>
                  </a:cubicBezTo>
                  <a:cubicBezTo>
                    <a:pt x="119" y="296"/>
                    <a:pt x="116" y="294"/>
                    <a:pt x="111" y="294"/>
                  </a:cubicBezTo>
                  <a:cubicBezTo>
                    <a:pt x="105" y="294"/>
                    <a:pt x="76" y="294"/>
                    <a:pt x="70" y="294"/>
                  </a:cubicBezTo>
                  <a:cubicBezTo>
                    <a:pt x="65" y="294"/>
                    <a:pt x="62" y="297"/>
                    <a:pt x="61" y="303"/>
                  </a:cubicBezTo>
                  <a:cubicBezTo>
                    <a:pt x="60" y="307"/>
                    <a:pt x="50" y="354"/>
                    <a:pt x="47" y="368"/>
                  </a:cubicBezTo>
                  <a:cubicBezTo>
                    <a:pt x="86" y="378"/>
                    <a:pt x="86" y="378"/>
                    <a:pt x="86" y="378"/>
                  </a:cubicBezTo>
                  <a:cubicBezTo>
                    <a:pt x="92" y="367"/>
                    <a:pt x="92" y="367"/>
                    <a:pt x="92" y="367"/>
                  </a:cubicBezTo>
                  <a:cubicBezTo>
                    <a:pt x="92" y="367"/>
                    <a:pt x="95" y="366"/>
                    <a:pt x="98" y="366"/>
                  </a:cubicBezTo>
                  <a:cubicBezTo>
                    <a:pt x="102" y="365"/>
                    <a:pt x="104" y="364"/>
                    <a:pt x="107" y="361"/>
                  </a:cubicBezTo>
                  <a:cubicBezTo>
                    <a:pt x="113" y="355"/>
                    <a:pt x="125" y="343"/>
                    <a:pt x="127" y="341"/>
                  </a:cubicBezTo>
                  <a:cubicBezTo>
                    <a:pt x="132" y="336"/>
                    <a:pt x="131" y="332"/>
                    <a:pt x="130" y="329"/>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solidFill>
                  <a:schemeClr val="bg1"/>
                </a:solidFill>
              </a:endParaRPr>
            </a:p>
          </p:txBody>
        </p:sp>
      </p:grpSp>
      <p:sp>
        <p:nvSpPr>
          <p:cNvPr id="4" name="四角形: 角を丸くする 3">
            <a:extLst>
              <a:ext uri="{FF2B5EF4-FFF2-40B4-BE49-F238E27FC236}">
                <a16:creationId xmlns:a16="http://schemas.microsoft.com/office/drawing/2014/main" id="{46691C1A-7B34-6B24-0174-95D1DC7E83F8}"/>
              </a:ext>
            </a:extLst>
          </p:cNvPr>
          <p:cNvSpPr/>
          <p:nvPr/>
        </p:nvSpPr>
        <p:spPr>
          <a:xfrm>
            <a:off x="540000" y="1296988"/>
            <a:ext cx="11107737" cy="900000"/>
          </a:xfrm>
          <a:prstGeom prst="roundRect">
            <a:avLst>
              <a:gd name="adj" fmla="val 11813"/>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600">
              <a:latin typeface="+mj-lt"/>
            </a:endParaRPr>
          </a:p>
        </p:txBody>
      </p:sp>
      <p:sp>
        <p:nvSpPr>
          <p:cNvPr id="5" name="テキスト ボックス 4">
            <a:extLst>
              <a:ext uri="{FF2B5EF4-FFF2-40B4-BE49-F238E27FC236}">
                <a16:creationId xmlns:a16="http://schemas.microsoft.com/office/drawing/2014/main" id="{F505C596-63DD-1A7A-FBFE-CF406AA415C2}"/>
              </a:ext>
            </a:extLst>
          </p:cNvPr>
          <p:cNvSpPr txBox="1"/>
          <p:nvPr/>
        </p:nvSpPr>
        <p:spPr>
          <a:xfrm>
            <a:off x="777668" y="1318254"/>
            <a:ext cx="10670495" cy="869469"/>
          </a:xfrm>
          <a:prstGeom prst="rect">
            <a:avLst/>
          </a:prstGeom>
          <a:noFill/>
        </p:spPr>
        <p:txBody>
          <a:bodyPr wrap="square" rtlCol="0">
            <a:spAutoFit/>
          </a:bodyPr>
          <a:lstStyle/>
          <a:p>
            <a:pPr>
              <a:spcAft>
                <a:spcPts val="300"/>
              </a:spcAft>
            </a:pPr>
            <a:r>
              <a:rPr lang="ja-JP" altLang="en-US" sz="1600" spc="50">
                <a:latin typeface="BIZ UDPゴシック" panose="020B0400000000000000" pitchFamily="50" charset="-128"/>
                <a:ea typeface="BIZ UDPゴシック" panose="020B0400000000000000" pitchFamily="50" charset="-128"/>
              </a:rPr>
              <a:t>事例</a:t>
            </a:r>
            <a:endParaRPr lang="en-US" altLang="ja-JP" sz="1600" spc="50">
              <a:latin typeface="BIZ UDPゴシック" panose="020B0400000000000000" pitchFamily="50" charset="-128"/>
              <a:ea typeface="BIZ UDPゴシック" panose="020B0400000000000000" pitchFamily="50" charset="-128"/>
            </a:endParaRPr>
          </a:p>
          <a:p>
            <a:pPr>
              <a:spcAft>
                <a:spcPts val="600"/>
              </a:spcAft>
            </a:pPr>
            <a:r>
              <a:rPr lang="ja-JP" altLang="en-US" sz="1600" spc="180">
                <a:latin typeface="BIZ UDPゴシック" panose="020B0400000000000000" pitchFamily="50" charset="-128"/>
                <a:ea typeface="BIZ UDPゴシック" panose="020B0400000000000000" pitchFamily="50" charset="-128"/>
              </a:rPr>
              <a:t>高校の運動部の顧問は、ある生徒から「腰がつらいのでマッサージしてほしい」と頼まれ、他の人のいない場所で繰り返しマッサージをしている。</a:t>
            </a:r>
          </a:p>
        </p:txBody>
      </p:sp>
      <p:sp>
        <p:nvSpPr>
          <p:cNvPr id="6" name="テキスト ボックス 5">
            <a:extLst>
              <a:ext uri="{FF2B5EF4-FFF2-40B4-BE49-F238E27FC236}">
                <a16:creationId xmlns:a16="http://schemas.microsoft.com/office/drawing/2014/main" id="{47E1F3DE-1A2A-D92A-0FEC-967B20CE679D}"/>
              </a:ext>
            </a:extLst>
          </p:cNvPr>
          <p:cNvSpPr txBox="1"/>
          <p:nvPr/>
        </p:nvSpPr>
        <p:spPr>
          <a:xfrm>
            <a:off x="777668" y="2422368"/>
            <a:ext cx="973343" cy="400110"/>
          </a:xfrm>
          <a:prstGeom prst="rect">
            <a:avLst/>
          </a:prstGeom>
          <a:noFill/>
        </p:spPr>
        <p:txBody>
          <a:bodyPr wrap="none" rtlCol="0">
            <a:spAutoFit/>
          </a:bodyPr>
          <a:lstStyle/>
          <a:p>
            <a:r>
              <a:rPr lang="ja-JP" altLang="en-US" sz="2000" b="1" spc="50">
                <a:latin typeface="BIZ UDPゴシック" panose="020B0400000000000000" pitchFamily="50" charset="-128"/>
                <a:ea typeface="BIZ UDPゴシック" panose="020B0400000000000000" pitchFamily="50" charset="-128"/>
              </a:rPr>
              <a:t>回答例</a:t>
            </a:r>
          </a:p>
        </p:txBody>
      </p:sp>
      <p:sp>
        <p:nvSpPr>
          <p:cNvPr id="8" name="スライド番号プレースホルダー 7">
            <a:extLst>
              <a:ext uri="{FF2B5EF4-FFF2-40B4-BE49-F238E27FC236}">
                <a16:creationId xmlns:a16="http://schemas.microsoft.com/office/drawing/2014/main" id="{A032494C-1D43-3EDD-3576-B73A7E36B205}"/>
              </a:ext>
            </a:extLst>
          </p:cNvPr>
          <p:cNvSpPr>
            <a:spLocks noGrp="1"/>
          </p:cNvSpPr>
          <p:nvPr>
            <p:ph type="sldNum" sz="quarter" idx="4"/>
          </p:nvPr>
        </p:nvSpPr>
        <p:spPr/>
        <p:txBody>
          <a:bodyPr/>
          <a:lstStyle/>
          <a:p>
            <a:fld id="{2336B528-F940-46AA-A4AB-D4751FB27E02}" type="slidenum">
              <a:rPr kumimoji="1" lang="ja-JP" altLang="en-US" smtClean="0"/>
              <a:t>86</a:t>
            </a:fld>
            <a:endParaRPr kumimoji="1" lang="ja-JP" altLang="en-US"/>
          </a:p>
        </p:txBody>
      </p:sp>
    </p:spTree>
    <p:extLst>
      <p:ext uri="{BB962C8B-B14F-4D97-AF65-F5344CB8AC3E}">
        <p14:creationId xmlns:p14="http://schemas.microsoft.com/office/powerpoint/2010/main" val="4033618293"/>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C7CEE6-2A34-2CB9-42BD-ED0B0758DC10}"/>
            </a:ext>
          </a:extLst>
        </p:cNvPr>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1633B8E4-EAFB-8719-07BD-59F514FEFA97}"/>
              </a:ext>
            </a:extLst>
          </p:cNvPr>
          <p:cNvSpPr txBox="1"/>
          <p:nvPr/>
        </p:nvSpPr>
        <p:spPr>
          <a:xfrm>
            <a:off x="1189053" y="2679700"/>
            <a:ext cx="9813904" cy="3973075"/>
          </a:xfrm>
          <a:prstGeom prst="rect">
            <a:avLst/>
          </a:prstGeom>
          <a:noFill/>
        </p:spPr>
        <p:txBody>
          <a:bodyPr wrap="none" rtlCol="0">
            <a:spAutoFit/>
          </a:bodyPr>
          <a:lstStyle/>
          <a:p>
            <a:pPr algn="ctr">
              <a:lnSpc>
                <a:spcPct val="140000"/>
              </a:lnSpc>
            </a:pPr>
            <a:r>
              <a:rPr lang="ja-JP" altLang="en-US" sz="4600" b="1" spc="300">
                <a:solidFill>
                  <a:srgbClr val="E5541A"/>
                </a:solidFill>
                <a:latin typeface="Zen Maru Gothic" pitchFamily="2" charset="-128"/>
                <a:ea typeface="Zen Maru Gothic" pitchFamily="2" charset="-128"/>
              </a:rPr>
              <a:t>安全確保措置</a:t>
            </a:r>
            <a:endParaRPr lang="en-US" altLang="ja-JP" sz="4600" b="1" spc="300">
              <a:solidFill>
                <a:srgbClr val="E5541A"/>
              </a:solidFill>
              <a:latin typeface="Zen Maru Gothic" pitchFamily="2" charset="-128"/>
              <a:ea typeface="Zen Maru Gothic" pitchFamily="2" charset="-128"/>
            </a:endParaRPr>
          </a:p>
          <a:p>
            <a:pPr algn="ctr">
              <a:lnSpc>
                <a:spcPct val="140000"/>
              </a:lnSpc>
            </a:pPr>
            <a:r>
              <a:rPr lang="ja-JP" altLang="en-US" sz="4600" b="1" spc="300">
                <a:solidFill>
                  <a:srgbClr val="E5541A"/>
                </a:solidFill>
                <a:latin typeface="Zen Maru Gothic" pitchFamily="2" charset="-128"/>
                <a:ea typeface="Zen Maru Gothic" pitchFamily="2" charset="-128"/>
              </a:rPr>
              <a:t>エ</a:t>
            </a:r>
            <a:r>
              <a:rPr lang="en-US" altLang="ja-JP" sz="4600" b="1" spc="300">
                <a:solidFill>
                  <a:srgbClr val="E5541A"/>
                </a:solidFill>
                <a:latin typeface="Zen Maru Gothic" pitchFamily="2" charset="-128"/>
                <a:ea typeface="Zen Maru Gothic" pitchFamily="2" charset="-128"/>
              </a:rPr>
              <a:t>.</a:t>
            </a:r>
            <a:r>
              <a:rPr lang="ja-JP" altLang="en-US" sz="4600" b="1" spc="300">
                <a:solidFill>
                  <a:srgbClr val="E5541A"/>
                </a:solidFill>
                <a:latin typeface="Zen Maru Gothic" pitchFamily="2" charset="-128"/>
                <a:ea typeface="Zen Maru Gothic" pitchFamily="2" charset="-128"/>
              </a:rPr>
              <a:t>性暴力や不適切な行為の疑いが</a:t>
            </a:r>
            <a:endParaRPr lang="en-US" altLang="ja-JP" sz="4600" b="1" spc="300">
              <a:solidFill>
                <a:srgbClr val="E5541A"/>
              </a:solidFill>
              <a:latin typeface="Zen Maru Gothic" pitchFamily="2" charset="-128"/>
              <a:ea typeface="Zen Maru Gothic" pitchFamily="2" charset="-128"/>
            </a:endParaRPr>
          </a:p>
          <a:p>
            <a:pPr algn="ctr">
              <a:lnSpc>
                <a:spcPct val="140000"/>
              </a:lnSpc>
            </a:pPr>
            <a:r>
              <a:rPr lang="ja-JP" altLang="en-US" sz="4600" b="1" spc="300">
                <a:solidFill>
                  <a:srgbClr val="E5541A"/>
                </a:solidFill>
                <a:latin typeface="Zen Maru Gothic" pitchFamily="2" charset="-128"/>
                <a:ea typeface="Zen Maru Gothic" pitchFamily="2" charset="-128"/>
              </a:rPr>
              <a:t>生じた際に取るべき行動の</a:t>
            </a:r>
            <a:endParaRPr lang="en-US" altLang="ja-JP" sz="4600" b="1" spc="300">
              <a:solidFill>
                <a:srgbClr val="E5541A"/>
              </a:solidFill>
              <a:latin typeface="Zen Maru Gothic" pitchFamily="2" charset="-128"/>
              <a:ea typeface="Zen Maru Gothic" pitchFamily="2" charset="-128"/>
            </a:endParaRPr>
          </a:p>
          <a:p>
            <a:pPr algn="ctr">
              <a:lnSpc>
                <a:spcPct val="140000"/>
              </a:lnSpc>
            </a:pPr>
            <a:r>
              <a:rPr lang="ja-JP" altLang="en-US" sz="4600" b="1" spc="300">
                <a:solidFill>
                  <a:srgbClr val="E5541A"/>
                </a:solidFill>
                <a:latin typeface="Zen Maru Gothic" pitchFamily="2" charset="-128"/>
                <a:ea typeface="Zen Maru Gothic" pitchFamily="2" charset="-128"/>
              </a:rPr>
              <a:t>シミュレーション</a:t>
            </a:r>
            <a:endParaRPr kumimoji="1" lang="ja-JP" altLang="en-US" sz="4600" b="1" spc="500">
              <a:solidFill>
                <a:srgbClr val="E5541A"/>
              </a:solidFill>
              <a:latin typeface="Zen Maru Gothic" pitchFamily="2" charset="-128"/>
              <a:ea typeface="Zen Maru Gothic" pitchFamily="2" charset="-128"/>
            </a:endParaRPr>
          </a:p>
        </p:txBody>
      </p:sp>
      <p:cxnSp>
        <p:nvCxnSpPr>
          <p:cNvPr id="3" name="直線コネクタ 2">
            <a:extLst>
              <a:ext uri="{FF2B5EF4-FFF2-40B4-BE49-F238E27FC236}">
                <a16:creationId xmlns:a16="http://schemas.microsoft.com/office/drawing/2014/main" id="{B664D9D5-7A14-9C88-322D-67E04B1A202A}"/>
              </a:ext>
            </a:extLst>
          </p:cNvPr>
          <p:cNvCxnSpPr>
            <a:cxnSpLocks/>
          </p:cNvCxnSpPr>
          <p:nvPr/>
        </p:nvCxnSpPr>
        <p:spPr>
          <a:xfrm>
            <a:off x="4279900" y="3625850"/>
            <a:ext cx="3632200" cy="0"/>
          </a:xfrm>
          <a:prstGeom prst="line">
            <a:avLst/>
          </a:prstGeom>
          <a:ln w="41275" cap="rnd">
            <a:solidFill>
              <a:srgbClr val="E5541A"/>
            </a:solidFill>
          </a:ln>
        </p:spPr>
        <p:style>
          <a:lnRef idx="1">
            <a:schemeClr val="accent1"/>
          </a:lnRef>
          <a:fillRef idx="0">
            <a:schemeClr val="accent1"/>
          </a:fillRef>
          <a:effectRef idx="0">
            <a:schemeClr val="accent1"/>
          </a:effectRef>
          <a:fontRef idx="minor">
            <a:schemeClr val="tx1"/>
          </a:fontRef>
        </p:style>
      </p:cxnSp>
      <p:cxnSp>
        <p:nvCxnSpPr>
          <p:cNvPr id="4" name="直線コネクタ 3">
            <a:extLst>
              <a:ext uri="{FF2B5EF4-FFF2-40B4-BE49-F238E27FC236}">
                <a16:creationId xmlns:a16="http://schemas.microsoft.com/office/drawing/2014/main" id="{5A90C68D-63B8-CB1A-5D33-8B4E4BC69D54}"/>
              </a:ext>
            </a:extLst>
          </p:cNvPr>
          <p:cNvCxnSpPr>
            <a:cxnSpLocks/>
          </p:cNvCxnSpPr>
          <p:nvPr/>
        </p:nvCxnSpPr>
        <p:spPr>
          <a:xfrm>
            <a:off x="1463040" y="4610100"/>
            <a:ext cx="9413507" cy="0"/>
          </a:xfrm>
          <a:prstGeom prst="line">
            <a:avLst/>
          </a:prstGeom>
          <a:ln w="41275" cap="rnd">
            <a:solidFill>
              <a:srgbClr val="E5541A"/>
            </a:solidFill>
          </a:ln>
        </p:spPr>
        <p:style>
          <a:lnRef idx="1">
            <a:schemeClr val="accent1"/>
          </a:lnRef>
          <a:fillRef idx="0">
            <a:schemeClr val="accent1"/>
          </a:fillRef>
          <a:effectRef idx="0">
            <a:schemeClr val="accent1"/>
          </a:effectRef>
          <a:fontRef idx="minor">
            <a:schemeClr val="tx1"/>
          </a:fontRef>
        </p:style>
      </p:cxnSp>
      <p:sp>
        <p:nvSpPr>
          <p:cNvPr id="9" name="楕円 8">
            <a:extLst>
              <a:ext uri="{FF2B5EF4-FFF2-40B4-BE49-F238E27FC236}">
                <a16:creationId xmlns:a16="http://schemas.microsoft.com/office/drawing/2014/main" id="{3315990E-F24E-1E45-F99B-7E21EA34D623}"/>
              </a:ext>
            </a:extLst>
          </p:cNvPr>
          <p:cNvSpPr/>
          <p:nvPr/>
        </p:nvSpPr>
        <p:spPr>
          <a:xfrm>
            <a:off x="5583238" y="1600201"/>
            <a:ext cx="1025524" cy="1025524"/>
          </a:xfrm>
          <a:prstGeom prst="ellipse">
            <a:avLst/>
          </a:prstGeom>
          <a:solidFill>
            <a:srgbClr val="ED6D34"/>
          </a:solidFill>
          <a:ln w="38100" cap="flat">
            <a:solidFill>
              <a:srgbClr val="FFD700"/>
            </a:solidFill>
            <a:prstDash val="solid"/>
            <a:miter/>
          </a:ln>
        </p:spPr>
        <p:txBody>
          <a:bodyPr/>
          <a:lstStyle/>
          <a:p>
            <a:endParaRPr lang="ja-JP" altLang="en-US"/>
          </a:p>
        </p:txBody>
      </p:sp>
      <p:grpSp>
        <p:nvGrpSpPr>
          <p:cNvPr id="10" name="グラフィックス 6">
            <a:extLst>
              <a:ext uri="{FF2B5EF4-FFF2-40B4-BE49-F238E27FC236}">
                <a16:creationId xmlns:a16="http://schemas.microsoft.com/office/drawing/2014/main" id="{1D54600A-620A-535D-5FAE-46AB329FE01F}"/>
              </a:ext>
            </a:extLst>
          </p:cNvPr>
          <p:cNvGrpSpPr/>
          <p:nvPr/>
        </p:nvGrpSpPr>
        <p:grpSpPr>
          <a:xfrm>
            <a:off x="5766811" y="1819575"/>
            <a:ext cx="677691" cy="611531"/>
            <a:chOff x="5847968" y="3207829"/>
            <a:chExt cx="508457" cy="458819"/>
          </a:xfrm>
          <a:solidFill>
            <a:srgbClr val="FFFFFF"/>
          </a:solidFill>
        </p:grpSpPr>
        <p:sp>
          <p:nvSpPr>
            <p:cNvPr id="11" name="フリーフォーム: 図形 10">
              <a:extLst>
                <a:ext uri="{FF2B5EF4-FFF2-40B4-BE49-F238E27FC236}">
                  <a16:creationId xmlns:a16="http://schemas.microsoft.com/office/drawing/2014/main" id="{0B96C3EF-56FF-60C7-9A1F-ED8C5C2D832F}"/>
                </a:ext>
              </a:extLst>
            </p:cNvPr>
            <p:cNvSpPr/>
            <p:nvPr/>
          </p:nvSpPr>
          <p:spPr>
            <a:xfrm>
              <a:off x="5887687" y="3468147"/>
              <a:ext cx="19811" cy="19811"/>
            </a:xfrm>
            <a:custGeom>
              <a:avLst/>
              <a:gdLst>
                <a:gd name="csX0" fmla="*/ 9906 w 19811"/>
                <a:gd name="csY0" fmla="*/ 0 h 19811"/>
                <a:gd name="csX1" fmla="*/ 0 w 19811"/>
                <a:gd name="csY1" fmla="*/ 9906 h 19811"/>
                <a:gd name="csX2" fmla="*/ 9906 w 19811"/>
                <a:gd name="csY2" fmla="*/ 19812 h 19811"/>
                <a:gd name="csX3" fmla="*/ 19812 w 19811"/>
                <a:gd name="csY3" fmla="*/ 9906 h 19811"/>
                <a:gd name="csX4" fmla="*/ 9906 w 19811"/>
                <a:gd name="csY4" fmla="*/ 0 h 19811"/>
              </a:gdLst>
              <a:ahLst/>
              <a:cxnLst>
                <a:cxn ang="0">
                  <a:pos x="csX0" y="csY0"/>
                </a:cxn>
                <a:cxn ang="0">
                  <a:pos x="csX1" y="csY1"/>
                </a:cxn>
                <a:cxn ang="0">
                  <a:pos x="csX2" y="csY2"/>
                </a:cxn>
                <a:cxn ang="0">
                  <a:pos x="csX3" y="csY3"/>
                </a:cxn>
                <a:cxn ang="0">
                  <a:pos x="csX4" y="csY4"/>
                </a:cxn>
              </a:cxnLst>
              <a:rect l="l" t="t" r="r" b="b"/>
              <a:pathLst>
                <a:path w="19811" h="19811">
                  <a:moveTo>
                    <a:pt x="9906" y="0"/>
                  </a:moveTo>
                  <a:cubicBezTo>
                    <a:pt x="4382" y="0"/>
                    <a:pt x="0" y="4477"/>
                    <a:pt x="0" y="9906"/>
                  </a:cubicBezTo>
                  <a:cubicBezTo>
                    <a:pt x="0" y="15335"/>
                    <a:pt x="4477" y="19812"/>
                    <a:pt x="9906" y="19812"/>
                  </a:cubicBezTo>
                  <a:cubicBezTo>
                    <a:pt x="15335" y="19812"/>
                    <a:pt x="19812" y="15335"/>
                    <a:pt x="19812" y="9906"/>
                  </a:cubicBezTo>
                  <a:cubicBezTo>
                    <a:pt x="19812" y="4477"/>
                    <a:pt x="15335" y="0"/>
                    <a:pt x="9906" y="0"/>
                  </a:cubicBezTo>
                  <a:close/>
                </a:path>
              </a:pathLst>
            </a:custGeom>
            <a:solidFill>
              <a:srgbClr val="FFFFFF"/>
            </a:solidFill>
            <a:ln w="9525" cap="flat">
              <a:noFill/>
              <a:prstDash val="solid"/>
              <a:miter/>
            </a:ln>
          </p:spPr>
          <p:txBody>
            <a:bodyPr/>
            <a:lstStyle/>
            <a:p>
              <a:endParaRPr lang="ja-JP" altLang="en-US"/>
            </a:p>
          </p:txBody>
        </p:sp>
        <p:sp>
          <p:nvSpPr>
            <p:cNvPr id="12" name="フリーフォーム: 図形 11">
              <a:extLst>
                <a:ext uri="{FF2B5EF4-FFF2-40B4-BE49-F238E27FC236}">
                  <a16:creationId xmlns:a16="http://schemas.microsoft.com/office/drawing/2014/main" id="{B5310D70-0AE2-8B17-8588-B571D77A9D05}"/>
                </a:ext>
              </a:extLst>
            </p:cNvPr>
            <p:cNvSpPr/>
            <p:nvPr/>
          </p:nvSpPr>
          <p:spPr>
            <a:xfrm>
              <a:off x="5847968" y="3428427"/>
              <a:ext cx="508457" cy="238220"/>
            </a:xfrm>
            <a:custGeom>
              <a:avLst/>
              <a:gdLst>
                <a:gd name="csX0" fmla="*/ 456438 w 508457"/>
                <a:gd name="csY0" fmla="*/ 74105 h 238220"/>
                <a:gd name="csX1" fmla="*/ 362807 w 508457"/>
                <a:gd name="csY1" fmla="*/ 106299 h 238220"/>
                <a:gd name="csX2" fmla="*/ 363474 w 508457"/>
                <a:gd name="csY2" fmla="*/ 99251 h 238220"/>
                <a:gd name="csX3" fmla="*/ 323755 w 508457"/>
                <a:gd name="csY3" fmla="*/ 59531 h 238220"/>
                <a:gd name="csX4" fmla="*/ 259461 w 508457"/>
                <a:gd name="csY4" fmla="*/ 59531 h 238220"/>
                <a:gd name="csX5" fmla="*/ 254603 w 508457"/>
                <a:gd name="csY5" fmla="*/ 58293 h 238220"/>
                <a:gd name="csX6" fmla="*/ 202121 w 508457"/>
                <a:gd name="csY6" fmla="*/ 28766 h 238220"/>
                <a:gd name="csX7" fmla="*/ 168021 w 508457"/>
                <a:gd name="csY7" fmla="*/ 19812 h 238220"/>
                <a:gd name="csX8" fmla="*/ 97631 w 508457"/>
                <a:gd name="csY8" fmla="*/ 19812 h 238220"/>
                <a:gd name="csX9" fmla="*/ 69533 w 508457"/>
                <a:gd name="csY9" fmla="*/ 0 h 238220"/>
                <a:gd name="csX10" fmla="*/ 9906 w 508457"/>
                <a:gd name="csY10" fmla="*/ 0 h 238220"/>
                <a:gd name="csX11" fmla="*/ 0 w 508457"/>
                <a:gd name="csY11" fmla="*/ 9906 h 238220"/>
                <a:gd name="csX12" fmla="*/ 0 w 508457"/>
                <a:gd name="csY12" fmla="*/ 188690 h 238220"/>
                <a:gd name="csX13" fmla="*/ 9906 w 508457"/>
                <a:gd name="csY13" fmla="*/ 198596 h 238220"/>
                <a:gd name="csX14" fmla="*/ 69533 w 508457"/>
                <a:gd name="csY14" fmla="*/ 198596 h 238220"/>
                <a:gd name="csX15" fmla="*/ 97346 w 508457"/>
                <a:gd name="csY15" fmla="*/ 179451 h 238220"/>
                <a:gd name="csX16" fmla="*/ 129731 w 508457"/>
                <a:gd name="csY16" fmla="*/ 189071 h 238220"/>
                <a:gd name="csX17" fmla="*/ 181642 w 508457"/>
                <a:gd name="csY17" fmla="*/ 220218 h 238220"/>
                <a:gd name="csX18" fmla="*/ 246793 w 508457"/>
                <a:gd name="csY18" fmla="*/ 238220 h 238220"/>
                <a:gd name="csX19" fmla="*/ 299180 w 508457"/>
                <a:gd name="csY19" fmla="*/ 226886 h 238220"/>
                <a:gd name="csX20" fmla="*/ 484537 w 508457"/>
                <a:gd name="csY20" fmla="*/ 145256 h 238220"/>
                <a:gd name="csX21" fmla="*/ 503492 w 508457"/>
                <a:gd name="csY21" fmla="*/ 90583 h 238220"/>
                <a:gd name="csX22" fmla="*/ 456438 w 508457"/>
                <a:gd name="csY22" fmla="*/ 74009 h 238220"/>
                <a:gd name="csX23" fmla="*/ 79439 w 508457"/>
                <a:gd name="csY23" fmla="*/ 168783 h 238220"/>
                <a:gd name="csX24" fmla="*/ 69533 w 508457"/>
                <a:gd name="csY24" fmla="*/ 178689 h 238220"/>
                <a:gd name="csX25" fmla="*/ 19907 w 508457"/>
                <a:gd name="csY25" fmla="*/ 178689 h 238220"/>
                <a:gd name="csX26" fmla="*/ 19907 w 508457"/>
                <a:gd name="csY26" fmla="*/ 19812 h 238220"/>
                <a:gd name="csX27" fmla="*/ 69533 w 508457"/>
                <a:gd name="csY27" fmla="*/ 19812 h 238220"/>
                <a:gd name="csX28" fmla="*/ 79439 w 508457"/>
                <a:gd name="csY28" fmla="*/ 29718 h 238220"/>
                <a:gd name="csX29" fmla="*/ 79439 w 508457"/>
                <a:gd name="csY29" fmla="*/ 168783 h 238220"/>
                <a:gd name="csX30" fmla="*/ 477012 w 508457"/>
                <a:gd name="csY30" fmla="*/ 126968 h 238220"/>
                <a:gd name="csX31" fmla="*/ 476726 w 508457"/>
                <a:gd name="csY31" fmla="*/ 127064 h 238220"/>
                <a:gd name="csX32" fmla="*/ 291084 w 508457"/>
                <a:gd name="csY32" fmla="*/ 208788 h 238220"/>
                <a:gd name="csX33" fmla="*/ 246888 w 508457"/>
                <a:gd name="csY33" fmla="*/ 218408 h 238220"/>
                <a:gd name="csX34" fmla="*/ 191929 w 508457"/>
                <a:gd name="csY34" fmla="*/ 203168 h 238220"/>
                <a:gd name="csX35" fmla="*/ 140018 w 508457"/>
                <a:gd name="csY35" fmla="*/ 172022 h 238220"/>
                <a:gd name="csX36" fmla="*/ 99346 w 508457"/>
                <a:gd name="csY36" fmla="*/ 159639 h 238220"/>
                <a:gd name="csX37" fmla="*/ 99346 w 508457"/>
                <a:gd name="csY37" fmla="*/ 39624 h 238220"/>
                <a:gd name="csX38" fmla="*/ 168021 w 508457"/>
                <a:gd name="csY38" fmla="*/ 39624 h 238220"/>
                <a:gd name="csX39" fmla="*/ 192405 w 508457"/>
                <a:gd name="csY39" fmla="*/ 46006 h 238220"/>
                <a:gd name="csX40" fmla="*/ 244888 w 508457"/>
                <a:gd name="csY40" fmla="*/ 75533 h 238220"/>
                <a:gd name="csX41" fmla="*/ 259461 w 508457"/>
                <a:gd name="csY41" fmla="*/ 79343 h 238220"/>
                <a:gd name="csX42" fmla="*/ 323755 w 508457"/>
                <a:gd name="csY42" fmla="*/ 79343 h 238220"/>
                <a:gd name="csX43" fmla="*/ 343662 w 508457"/>
                <a:gd name="csY43" fmla="*/ 99251 h 238220"/>
                <a:gd name="csX44" fmla="*/ 323755 w 508457"/>
                <a:gd name="csY44" fmla="*/ 119158 h 238220"/>
                <a:gd name="csX45" fmla="*/ 222790 w 508457"/>
                <a:gd name="csY45" fmla="*/ 119158 h 238220"/>
                <a:gd name="csX46" fmla="*/ 212884 w 508457"/>
                <a:gd name="csY46" fmla="*/ 129064 h 238220"/>
                <a:gd name="csX47" fmla="*/ 222790 w 508457"/>
                <a:gd name="csY47" fmla="*/ 138970 h 238220"/>
                <a:gd name="csX48" fmla="*/ 323755 w 508457"/>
                <a:gd name="csY48" fmla="*/ 138970 h 238220"/>
                <a:gd name="csX49" fmla="*/ 342329 w 508457"/>
                <a:gd name="csY49" fmla="*/ 134303 h 238220"/>
                <a:gd name="csX50" fmla="*/ 463106 w 508457"/>
                <a:gd name="csY50" fmla="*/ 92774 h 238220"/>
                <a:gd name="csX51" fmla="*/ 485966 w 508457"/>
                <a:gd name="csY51" fmla="*/ 100013 h 238220"/>
                <a:gd name="csX52" fmla="*/ 476917 w 508457"/>
                <a:gd name="csY52" fmla="*/ 126873 h 23822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Lst>
              <a:rect l="l" t="t" r="r" b="b"/>
              <a:pathLst>
                <a:path w="508457" h="238220">
                  <a:moveTo>
                    <a:pt x="456438" y="74105"/>
                  </a:moveTo>
                  <a:lnTo>
                    <a:pt x="362807" y="106299"/>
                  </a:lnTo>
                  <a:cubicBezTo>
                    <a:pt x="363188" y="104013"/>
                    <a:pt x="363474" y="101632"/>
                    <a:pt x="363474" y="99251"/>
                  </a:cubicBezTo>
                  <a:cubicBezTo>
                    <a:pt x="363474" y="77343"/>
                    <a:pt x="345662" y="59531"/>
                    <a:pt x="323755" y="59531"/>
                  </a:cubicBezTo>
                  <a:lnTo>
                    <a:pt x="259461" y="59531"/>
                  </a:lnTo>
                  <a:cubicBezTo>
                    <a:pt x="257747" y="59531"/>
                    <a:pt x="256032" y="59055"/>
                    <a:pt x="254603" y="58293"/>
                  </a:cubicBezTo>
                  <a:lnTo>
                    <a:pt x="202121" y="28766"/>
                  </a:lnTo>
                  <a:cubicBezTo>
                    <a:pt x="191738" y="22955"/>
                    <a:pt x="179927" y="19812"/>
                    <a:pt x="168021" y="19812"/>
                  </a:cubicBezTo>
                  <a:lnTo>
                    <a:pt x="97631" y="19812"/>
                  </a:lnTo>
                  <a:cubicBezTo>
                    <a:pt x="93536" y="8287"/>
                    <a:pt x="82487" y="0"/>
                    <a:pt x="69533" y="0"/>
                  </a:cubicBezTo>
                  <a:lnTo>
                    <a:pt x="9906" y="0"/>
                  </a:lnTo>
                  <a:cubicBezTo>
                    <a:pt x="4382" y="0"/>
                    <a:pt x="0" y="4477"/>
                    <a:pt x="0" y="9906"/>
                  </a:cubicBezTo>
                  <a:lnTo>
                    <a:pt x="0" y="188690"/>
                  </a:lnTo>
                  <a:cubicBezTo>
                    <a:pt x="0" y="194215"/>
                    <a:pt x="4477" y="198596"/>
                    <a:pt x="9906" y="198596"/>
                  </a:cubicBezTo>
                  <a:lnTo>
                    <a:pt x="69533" y="198596"/>
                  </a:lnTo>
                  <a:cubicBezTo>
                    <a:pt x="82201" y="198596"/>
                    <a:pt x="93059" y="190691"/>
                    <a:pt x="97346" y="179451"/>
                  </a:cubicBezTo>
                  <a:cubicBezTo>
                    <a:pt x="108585" y="180880"/>
                    <a:pt x="121634" y="184214"/>
                    <a:pt x="129731" y="189071"/>
                  </a:cubicBezTo>
                  <a:lnTo>
                    <a:pt x="181642" y="220218"/>
                  </a:lnTo>
                  <a:cubicBezTo>
                    <a:pt x="201359" y="232029"/>
                    <a:pt x="223838" y="238220"/>
                    <a:pt x="246793" y="238220"/>
                  </a:cubicBezTo>
                  <a:cubicBezTo>
                    <a:pt x="264986" y="238220"/>
                    <a:pt x="282607" y="234410"/>
                    <a:pt x="299180" y="226886"/>
                  </a:cubicBezTo>
                  <a:lnTo>
                    <a:pt x="484537" y="145256"/>
                  </a:lnTo>
                  <a:cubicBezTo>
                    <a:pt x="505111" y="136970"/>
                    <a:pt x="515207" y="112300"/>
                    <a:pt x="503492" y="90583"/>
                  </a:cubicBezTo>
                  <a:cubicBezTo>
                    <a:pt x="494824" y="74581"/>
                    <a:pt x="474631" y="67532"/>
                    <a:pt x="456438" y="74009"/>
                  </a:cubicBezTo>
                  <a:close/>
                  <a:moveTo>
                    <a:pt x="79439" y="168783"/>
                  </a:moveTo>
                  <a:cubicBezTo>
                    <a:pt x="79439" y="174212"/>
                    <a:pt x="74962" y="178689"/>
                    <a:pt x="69533" y="178689"/>
                  </a:cubicBezTo>
                  <a:lnTo>
                    <a:pt x="19907" y="178689"/>
                  </a:lnTo>
                  <a:lnTo>
                    <a:pt x="19907" y="19812"/>
                  </a:lnTo>
                  <a:lnTo>
                    <a:pt x="69533" y="19812"/>
                  </a:lnTo>
                  <a:cubicBezTo>
                    <a:pt x="74962" y="19812"/>
                    <a:pt x="79439" y="24289"/>
                    <a:pt x="79439" y="29718"/>
                  </a:cubicBezTo>
                  <a:lnTo>
                    <a:pt x="79439" y="168783"/>
                  </a:lnTo>
                  <a:close/>
                  <a:moveTo>
                    <a:pt x="477012" y="126968"/>
                  </a:moveTo>
                  <a:cubicBezTo>
                    <a:pt x="477012" y="126968"/>
                    <a:pt x="476821" y="126968"/>
                    <a:pt x="476726" y="127064"/>
                  </a:cubicBezTo>
                  <a:cubicBezTo>
                    <a:pt x="476726" y="127064"/>
                    <a:pt x="291084" y="208788"/>
                    <a:pt x="291084" y="208788"/>
                  </a:cubicBezTo>
                  <a:cubicBezTo>
                    <a:pt x="277082" y="215170"/>
                    <a:pt x="262223" y="218408"/>
                    <a:pt x="246888" y="218408"/>
                  </a:cubicBezTo>
                  <a:cubicBezTo>
                    <a:pt x="227552" y="218408"/>
                    <a:pt x="208502" y="213170"/>
                    <a:pt x="191929" y="203168"/>
                  </a:cubicBezTo>
                  <a:lnTo>
                    <a:pt x="140018" y="172022"/>
                  </a:lnTo>
                  <a:cubicBezTo>
                    <a:pt x="128873" y="165354"/>
                    <a:pt x="112967" y="161258"/>
                    <a:pt x="99346" y="159639"/>
                  </a:cubicBezTo>
                  <a:lnTo>
                    <a:pt x="99346" y="39624"/>
                  </a:lnTo>
                  <a:lnTo>
                    <a:pt x="168021" y="39624"/>
                  </a:lnTo>
                  <a:cubicBezTo>
                    <a:pt x="176498" y="39624"/>
                    <a:pt x="184976" y="41815"/>
                    <a:pt x="192405" y="46006"/>
                  </a:cubicBezTo>
                  <a:lnTo>
                    <a:pt x="244888" y="75533"/>
                  </a:lnTo>
                  <a:cubicBezTo>
                    <a:pt x="249365" y="78010"/>
                    <a:pt x="254413" y="79343"/>
                    <a:pt x="259461" y="79343"/>
                  </a:cubicBezTo>
                  <a:lnTo>
                    <a:pt x="323755" y="79343"/>
                  </a:lnTo>
                  <a:cubicBezTo>
                    <a:pt x="334709" y="79343"/>
                    <a:pt x="343662" y="88297"/>
                    <a:pt x="343662" y="99251"/>
                  </a:cubicBezTo>
                  <a:cubicBezTo>
                    <a:pt x="343662" y="110204"/>
                    <a:pt x="334709" y="119158"/>
                    <a:pt x="323755" y="119158"/>
                  </a:cubicBezTo>
                  <a:lnTo>
                    <a:pt x="222790" y="119158"/>
                  </a:lnTo>
                  <a:cubicBezTo>
                    <a:pt x="217265" y="119158"/>
                    <a:pt x="212884" y="123634"/>
                    <a:pt x="212884" y="129064"/>
                  </a:cubicBezTo>
                  <a:cubicBezTo>
                    <a:pt x="212884" y="134493"/>
                    <a:pt x="217361" y="138970"/>
                    <a:pt x="222790" y="138970"/>
                  </a:cubicBezTo>
                  <a:lnTo>
                    <a:pt x="323755" y="138970"/>
                  </a:lnTo>
                  <a:cubicBezTo>
                    <a:pt x="330232" y="138970"/>
                    <a:pt x="336709" y="137351"/>
                    <a:pt x="342329" y="134303"/>
                  </a:cubicBezTo>
                  <a:cubicBezTo>
                    <a:pt x="342329" y="134303"/>
                    <a:pt x="463010" y="92774"/>
                    <a:pt x="463106" y="92774"/>
                  </a:cubicBezTo>
                  <a:cubicBezTo>
                    <a:pt x="471964" y="89535"/>
                    <a:pt x="482060" y="92774"/>
                    <a:pt x="485966" y="100013"/>
                  </a:cubicBezTo>
                  <a:cubicBezTo>
                    <a:pt x="491871" y="110966"/>
                    <a:pt x="487013" y="122873"/>
                    <a:pt x="476917" y="126873"/>
                  </a:cubicBezTo>
                  <a:close/>
                </a:path>
              </a:pathLst>
            </a:custGeom>
            <a:solidFill>
              <a:srgbClr val="FFFFFF"/>
            </a:solidFill>
            <a:ln w="9525" cap="flat">
              <a:noFill/>
              <a:prstDash val="solid"/>
              <a:miter/>
            </a:ln>
          </p:spPr>
          <p:txBody>
            <a:bodyPr/>
            <a:lstStyle/>
            <a:p>
              <a:endParaRPr lang="ja-JP" altLang="en-US"/>
            </a:p>
          </p:txBody>
        </p:sp>
        <p:sp>
          <p:nvSpPr>
            <p:cNvPr id="13" name="フリーフォーム: 図形 12">
              <a:extLst>
                <a:ext uri="{FF2B5EF4-FFF2-40B4-BE49-F238E27FC236}">
                  <a16:creationId xmlns:a16="http://schemas.microsoft.com/office/drawing/2014/main" id="{088C7870-01F3-4DC1-70FE-3FB6F7A95D86}"/>
                </a:ext>
              </a:extLst>
            </p:cNvPr>
            <p:cNvSpPr/>
            <p:nvPr/>
          </p:nvSpPr>
          <p:spPr>
            <a:xfrm>
              <a:off x="6006635" y="3207829"/>
              <a:ext cx="274624" cy="243268"/>
            </a:xfrm>
            <a:custGeom>
              <a:avLst/>
              <a:gdLst>
                <a:gd name="csX0" fmla="*/ 130512 w 274624"/>
                <a:gd name="csY0" fmla="*/ 240887 h 243268"/>
                <a:gd name="csX1" fmla="*/ 136989 w 274624"/>
                <a:gd name="csY1" fmla="*/ 243268 h 243268"/>
                <a:gd name="csX2" fmla="*/ 143466 w 274624"/>
                <a:gd name="csY2" fmla="*/ 240887 h 243268"/>
                <a:gd name="csX3" fmla="*/ 274625 w 274624"/>
                <a:gd name="csY3" fmla="*/ 79915 h 243268"/>
                <a:gd name="csX4" fmla="*/ 200235 w 274624"/>
                <a:gd name="csY4" fmla="*/ 0 h 243268"/>
                <a:gd name="csX5" fmla="*/ 135750 w 274624"/>
                <a:gd name="csY5" fmla="*/ 41148 h 243268"/>
                <a:gd name="csX6" fmla="*/ 71266 w 274624"/>
                <a:gd name="csY6" fmla="*/ 0 h 243268"/>
                <a:gd name="csX7" fmla="*/ 400 w 274624"/>
                <a:gd name="csY7" fmla="*/ 54959 h 243268"/>
                <a:gd name="csX8" fmla="*/ 7163 w 274624"/>
                <a:gd name="csY8" fmla="*/ 67246 h 243268"/>
                <a:gd name="csX9" fmla="*/ 19450 w 274624"/>
                <a:gd name="csY9" fmla="*/ 60484 h 243268"/>
                <a:gd name="csX10" fmla="*/ 71266 w 274624"/>
                <a:gd name="csY10" fmla="*/ 19812 h 243268"/>
                <a:gd name="csX11" fmla="*/ 126130 w 274624"/>
                <a:gd name="csY11" fmla="*/ 68389 h 243268"/>
                <a:gd name="csX12" fmla="*/ 135655 w 274624"/>
                <a:gd name="csY12" fmla="*/ 75628 h 243268"/>
                <a:gd name="csX13" fmla="*/ 145180 w 274624"/>
                <a:gd name="csY13" fmla="*/ 68389 h 243268"/>
                <a:gd name="csX14" fmla="*/ 200044 w 274624"/>
                <a:gd name="csY14" fmla="*/ 19812 h 243268"/>
                <a:gd name="csX15" fmla="*/ 254527 w 274624"/>
                <a:gd name="csY15" fmla="*/ 79819 h 243268"/>
                <a:gd name="csX16" fmla="*/ 136703 w 274624"/>
                <a:gd name="csY16" fmla="*/ 220218 h 243268"/>
                <a:gd name="csX17" fmla="*/ 34595 w 274624"/>
                <a:gd name="csY17" fmla="*/ 126778 h 243268"/>
                <a:gd name="csX18" fmla="*/ 20688 w 274624"/>
                <a:gd name="csY18" fmla="*/ 124873 h 243268"/>
                <a:gd name="csX19" fmla="*/ 18783 w 274624"/>
                <a:gd name="csY19" fmla="*/ 138779 h 243268"/>
                <a:gd name="csX20" fmla="*/ 130131 w 274624"/>
                <a:gd name="csY20" fmla="*/ 240792 h 24326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Lst>
              <a:rect l="l" t="t" r="r" b="b"/>
              <a:pathLst>
                <a:path w="274624" h="243268">
                  <a:moveTo>
                    <a:pt x="130512" y="240887"/>
                  </a:moveTo>
                  <a:cubicBezTo>
                    <a:pt x="132417" y="242507"/>
                    <a:pt x="134703" y="243268"/>
                    <a:pt x="136989" y="243268"/>
                  </a:cubicBezTo>
                  <a:cubicBezTo>
                    <a:pt x="139275" y="243268"/>
                    <a:pt x="141656" y="242507"/>
                    <a:pt x="143466" y="240887"/>
                  </a:cubicBezTo>
                  <a:cubicBezTo>
                    <a:pt x="224523" y="170688"/>
                    <a:pt x="274625" y="135160"/>
                    <a:pt x="274625" y="79915"/>
                  </a:cubicBezTo>
                  <a:cubicBezTo>
                    <a:pt x="274625" y="36195"/>
                    <a:pt x="243669" y="0"/>
                    <a:pt x="200235" y="0"/>
                  </a:cubicBezTo>
                  <a:cubicBezTo>
                    <a:pt x="171660" y="0"/>
                    <a:pt x="149847" y="16478"/>
                    <a:pt x="135750" y="41148"/>
                  </a:cubicBezTo>
                  <a:cubicBezTo>
                    <a:pt x="121749" y="16478"/>
                    <a:pt x="99841" y="0"/>
                    <a:pt x="71266" y="0"/>
                  </a:cubicBezTo>
                  <a:cubicBezTo>
                    <a:pt x="38024" y="0"/>
                    <a:pt x="10211" y="21527"/>
                    <a:pt x="400" y="54959"/>
                  </a:cubicBezTo>
                  <a:cubicBezTo>
                    <a:pt x="-1124" y="60198"/>
                    <a:pt x="1829" y="65723"/>
                    <a:pt x="7163" y="67246"/>
                  </a:cubicBezTo>
                  <a:cubicBezTo>
                    <a:pt x="12497" y="68770"/>
                    <a:pt x="17926" y="65818"/>
                    <a:pt x="19450" y="60484"/>
                  </a:cubicBezTo>
                  <a:cubicBezTo>
                    <a:pt x="26689" y="35814"/>
                    <a:pt x="46977" y="19812"/>
                    <a:pt x="71266" y="19812"/>
                  </a:cubicBezTo>
                  <a:cubicBezTo>
                    <a:pt x="99555" y="19812"/>
                    <a:pt x="119463" y="44958"/>
                    <a:pt x="126130" y="68389"/>
                  </a:cubicBezTo>
                  <a:cubicBezTo>
                    <a:pt x="127368" y="72676"/>
                    <a:pt x="131274" y="75628"/>
                    <a:pt x="135655" y="75628"/>
                  </a:cubicBezTo>
                  <a:cubicBezTo>
                    <a:pt x="140037" y="75628"/>
                    <a:pt x="144037" y="72676"/>
                    <a:pt x="145180" y="68389"/>
                  </a:cubicBezTo>
                  <a:cubicBezTo>
                    <a:pt x="145275" y="67913"/>
                    <a:pt x="159087" y="19812"/>
                    <a:pt x="200044" y="19812"/>
                  </a:cubicBezTo>
                  <a:cubicBezTo>
                    <a:pt x="231096" y="19812"/>
                    <a:pt x="254527" y="45625"/>
                    <a:pt x="254527" y="79819"/>
                  </a:cubicBezTo>
                  <a:cubicBezTo>
                    <a:pt x="254527" y="124015"/>
                    <a:pt x="211379" y="155829"/>
                    <a:pt x="136703" y="220218"/>
                  </a:cubicBezTo>
                  <a:cubicBezTo>
                    <a:pt x="91269" y="181165"/>
                    <a:pt x="55169" y="153733"/>
                    <a:pt x="34595" y="126778"/>
                  </a:cubicBezTo>
                  <a:cubicBezTo>
                    <a:pt x="31261" y="122396"/>
                    <a:pt x="25070" y="121539"/>
                    <a:pt x="20688" y="124873"/>
                  </a:cubicBezTo>
                  <a:cubicBezTo>
                    <a:pt x="16307" y="128207"/>
                    <a:pt x="15450" y="134398"/>
                    <a:pt x="18783" y="138779"/>
                  </a:cubicBezTo>
                  <a:cubicBezTo>
                    <a:pt x="41929" y="169069"/>
                    <a:pt x="80982" y="198120"/>
                    <a:pt x="130131" y="240792"/>
                  </a:cubicBezTo>
                  <a:close/>
                </a:path>
              </a:pathLst>
            </a:custGeom>
            <a:solidFill>
              <a:srgbClr val="FFFFFF"/>
            </a:solidFill>
            <a:ln w="9525" cap="flat">
              <a:noFill/>
              <a:prstDash val="solid"/>
              <a:miter/>
            </a:ln>
          </p:spPr>
          <p:txBody>
            <a:bodyPr/>
            <a:lstStyle/>
            <a:p>
              <a:endParaRPr lang="ja-JP" altLang="en-US"/>
            </a:p>
          </p:txBody>
        </p:sp>
        <p:sp>
          <p:nvSpPr>
            <p:cNvPr id="14" name="フリーフォーム: 図形 13">
              <a:extLst>
                <a:ext uri="{FF2B5EF4-FFF2-40B4-BE49-F238E27FC236}">
                  <a16:creationId xmlns:a16="http://schemas.microsoft.com/office/drawing/2014/main" id="{69D912DE-4BD4-93E9-B772-42F40487A632}"/>
                </a:ext>
              </a:extLst>
            </p:cNvPr>
            <p:cNvSpPr/>
            <p:nvPr/>
          </p:nvSpPr>
          <p:spPr>
            <a:xfrm>
              <a:off x="6005893" y="3295363"/>
              <a:ext cx="19811" cy="19811"/>
            </a:xfrm>
            <a:custGeom>
              <a:avLst/>
              <a:gdLst>
                <a:gd name="csX0" fmla="*/ 9906 w 19811"/>
                <a:gd name="csY0" fmla="*/ 0 h 19811"/>
                <a:gd name="csX1" fmla="*/ 0 w 19811"/>
                <a:gd name="csY1" fmla="*/ 9906 h 19811"/>
                <a:gd name="csX2" fmla="*/ 9906 w 19811"/>
                <a:gd name="csY2" fmla="*/ 19812 h 19811"/>
                <a:gd name="csX3" fmla="*/ 19812 w 19811"/>
                <a:gd name="csY3" fmla="*/ 9906 h 19811"/>
                <a:gd name="csX4" fmla="*/ 9906 w 19811"/>
                <a:gd name="csY4" fmla="*/ 0 h 19811"/>
              </a:gdLst>
              <a:ahLst/>
              <a:cxnLst>
                <a:cxn ang="0">
                  <a:pos x="csX0" y="csY0"/>
                </a:cxn>
                <a:cxn ang="0">
                  <a:pos x="csX1" y="csY1"/>
                </a:cxn>
                <a:cxn ang="0">
                  <a:pos x="csX2" y="csY2"/>
                </a:cxn>
                <a:cxn ang="0">
                  <a:pos x="csX3" y="csY3"/>
                </a:cxn>
                <a:cxn ang="0">
                  <a:pos x="csX4" y="csY4"/>
                </a:cxn>
              </a:cxnLst>
              <a:rect l="l" t="t" r="r" b="b"/>
              <a:pathLst>
                <a:path w="19811" h="19811">
                  <a:moveTo>
                    <a:pt x="9906" y="0"/>
                  </a:moveTo>
                  <a:cubicBezTo>
                    <a:pt x="4381" y="0"/>
                    <a:pt x="0" y="4477"/>
                    <a:pt x="0" y="9906"/>
                  </a:cubicBezTo>
                  <a:cubicBezTo>
                    <a:pt x="0" y="15335"/>
                    <a:pt x="4477" y="19812"/>
                    <a:pt x="9906" y="19812"/>
                  </a:cubicBezTo>
                  <a:cubicBezTo>
                    <a:pt x="15335" y="19812"/>
                    <a:pt x="19812" y="15335"/>
                    <a:pt x="19812" y="9906"/>
                  </a:cubicBezTo>
                  <a:cubicBezTo>
                    <a:pt x="19812" y="4477"/>
                    <a:pt x="15335" y="0"/>
                    <a:pt x="9906" y="0"/>
                  </a:cubicBezTo>
                  <a:close/>
                </a:path>
              </a:pathLst>
            </a:custGeom>
            <a:solidFill>
              <a:srgbClr val="FFFFFF"/>
            </a:solidFill>
            <a:ln w="9525" cap="flat">
              <a:noFill/>
              <a:prstDash val="solid"/>
              <a:miter/>
            </a:ln>
          </p:spPr>
          <p:txBody>
            <a:bodyPr/>
            <a:lstStyle/>
            <a:p>
              <a:endParaRPr lang="ja-JP" altLang="en-US"/>
            </a:p>
          </p:txBody>
        </p:sp>
      </p:grpSp>
      <p:sp>
        <p:nvSpPr>
          <p:cNvPr id="20" name="フリーフォーム: 図形 19">
            <a:extLst>
              <a:ext uri="{FF2B5EF4-FFF2-40B4-BE49-F238E27FC236}">
                <a16:creationId xmlns:a16="http://schemas.microsoft.com/office/drawing/2014/main" id="{8D53A717-6282-49DC-B0C2-DA473349FB32}"/>
              </a:ext>
            </a:extLst>
          </p:cNvPr>
          <p:cNvSpPr/>
          <p:nvPr/>
        </p:nvSpPr>
        <p:spPr>
          <a:xfrm>
            <a:off x="1115403" y="724685"/>
            <a:ext cx="3486720" cy="676152"/>
          </a:xfrm>
          <a:custGeom>
            <a:avLst/>
            <a:gdLst>
              <a:gd name="csX0" fmla="*/ 2360581 w 2614041"/>
              <a:gd name="csY0" fmla="*/ 506825 h 506920"/>
              <a:gd name="csX1" fmla="*/ 103156 w 2614041"/>
              <a:gd name="csY1" fmla="*/ 506825 h 506920"/>
              <a:gd name="csX2" fmla="*/ 0 w 2614041"/>
              <a:gd name="csY2" fmla="*/ 403670 h 506920"/>
              <a:gd name="csX3" fmla="*/ 0 w 2614041"/>
              <a:gd name="csY3" fmla="*/ 103156 h 506920"/>
              <a:gd name="csX4" fmla="*/ 103156 w 2614041"/>
              <a:gd name="csY4" fmla="*/ 0 h 506920"/>
              <a:gd name="csX5" fmla="*/ 2360581 w 2614041"/>
              <a:gd name="csY5" fmla="*/ 0 h 506920"/>
              <a:gd name="csX6" fmla="*/ 2614041 w 2614041"/>
              <a:gd name="csY6" fmla="*/ 253460 h 506920"/>
              <a:gd name="csX7" fmla="*/ 2614041 w 2614041"/>
              <a:gd name="csY7" fmla="*/ 253460 h 506920"/>
              <a:gd name="csX8" fmla="*/ 2360581 w 2614041"/>
              <a:gd name="csY8" fmla="*/ 506920 h 50692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Lst>
            <a:rect l="l" t="t" r="r" b="b"/>
            <a:pathLst>
              <a:path w="2614041" h="506920">
                <a:moveTo>
                  <a:pt x="2360581" y="506825"/>
                </a:moveTo>
                <a:lnTo>
                  <a:pt x="103156" y="506825"/>
                </a:lnTo>
                <a:cubicBezTo>
                  <a:pt x="46196" y="506825"/>
                  <a:pt x="0" y="460629"/>
                  <a:pt x="0" y="403670"/>
                </a:cubicBezTo>
                <a:lnTo>
                  <a:pt x="0" y="103156"/>
                </a:lnTo>
                <a:cubicBezTo>
                  <a:pt x="0" y="46196"/>
                  <a:pt x="46196" y="0"/>
                  <a:pt x="103156" y="0"/>
                </a:cubicBezTo>
                <a:lnTo>
                  <a:pt x="2360581" y="0"/>
                </a:lnTo>
                <a:cubicBezTo>
                  <a:pt x="2500503" y="0"/>
                  <a:pt x="2614041" y="113443"/>
                  <a:pt x="2614041" y="253460"/>
                </a:cubicBezTo>
                <a:lnTo>
                  <a:pt x="2614041" y="253460"/>
                </a:lnTo>
                <a:cubicBezTo>
                  <a:pt x="2614041" y="393383"/>
                  <a:pt x="2500598" y="506920"/>
                  <a:pt x="2360581" y="506920"/>
                </a:cubicBezTo>
                <a:close/>
              </a:path>
            </a:pathLst>
          </a:custGeom>
          <a:solidFill>
            <a:srgbClr val="FFF100"/>
          </a:solidFill>
          <a:ln w="9525" cap="flat">
            <a:noFill/>
            <a:prstDash val="solid"/>
            <a:miter/>
          </a:ln>
        </p:spPr>
        <p:txBody>
          <a:bodyPr/>
          <a:lstStyle/>
          <a:p>
            <a:endParaRPr lang="ja-JP" altLang="en-US"/>
          </a:p>
        </p:txBody>
      </p:sp>
      <p:sp>
        <p:nvSpPr>
          <p:cNvPr id="21" name="フリーフォーム: 図形 20">
            <a:extLst>
              <a:ext uri="{FF2B5EF4-FFF2-40B4-BE49-F238E27FC236}">
                <a16:creationId xmlns:a16="http://schemas.microsoft.com/office/drawing/2014/main" id="{946E1401-D946-48BC-5857-15D4F01F7F6D}"/>
              </a:ext>
            </a:extLst>
          </p:cNvPr>
          <p:cNvSpPr/>
          <p:nvPr/>
        </p:nvSpPr>
        <p:spPr>
          <a:xfrm>
            <a:off x="1115403" y="734429"/>
            <a:ext cx="3486720" cy="676152"/>
          </a:xfrm>
          <a:custGeom>
            <a:avLst/>
            <a:gdLst>
              <a:gd name="csX0" fmla="*/ 2360581 w 2614041"/>
              <a:gd name="csY0" fmla="*/ 506825 h 506920"/>
              <a:gd name="csX1" fmla="*/ 103156 w 2614041"/>
              <a:gd name="csY1" fmla="*/ 506825 h 506920"/>
              <a:gd name="csX2" fmla="*/ 0 w 2614041"/>
              <a:gd name="csY2" fmla="*/ 403670 h 506920"/>
              <a:gd name="csX3" fmla="*/ 0 w 2614041"/>
              <a:gd name="csY3" fmla="*/ 103156 h 506920"/>
              <a:gd name="csX4" fmla="*/ 103156 w 2614041"/>
              <a:gd name="csY4" fmla="*/ 0 h 506920"/>
              <a:gd name="csX5" fmla="*/ 2360581 w 2614041"/>
              <a:gd name="csY5" fmla="*/ 0 h 506920"/>
              <a:gd name="csX6" fmla="*/ 2614041 w 2614041"/>
              <a:gd name="csY6" fmla="*/ 253460 h 506920"/>
              <a:gd name="csX7" fmla="*/ 2614041 w 2614041"/>
              <a:gd name="csY7" fmla="*/ 253460 h 506920"/>
              <a:gd name="csX8" fmla="*/ 2360581 w 2614041"/>
              <a:gd name="csY8" fmla="*/ 506920 h 50692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Lst>
            <a:rect l="l" t="t" r="r" b="b"/>
            <a:pathLst>
              <a:path w="2614041" h="506920">
                <a:moveTo>
                  <a:pt x="2360581" y="506825"/>
                </a:moveTo>
                <a:lnTo>
                  <a:pt x="103156" y="506825"/>
                </a:lnTo>
                <a:cubicBezTo>
                  <a:pt x="46196" y="506825"/>
                  <a:pt x="0" y="460629"/>
                  <a:pt x="0" y="403670"/>
                </a:cubicBezTo>
                <a:lnTo>
                  <a:pt x="0" y="103156"/>
                </a:lnTo>
                <a:cubicBezTo>
                  <a:pt x="0" y="46196"/>
                  <a:pt x="46196" y="0"/>
                  <a:pt x="103156" y="0"/>
                </a:cubicBezTo>
                <a:lnTo>
                  <a:pt x="2360581" y="0"/>
                </a:lnTo>
                <a:cubicBezTo>
                  <a:pt x="2500503" y="0"/>
                  <a:pt x="2614041" y="113443"/>
                  <a:pt x="2614041" y="253460"/>
                </a:cubicBezTo>
                <a:lnTo>
                  <a:pt x="2614041" y="253460"/>
                </a:lnTo>
                <a:cubicBezTo>
                  <a:pt x="2614041" y="393383"/>
                  <a:pt x="2500598" y="506920"/>
                  <a:pt x="2360581" y="506920"/>
                </a:cubicBezTo>
                <a:close/>
              </a:path>
            </a:pathLst>
          </a:custGeom>
          <a:noFill/>
          <a:ln w="38100" cap="flat">
            <a:solidFill>
              <a:srgbClr val="FF9133"/>
            </a:solidFill>
            <a:prstDash val="solid"/>
            <a:miter/>
          </a:ln>
        </p:spPr>
        <p:txBody>
          <a:bodyPr/>
          <a:lstStyle/>
          <a:p>
            <a:endParaRPr lang="ja-JP" altLang="en-US"/>
          </a:p>
        </p:txBody>
      </p:sp>
      <p:sp>
        <p:nvSpPr>
          <p:cNvPr id="22" name="テキスト ボックス 21">
            <a:extLst>
              <a:ext uri="{FF2B5EF4-FFF2-40B4-BE49-F238E27FC236}">
                <a16:creationId xmlns:a16="http://schemas.microsoft.com/office/drawing/2014/main" id="{D9DAB477-7F24-2611-C3B0-1378C4619819}"/>
              </a:ext>
            </a:extLst>
          </p:cNvPr>
          <p:cNvSpPr txBox="1"/>
          <p:nvPr/>
        </p:nvSpPr>
        <p:spPr>
          <a:xfrm>
            <a:off x="1756223" y="844282"/>
            <a:ext cx="2511457" cy="461665"/>
          </a:xfrm>
          <a:prstGeom prst="rect">
            <a:avLst/>
          </a:prstGeom>
          <a:noFill/>
        </p:spPr>
        <p:txBody>
          <a:bodyPr wrap="none" rtlCol="0" anchor="ctr" anchorCtr="0">
            <a:spAutoFit/>
          </a:bodyPr>
          <a:lstStyle/>
          <a:p>
            <a:pPr algn="l"/>
            <a:r>
              <a:rPr lang="ja-JP" altLang="en-US" sz="2400" b="1" spc="192" baseline="0">
                <a:ln/>
                <a:solidFill>
                  <a:srgbClr val="231815"/>
                </a:solidFill>
                <a:latin typeface="Zen Maru Gothic"/>
                <a:ea typeface="Zen Maru Gothic"/>
                <a:sym typeface="Zen Maru Gothic"/>
                <a:rtl val="0"/>
              </a:rPr>
              <a:t>従事者向け演習</a:t>
            </a:r>
          </a:p>
        </p:txBody>
      </p:sp>
      <p:sp>
        <p:nvSpPr>
          <p:cNvPr id="24" name="楕円 23">
            <a:extLst>
              <a:ext uri="{FF2B5EF4-FFF2-40B4-BE49-F238E27FC236}">
                <a16:creationId xmlns:a16="http://schemas.microsoft.com/office/drawing/2014/main" id="{420D52B5-8835-1D6F-39A3-4CEA7347B462}"/>
              </a:ext>
            </a:extLst>
          </p:cNvPr>
          <p:cNvSpPr/>
          <p:nvPr/>
        </p:nvSpPr>
        <p:spPr>
          <a:xfrm>
            <a:off x="552451" y="508477"/>
            <a:ext cx="1133273" cy="1133273"/>
          </a:xfrm>
          <a:prstGeom prst="ellipse">
            <a:avLst/>
          </a:prstGeom>
          <a:solidFill>
            <a:srgbClr val="FFF5BD"/>
          </a:solidFill>
          <a:ln w="9525" cap="flat">
            <a:noFill/>
            <a:prstDash val="solid"/>
            <a:miter/>
          </a:ln>
        </p:spPr>
        <p:txBody>
          <a:bodyPr/>
          <a:lstStyle/>
          <a:p>
            <a:endParaRPr lang="ja-JP" altLang="en-US"/>
          </a:p>
        </p:txBody>
      </p:sp>
      <p:pic>
        <p:nvPicPr>
          <p:cNvPr id="178" name="グラフィックス 176">
            <a:extLst>
              <a:ext uri="{FF2B5EF4-FFF2-40B4-BE49-F238E27FC236}">
                <a16:creationId xmlns:a16="http://schemas.microsoft.com/office/drawing/2014/main" id="{4CE6A7E3-E940-BFD4-5D04-46D1B6FBB377}"/>
              </a:ext>
            </a:extLst>
          </p:cNvPr>
          <p:cNvPicPr>
            <a:picLocks noChangeAspect="1"/>
          </p:cNvPicPr>
          <p:nvPr/>
        </p:nvPicPr>
        <p:blipFill>
          <a:blip r:embed="rId2"/>
          <a:stretch>
            <a:fillRect/>
          </a:stretch>
        </p:blipFill>
        <p:spPr>
          <a:xfrm>
            <a:off x="564357" y="502443"/>
            <a:ext cx="1119187" cy="1119187"/>
          </a:xfrm>
          <a:custGeom>
            <a:avLst/>
            <a:gdLst>
              <a:gd name="csX0" fmla="*/ -142 w 852677"/>
              <a:gd name="csY0" fmla="*/ -142 h 852677"/>
              <a:gd name="csX1" fmla="*/ 852536 w 852677"/>
              <a:gd name="csY1" fmla="*/ -142 h 852677"/>
              <a:gd name="csX2" fmla="*/ 852536 w 852677"/>
              <a:gd name="csY2" fmla="*/ 852536 h 852677"/>
              <a:gd name="csX3" fmla="*/ -142 w 852677"/>
              <a:gd name="csY3" fmla="*/ 852536 h 852677"/>
            </a:gdLst>
            <a:ahLst/>
            <a:cxnLst>
              <a:cxn ang="0">
                <a:pos x="csX0" y="csY0"/>
              </a:cxn>
              <a:cxn ang="0">
                <a:pos x="csX1" y="csY1"/>
              </a:cxn>
              <a:cxn ang="0">
                <a:pos x="csX2" y="csY2"/>
              </a:cxn>
              <a:cxn ang="0">
                <a:pos x="csX3" y="csY3"/>
              </a:cxn>
            </a:cxnLst>
            <a:rect l="l" t="t" r="r" b="b"/>
            <a:pathLst>
              <a:path w="852677" h="852677">
                <a:moveTo>
                  <a:pt x="-142" y="-142"/>
                </a:moveTo>
                <a:lnTo>
                  <a:pt x="852536" y="-142"/>
                </a:lnTo>
                <a:lnTo>
                  <a:pt x="852536" y="852536"/>
                </a:lnTo>
                <a:lnTo>
                  <a:pt x="-142" y="852536"/>
                </a:lnTo>
                <a:close/>
              </a:path>
            </a:pathLst>
          </a:custGeom>
        </p:spPr>
      </p:pic>
      <p:sp>
        <p:nvSpPr>
          <p:cNvPr id="180" name="楕円 179">
            <a:extLst>
              <a:ext uri="{FF2B5EF4-FFF2-40B4-BE49-F238E27FC236}">
                <a16:creationId xmlns:a16="http://schemas.microsoft.com/office/drawing/2014/main" id="{3BA7B2E6-EBBD-61E7-E969-9F62625E2766}"/>
              </a:ext>
            </a:extLst>
          </p:cNvPr>
          <p:cNvSpPr/>
          <p:nvPr/>
        </p:nvSpPr>
        <p:spPr>
          <a:xfrm>
            <a:off x="554780" y="499228"/>
            <a:ext cx="1131483" cy="1131483"/>
          </a:xfrm>
          <a:prstGeom prst="ellipse">
            <a:avLst/>
          </a:prstGeom>
          <a:noFill/>
          <a:ln w="43046" cap="flat">
            <a:solidFill>
              <a:srgbClr val="E5541A"/>
            </a:solidFill>
            <a:prstDash val="solid"/>
            <a:miter/>
          </a:ln>
        </p:spPr>
        <p:txBody>
          <a:bodyPr/>
          <a:lstStyle/>
          <a:p>
            <a:endParaRPr lang="ja-JP" altLang="en-US"/>
          </a:p>
        </p:txBody>
      </p:sp>
      <p:cxnSp>
        <p:nvCxnSpPr>
          <p:cNvPr id="7" name="直線コネクタ 6">
            <a:extLst>
              <a:ext uri="{FF2B5EF4-FFF2-40B4-BE49-F238E27FC236}">
                <a16:creationId xmlns:a16="http://schemas.microsoft.com/office/drawing/2014/main" id="{F8654DBE-A441-9983-5F99-EBC773F3A9E3}"/>
              </a:ext>
            </a:extLst>
          </p:cNvPr>
          <p:cNvCxnSpPr>
            <a:cxnSpLocks/>
          </p:cNvCxnSpPr>
          <p:nvPr/>
        </p:nvCxnSpPr>
        <p:spPr>
          <a:xfrm>
            <a:off x="2356587" y="5580649"/>
            <a:ext cx="7518933" cy="0"/>
          </a:xfrm>
          <a:prstGeom prst="line">
            <a:avLst/>
          </a:prstGeom>
          <a:ln w="41275" cap="rnd">
            <a:solidFill>
              <a:srgbClr val="E5541A"/>
            </a:solidFill>
          </a:ln>
        </p:spPr>
        <p:style>
          <a:lnRef idx="1">
            <a:schemeClr val="accent1"/>
          </a:lnRef>
          <a:fillRef idx="0">
            <a:schemeClr val="accent1"/>
          </a:fillRef>
          <a:effectRef idx="0">
            <a:schemeClr val="accent1"/>
          </a:effectRef>
          <a:fontRef idx="minor">
            <a:schemeClr val="tx1"/>
          </a:fontRef>
        </p:style>
      </p:cxnSp>
      <p:cxnSp>
        <p:nvCxnSpPr>
          <p:cNvPr id="15" name="直線コネクタ 14">
            <a:extLst>
              <a:ext uri="{FF2B5EF4-FFF2-40B4-BE49-F238E27FC236}">
                <a16:creationId xmlns:a16="http://schemas.microsoft.com/office/drawing/2014/main" id="{38639752-1CE4-40B9-E37D-300990955F5A}"/>
              </a:ext>
            </a:extLst>
          </p:cNvPr>
          <p:cNvCxnSpPr>
            <a:cxnSpLocks/>
          </p:cNvCxnSpPr>
          <p:nvPr/>
        </p:nvCxnSpPr>
        <p:spPr>
          <a:xfrm>
            <a:off x="3606269" y="6512694"/>
            <a:ext cx="4931339" cy="0"/>
          </a:xfrm>
          <a:prstGeom prst="line">
            <a:avLst/>
          </a:prstGeom>
          <a:ln w="41275" cap="rnd">
            <a:solidFill>
              <a:srgbClr val="E5541A"/>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26034316"/>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D89A36-70AD-E982-1CE3-5F1BFF4B435C}"/>
            </a:ext>
          </a:extLst>
        </p:cNvPr>
        <p:cNvGrpSpPr/>
        <p:nvPr/>
      </p:nvGrpSpPr>
      <p:grpSpPr>
        <a:xfrm>
          <a:off x="0" y="0"/>
          <a:ext cx="0" cy="0"/>
          <a:chOff x="0" y="0"/>
          <a:chExt cx="0" cy="0"/>
        </a:xfrm>
      </p:grpSpPr>
      <p:sp>
        <p:nvSpPr>
          <p:cNvPr id="23" name="四角形: 角を丸くする 22">
            <a:extLst>
              <a:ext uri="{FF2B5EF4-FFF2-40B4-BE49-F238E27FC236}">
                <a16:creationId xmlns:a16="http://schemas.microsoft.com/office/drawing/2014/main" id="{006EE66F-F4D7-AF34-31AC-74D1E55FC882}"/>
              </a:ext>
            </a:extLst>
          </p:cNvPr>
          <p:cNvSpPr/>
          <p:nvPr/>
        </p:nvSpPr>
        <p:spPr>
          <a:xfrm>
            <a:off x="531813" y="1297307"/>
            <a:ext cx="11107737" cy="3050406"/>
          </a:xfrm>
          <a:prstGeom prst="roundRect">
            <a:avLst>
              <a:gd name="adj" fmla="val 4512"/>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Pゴシック" panose="020B0400000000000000" pitchFamily="50" charset="-128"/>
              <a:ea typeface="BIZ UDPゴシック" panose="020B0400000000000000" pitchFamily="50" charset="-128"/>
            </a:endParaRPr>
          </a:p>
        </p:txBody>
      </p:sp>
      <p:sp>
        <p:nvSpPr>
          <p:cNvPr id="16" name="テキスト ボックス 15">
            <a:extLst>
              <a:ext uri="{FF2B5EF4-FFF2-40B4-BE49-F238E27FC236}">
                <a16:creationId xmlns:a16="http://schemas.microsoft.com/office/drawing/2014/main" id="{5BA3CD37-4F46-A949-8F69-03FC585E14F5}"/>
              </a:ext>
            </a:extLst>
          </p:cNvPr>
          <p:cNvSpPr txBox="1"/>
          <p:nvPr/>
        </p:nvSpPr>
        <p:spPr>
          <a:xfrm>
            <a:off x="792162" y="1379797"/>
            <a:ext cx="1762021" cy="400110"/>
          </a:xfrm>
          <a:prstGeom prst="rect">
            <a:avLst/>
          </a:prstGeom>
          <a:noFill/>
        </p:spPr>
        <p:txBody>
          <a:bodyPr wrap="none" rtlCol="0">
            <a:spAutoFit/>
          </a:bodyPr>
          <a:lstStyle/>
          <a:p>
            <a:r>
              <a:rPr lang="ja-JP" altLang="en-US" sz="2000" b="1" spc="50">
                <a:latin typeface="BIZ UDPゴシック" panose="020B0400000000000000" pitchFamily="50" charset="-128"/>
                <a:ea typeface="BIZ UDPゴシック" panose="020B0400000000000000" pitchFamily="50" charset="-128"/>
              </a:rPr>
              <a:t>演習のねらい</a:t>
            </a:r>
          </a:p>
        </p:txBody>
      </p:sp>
      <p:sp>
        <p:nvSpPr>
          <p:cNvPr id="17" name="テキスト ボックス 16">
            <a:extLst>
              <a:ext uri="{FF2B5EF4-FFF2-40B4-BE49-F238E27FC236}">
                <a16:creationId xmlns:a16="http://schemas.microsoft.com/office/drawing/2014/main" id="{5218066E-35BC-4A39-61ED-1D95D809AC89}"/>
              </a:ext>
            </a:extLst>
          </p:cNvPr>
          <p:cNvSpPr txBox="1"/>
          <p:nvPr/>
        </p:nvSpPr>
        <p:spPr>
          <a:xfrm>
            <a:off x="1148715" y="2048809"/>
            <a:ext cx="10044000" cy="1602298"/>
          </a:xfrm>
          <a:prstGeom prst="rect">
            <a:avLst/>
          </a:prstGeom>
          <a:noFill/>
        </p:spPr>
        <p:txBody>
          <a:bodyPr wrap="square" rtlCol="0">
            <a:spAutoFit/>
          </a:bodyPr>
          <a:lstStyle/>
          <a:p>
            <a:pPr marL="171450" indent="-171450">
              <a:lnSpc>
                <a:spcPct val="120000"/>
              </a:lnSpc>
              <a:spcAft>
                <a:spcPts val="600"/>
              </a:spcAft>
              <a:buClr>
                <a:schemeClr val="accent2"/>
              </a:buClr>
              <a:buFont typeface="Wingdings" pitchFamily="2" charset="2"/>
              <a:buChar char="l"/>
            </a:pPr>
            <a:r>
              <a:rPr lang="ja-JP" altLang="en-US" sz="1600">
                <a:latin typeface="BIZ UDPゴシック" panose="020B0400000000000000" pitchFamily="50" charset="-128"/>
                <a:ea typeface="BIZ UDPゴシック" panose="020B0400000000000000" pitchFamily="50" charset="-128"/>
              </a:rPr>
              <a:t>日常的にこどもと接する従事者の皆さんは、こどもから性暴力被害の相談を最初に受けたり、性暴力の情報を見聞きしたりする可能性が高いと考えられます。そのため、被害の疑いが発覚した際の対応について、理解しておくことが重要です。</a:t>
            </a:r>
          </a:p>
          <a:p>
            <a:pPr marL="171450" indent="-171450">
              <a:lnSpc>
                <a:spcPct val="120000"/>
              </a:lnSpc>
              <a:spcAft>
                <a:spcPts val="600"/>
              </a:spcAft>
              <a:buClr>
                <a:schemeClr val="accent2"/>
              </a:buClr>
              <a:buFont typeface="Wingdings" pitchFamily="2" charset="2"/>
              <a:buChar char="l"/>
            </a:pPr>
            <a:r>
              <a:rPr lang="ja-JP" altLang="en-US" sz="1600">
                <a:latin typeface="BIZ UDPゴシック" panose="020B0400000000000000" pitchFamily="50" charset="-128"/>
                <a:ea typeface="BIZ UDPゴシック" panose="020B0400000000000000" pitchFamily="50" charset="-128"/>
              </a:rPr>
              <a:t>被害を受けたこどもや保護者の心情（不安、不信、動揺、自責等）を踏まえ、どのような対応を取ることが適切であるのか、３～５人のグループで話し合ってみましょう。</a:t>
            </a:r>
          </a:p>
        </p:txBody>
      </p:sp>
      <p:sp>
        <p:nvSpPr>
          <p:cNvPr id="4" name="四角形: 角を丸くする 3">
            <a:extLst>
              <a:ext uri="{FF2B5EF4-FFF2-40B4-BE49-F238E27FC236}">
                <a16:creationId xmlns:a16="http://schemas.microsoft.com/office/drawing/2014/main" id="{B8549636-C4BE-14F7-F509-3111C390C667}"/>
              </a:ext>
            </a:extLst>
          </p:cNvPr>
          <p:cNvSpPr/>
          <p:nvPr/>
        </p:nvSpPr>
        <p:spPr>
          <a:xfrm>
            <a:off x="531812" y="4524376"/>
            <a:ext cx="11107737" cy="2024936"/>
          </a:xfrm>
          <a:prstGeom prst="roundRect">
            <a:avLst>
              <a:gd name="adj" fmla="val 10445"/>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AFF0BAE4-DA43-2FD3-BD23-6B271813468B}"/>
              </a:ext>
            </a:extLst>
          </p:cNvPr>
          <p:cNvSpPr txBox="1"/>
          <p:nvPr/>
        </p:nvSpPr>
        <p:spPr>
          <a:xfrm>
            <a:off x="792162" y="4635162"/>
            <a:ext cx="1236236" cy="400110"/>
          </a:xfrm>
          <a:prstGeom prst="rect">
            <a:avLst/>
          </a:prstGeom>
          <a:noFill/>
        </p:spPr>
        <p:txBody>
          <a:bodyPr wrap="none" rtlCol="0">
            <a:spAutoFit/>
          </a:bodyPr>
          <a:lstStyle/>
          <a:p>
            <a:r>
              <a:rPr lang="ja-JP" altLang="en-US" sz="2000" b="1" spc="50">
                <a:latin typeface="BIZ UDPゴシック" panose="020B0400000000000000" pitchFamily="50" charset="-128"/>
                <a:ea typeface="BIZ UDPゴシック" panose="020B0400000000000000" pitchFamily="50" charset="-128"/>
              </a:rPr>
              <a:t>事前準備</a:t>
            </a:r>
          </a:p>
        </p:txBody>
      </p:sp>
      <p:sp>
        <p:nvSpPr>
          <p:cNvPr id="6" name="テキスト ボックス 5">
            <a:extLst>
              <a:ext uri="{FF2B5EF4-FFF2-40B4-BE49-F238E27FC236}">
                <a16:creationId xmlns:a16="http://schemas.microsoft.com/office/drawing/2014/main" id="{EF0E6AD9-7B82-EF11-BEF6-B6449EEC96D4}"/>
              </a:ext>
            </a:extLst>
          </p:cNvPr>
          <p:cNvSpPr txBox="1"/>
          <p:nvPr/>
        </p:nvSpPr>
        <p:spPr>
          <a:xfrm>
            <a:off x="1218928" y="5032456"/>
            <a:ext cx="10044000" cy="1229888"/>
          </a:xfrm>
          <a:prstGeom prst="rect">
            <a:avLst/>
          </a:prstGeom>
          <a:noFill/>
        </p:spPr>
        <p:txBody>
          <a:bodyPr wrap="square" rtlCol="0">
            <a:spAutoFit/>
          </a:bodyPr>
          <a:lstStyle/>
          <a:p>
            <a:pPr marL="284400" indent="-284400">
              <a:lnSpc>
                <a:spcPct val="120000"/>
              </a:lnSpc>
              <a:buClr>
                <a:srgbClr val="FF6A29"/>
              </a:buClr>
              <a:buFont typeface="Wingdings" panose="05000000000000000000" pitchFamily="2" charset="2"/>
              <a:buChar char="l"/>
            </a:pPr>
            <a:r>
              <a:rPr lang="ja-JP" altLang="en-US" sz="1600" spc="100">
                <a:latin typeface="BIZ UDPゴシック" panose="020B0400000000000000" pitchFamily="50" charset="-128"/>
                <a:ea typeface="BIZ UDPゴシック" panose="020B0400000000000000" pitchFamily="50" charset="-128"/>
              </a:rPr>
              <a:t>本演習の準備として、こども性暴力防止法に基づき事業者ごとに設定している「報告ルール」「対応ルール」を参加者が参照できるようにしておいてください。</a:t>
            </a:r>
            <a:endParaRPr lang="en-US" altLang="ja-JP" sz="1600" spc="100">
              <a:latin typeface="BIZ UDPゴシック" panose="020B0400000000000000" pitchFamily="50" charset="-128"/>
              <a:ea typeface="BIZ UDPゴシック" panose="020B0400000000000000" pitchFamily="50" charset="-128"/>
            </a:endParaRPr>
          </a:p>
          <a:p>
            <a:pPr marL="284400" indent="-284400">
              <a:lnSpc>
                <a:spcPct val="120000"/>
              </a:lnSpc>
              <a:buClr>
                <a:srgbClr val="FF6A29"/>
              </a:buClr>
              <a:buFont typeface="Wingdings" panose="05000000000000000000" pitchFamily="2" charset="2"/>
              <a:buChar char="l"/>
            </a:pPr>
            <a:r>
              <a:rPr lang="ja-JP" altLang="en-US" sz="1600" spc="100">
                <a:latin typeface="BIZ UDPゴシック" panose="020B0400000000000000" pitchFamily="50" charset="-128"/>
                <a:ea typeface="BIZ UDPゴシック" panose="020B0400000000000000" pitchFamily="50" charset="-128"/>
              </a:rPr>
              <a:t>また、参加者の皆さんが、事前に、従事者向け研修動画「安全確保措置 </a:t>
            </a:r>
            <a:r>
              <a:rPr lang="en-US" altLang="ja-JP" sz="1600" spc="100">
                <a:latin typeface="BIZ UDPゴシック" panose="020B0400000000000000" pitchFamily="50" charset="-128"/>
                <a:ea typeface="BIZ UDPゴシック" panose="020B0400000000000000" pitchFamily="50" charset="-128"/>
              </a:rPr>
              <a:t>2.</a:t>
            </a:r>
            <a:r>
              <a:rPr lang="ja-JP" altLang="en-US" sz="1600" spc="100">
                <a:latin typeface="BIZ UDPゴシック" panose="020B0400000000000000" pitchFamily="50" charset="-128"/>
                <a:ea typeface="BIZ UDPゴシック" panose="020B0400000000000000" pitchFamily="50" charset="-128"/>
              </a:rPr>
              <a:t>疑いを把握した従事者の初期対応」「安全確保措置 </a:t>
            </a:r>
            <a:r>
              <a:rPr lang="en-US" altLang="ja-JP" sz="1600" spc="100">
                <a:latin typeface="BIZ UDPゴシック" panose="020B0400000000000000" pitchFamily="50" charset="-128"/>
                <a:ea typeface="BIZ UDPゴシック" panose="020B0400000000000000" pitchFamily="50" charset="-128"/>
              </a:rPr>
              <a:t>3.</a:t>
            </a:r>
            <a:r>
              <a:rPr lang="ja-JP" altLang="en-US" sz="1600" spc="100">
                <a:latin typeface="BIZ UDPゴシック" panose="020B0400000000000000" pitchFamily="50" charset="-128"/>
                <a:ea typeface="BIZ UDPゴシック" panose="020B0400000000000000" pitchFamily="50" charset="-128"/>
              </a:rPr>
              <a:t>報告後の組織的な対応」を視聴した上で実施することを推奨します。</a:t>
            </a:r>
            <a:endParaRPr lang="en-US" altLang="ja-JP" sz="1600" spc="100">
              <a:latin typeface="BIZ UDPゴシック" panose="020B0400000000000000" pitchFamily="50" charset="-128"/>
              <a:ea typeface="BIZ UDPゴシック" panose="020B0400000000000000" pitchFamily="50" charset="-128"/>
            </a:endParaRPr>
          </a:p>
        </p:txBody>
      </p:sp>
      <p:sp>
        <p:nvSpPr>
          <p:cNvPr id="9" name="四角形: 角を丸くする 8">
            <a:extLst>
              <a:ext uri="{FF2B5EF4-FFF2-40B4-BE49-F238E27FC236}">
                <a16:creationId xmlns:a16="http://schemas.microsoft.com/office/drawing/2014/main" id="{3097DFAD-5D47-31BB-9B9F-309CE7A0256D}"/>
              </a:ext>
            </a:extLst>
          </p:cNvPr>
          <p:cNvSpPr/>
          <p:nvPr/>
        </p:nvSpPr>
        <p:spPr>
          <a:xfrm>
            <a:off x="568575" y="394059"/>
            <a:ext cx="2880000" cy="442800"/>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タイトル 13">
            <a:extLst>
              <a:ext uri="{FF2B5EF4-FFF2-40B4-BE49-F238E27FC236}">
                <a16:creationId xmlns:a16="http://schemas.microsoft.com/office/drawing/2014/main" id="{0CE62355-2A9D-368A-BC31-3D538171BFE3}"/>
              </a:ext>
            </a:extLst>
          </p:cNvPr>
          <p:cNvSpPr>
            <a:spLocks noGrp="1"/>
          </p:cNvSpPr>
          <p:nvPr>
            <p:ph type="title"/>
          </p:nvPr>
        </p:nvSpPr>
        <p:spPr>
          <a:xfrm>
            <a:off x="762000" y="420410"/>
            <a:ext cx="2505075" cy="383182"/>
          </a:xfrm>
        </p:spPr>
        <p:txBody>
          <a:bodyPr anchor="ctr" anchorCtr="0"/>
          <a:lstStyle/>
          <a:p>
            <a:pPr algn="dist"/>
            <a:r>
              <a:rPr lang="ja-JP" altLang="en-US">
                <a:latin typeface="BIZ UDPゴシック" panose="020B0400000000000000" pitchFamily="50" charset="-128"/>
                <a:ea typeface="BIZ UDPゴシック" panose="020B0400000000000000" pitchFamily="50" charset="-128"/>
              </a:rPr>
              <a:t>演習のねらい</a:t>
            </a:r>
          </a:p>
        </p:txBody>
      </p:sp>
      <p:sp>
        <p:nvSpPr>
          <p:cNvPr id="2" name="スライド番号プレースホルダー 1">
            <a:extLst>
              <a:ext uri="{FF2B5EF4-FFF2-40B4-BE49-F238E27FC236}">
                <a16:creationId xmlns:a16="http://schemas.microsoft.com/office/drawing/2014/main" id="{5D513475-41A7-16E0-EB88-61C13FC059DC}"/>
              </a:ext>
            </a:extLst>
          </p:cNvPr>
          <p:cNvSpPr>
            <a:spLocks noGrp="1"/>
          </p:cNvSpPr>
          <p:nvPr>
            <p:ph type="sldNum" sz="quarter" idx="4"/>
          </p:nvPr>
        </p:nvSpPr>
        <p:spPr/>
        <p:txBody>
          <a:bodyPr/>
          <a:lstStyle/>
          <a:p>
            <a:fld id="{2336B528-F940-46AA-A4AB-D4751FB27E02}" type="slidenum">
              <a:rPr kumimoji="1" lang="ja-JP" altLang="en-US" smtClean="0"/>
              <a:t>88</a:t>
            </a:fld>
            <a:endParaRPr kumimoji="1" lang="ja-JP" altLang="en-US"/>
          </a:p>
        </p:txBody>
      </p:sp>
    </p:spTree>
    <p:extLst>
      <p:ext uri="{BB962C8B-B14F-4D97-AF65-F5344CB8AC3E}">
        <p14:creationId xmlns:p14="http://schemas.microsoft.com/office/powerpoint/2010/main" val="3157672210"/>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4FFC19-5AF9-24C5-57E6-4F491F32A755}"/>
            </a:ext>
          </a:extLst>
        </p:cNvPr>
        <p:cNvGrpSpPr/>
        <p:nvPr/>
      </p:nvGrpSpPr>
      <p:grpSpPr>
        <a:xfrm>
          <a:off x="0" y="0"/>
          <a:ext cx="0" cy="0"/>
          <a:chOff x="0" y="0"/>
          <a:chExt cx="0" cy="0"/>
        </a:xfrm>
      </p:grpSpPr>
      <p:sp>
        <p:nvSpPr>
          <p:cNvPr id="18" name="四角形: 角を丸くする 17">
            <a:extLst>
              <a:ext uri="{FF2B5EF4-FFF2-40B4-BE49-F238E27FC236}">
                <a16:creationId xmlns:a16="http://schemas.microsoft.com/office/drawing/2014/main" id="{DC767602-75A2-496C-DBD8-7E32EFE448D5}"/>
              </a:ext>
            </a:extLst>
          </p:cNvPr>
          <p:cNvSpPr/>
          <p:nvPr/>
        </p:nvSpPr>
        <p:spPr>
          <a:xfrm>
            <a:off x="560388" y="1406876"/>
            <a:ext cx="11107737" cy="4917724"/>
          </a:xfrm>
          <a:prstGeom prst="roundRect">
            <a:avLst>
              <a:gd name="adj" fmla="val 4218"/>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Pゴシック" panose="020B0400000000000000" pitchFamily="50" charset="-128"/>
              <a:ea typeface="BIZ UDPゴシック" panose="020B0400000000000000" pitchFamily="50" charset="-128"/>
            </a:endParaRPr>
          </a:p>
        </p:txBody>
      </p:sp>
      <p:sp>
        <p:nvSpPr>
          <p:cNvPr id="10" name="テキスト ボックス 9">
            <a:extLst>
              <a:ext uri="{FF2B5EF4-FFF2-40B4-BE49-F238E27FC236}">
                <a16:creationId xmlns:a16="http://schemas.microsoft.com/office/drawing/2014/main" id="{295731B1-7DA8-AB7C-9B4E-747DA10BC437}"/>
              </a:ext>
            </a:extLst>
          </p:cNvPr>
          <p:cNvSpPr txBox="1"/>
          <p:nvPr/>
        </p:nvSpPr>
        <p:spPr>
          <a:xfrm>
            <a:off x="1226020" y="2033343"/>
            <a:ext cx="1306768" cy="353943"/>
          </a:xfrm>
          <a:prstGeom prst="rect">
            <a:avLst/>
          </a:prstGeom>
          <a:noFill/>
        </p:spPr>
        <p:txBody>
          <a:bodyPr wrap="none" rtlCol="0">
            <a:spAutoFit/>
          </a:bodyPr>
          <a:lstStyle/>
          <a:p>
            <a:r>
              <a:rPr lang="ja-JP" altLang="en-US" sz="1700" b="1" spc="50">
                <a:solidFill>
                  <a:srgbClr val="FF6A29"/>
                </a:solidFill>
                <a:latin typeface="BIZ UDPゴシック" panose="020B0400000000000000" pitchFamily="50" charset="-128"/>
                <a:ea typeface="BIZ UDPゴシック" panose="020B0400000000000000" pitchFamily="50" charset="-128"/>
              </a:rPr>
              <a:t>個人ワーク</a:t>
            </a:r>
            <a:endParaRPr kumimoji="1" lang="ja-JP" altLang="en-US" sz="1700" b="1" spc="50">
              <a:solidFill>
                <a:srgbClr val="FF6A29"/>
              </a:solidFill>
              <a:latin typeface="BIZ UDPゴシック" panose="020B0400000000000000" pitchFamily="50" charset="-128"/>
              <a:ea typeface="BIZ UDPゴシック" panose="020B0400000000000000" pitchFamily="50" charset="-128"/>
            </a:endParaRPr>
          </a:p>
        </p:txBody>
      </p:sp>
      <p:sp>
        <p:nvSpPr>
          <p:cNvPr id="11" name="楕円 8">
            <a:extLst>
              <a:ext uri="{FF2B5EF4-FFF2-40B4-BE49-F238E27FC236}">
                <a16:creationId xmlns:a16="http://schemas.microsoft.com/office/drawing/2014/main" id="{D824D8A1-646A-2112-D51E-2905F92EC3C2}"/>
              </a:ext>
            </a:extLst>
          </p:cNvPr>
          <p:cNvSpPr/>
          <p:nvPr/>
        </p:nvSpPr>
        <p:spPr>
          <a:xfrm>
            <a:off x="914869" y="2025489"/>
            <a:ext cx="304801" cy="304801"/>
          </a:xfrm>
          <a:prstGeom prst="ellipse">
            <a:avLst/>
          </a:prstGeom>
          <a:solidFill>
            <a:srgbClr val="FF6A29"/>
          </a:solidFill>
          <a:ln>
            <a:noFill/>
          </a:ln>
        </p:spPr>
        <p:style>
          <a:lnRef idx="2">
            <a:schemeClr val="accent1">
              <a:shade val="15000"/>
            </a:schemeClr>
          </a:lnRef>
          <a:fillRef idx="1">
            <a:schemeClr val="accent1"/>
          </a:fillRef>
          <a:effectRef idx="0">
            <a:schemeClr val="accent1"/>
          </a:effectRef>
          <a:fontRef idx="minor">
            <a:schemeClr val="lt1"/>
          </a:fontRef>
        </p:style>
        <p:txBody>
          <a:bodyPr bIns="0" rtlCol="0" anchor="b" anchorCtr="0"/>
          <a:lstStyle/>
          <a:p>
            <a:pPr algn="ctr"/>
            <a:r>
              <a:rPr kumimoji="1" lang="en-US" altLang="ja-JP" sz="1600" b="1">
                <a:latin typeface="BIZ UDPゴシック" panose="020B0400000000000000" pitchFamily="50" charset="-128"/>
                <a:ea typeface="BIZ UDPゴシック" panose="020B0400000000000000" pitchFamily="50" charset="-128"/>
              </a:rPr>
              <a:t>1</a:t>
            </a:r>
            <a:endParaRPr kumimoji="1" lang="ja-JP" altLang="en-US" sz="1600" b="1">
              <a:latin typeface="BIZ UDPゴシック" panose="020B0400000000000000" pitchFamily="50" charset="-128"/>
              <a:ea typeface="BIZ UDPゴシック" panose="020B0400000000000000" pitchFamily="50" charset="-128"/>
            </a:endParaRPr>
          </a:p>
        </p:txBody>
      </p:sp>
      <p:sp>
        <p:nvSpPr>
          <p:cNvPr id="12" name="テキスト ボックス 11">
            <a:extLst>
              <a:ext uri="{FF2B5EF4-FFF2-40B4-BE49-F238E27FC236}">
                <a16:creationId xmlns:a16="http://schemas.microsoft.com/office/drawing/2014/main" id="{0BE7A6B0-D971-81AC-1CC3-DD84556C0B4D}"/>
              </a:ext>
            </a:extLst>
          </p:cNvPr>
          <p:cNvSpPr txBox="1"/>
          <p:nvPr/>
        </p:nvSpPr>
        <p:spPr>
          <a:xfrm>
            <a:off x="1254125" y="3074844"/>
            <a:ext cx="1755609" cy="353943"/>
          </a:xfrm>
          <a:prstGeom prst="rect">
            <a:avLst/>
          </a:prstGeom>
          <a:noFill/>
        </p:spPr>
        <p:txBody>
          <a:bodyPr wrap="none" rtlCol="0">
            <a:spAutoFit/>
          </a:bodyPr>
          <a:lstStyle/>
          <a:p>
            <a:r>
              <a:rPr lang="ja-JP" altLang="en-US" sz="1700" b="1" spc="50">
                <a:solidFill>
                  <a:srgbClr val="FF6A29"/>
                </a:solidFill>
                <a:latin typeface="BIZ UDPゴシック" panose="020B0400000000000000" pitchFamily="50" charset="-128"/>
                <a:ea typeface="BIZ UDPゴシック" panose="020B0400000000000000" pitchFamily="50" charset="-128"/>
              </a:rPr>
              <a:t>グループワーク</a:t>
            </a:r>
            <a:endParaRPr kumimoji="1" lang="ja-JP" altLang="en-US" sz="1700" b="1" spc="50">
              <a:solidFill>
                <a:srgbClr val="FF6A29"/>
              </a:solidFill>
              <a:latin typeface="BIZ UDPゴシック" panose="020B0400000000000000" pitchFamily="50" charset="-128"/>
              <a:ea typeface="BIZ UDPゴシック" panose="020B0400000000000000" pitchFamily="50" charset="-128"/>
            </a:endParaRPr>
          </a:p>
        </p:txBody>
      </p:sp>
      <p:sp>
        <p:nvSpPr>
          <p:cNvPr id="13" name="楕円 27">
            <a:extLst>
              <a:ext uri="{FF2B5EF4-FFF2-40B4-BE49-F238E27FC236}">
                <a16:creationId xmlns:a16="http://schemas.microsoft.com/office/drawing/2014/main" id="{682BCD0E-6431-3F0B-79E2-779EFE60C18C}"/>
              </a:ext>
            </a:extLst>
          </p:cNvPr>
          <p:cNvSpPr/>
          <p:nvPr/>
        </p:nvSpPr>
        <p:spPr>
          <a:xfrm>
            <a:off x="942974" y="3066990"/>
            <a:ext cx="304801" cy="304801"/>
          </a:xfrm>
          <a:prstGeom prst="ellipse">
            <a:avLst/>
          </a:prstGeom>
          <a:solidFill>
            <a:srgbClr val="FF6A29"/>
          </a:solidFill>
          <a:ln>
            <a:noFill/>
          </a:ln>
        </p:spPr>
        <p:style>
          <a:lnRef idx="2">
            <a:schemeClr val="accent1">
              <a:shade val="15000"/>
            </a:schemeClr>
          </a:lnRef>
          <a:fillRef idx="1">
            <a:schemeClr val="accent1"/>
          </a:fillRef>
          <a:effectRef idx="0">
            <a:schemeClr val="accent1"/>
          </a:effectRef>
          <a:fontRef idx="minor">
            <a:schemeClr val="lt1"/>
          </a:fontRef>
        </p:style>
        <p:txBody>
          <a:bodyPr bIns="0" rtlCol="0" anchor="b" anchorCtr="0"/>
          <a:lstStyle/>
          <a:p>
            <a:pPr algn="ctr"/>
            <a:r>
              <a:rPr kumimoji="1" lang="en-US" altLang="ja-JP" sz="1600" b="1">
                <a:latin typeface="BIZ UDPゴシック" panose="020B0400000000000000" pitchFamily="50" charset="-128"/>
                <a:ea typeface="BIZ UDPゴシック" panose="020B0400000000000000" pitchFamily="50" charset="-128"/>
              </a:rPr>
              <a:t>2</a:t>
            </a:r>
            <a:endParaRPr kumimoji="1" lang="ja-JP" altLang="en-US" sz="1600" b="1">
              <a:latin typeface="BIZ UDPゴシック" panose="020B0400000000000000" pitchFamily="50" charset="-128"/>
              <a:ea typeface="BIZ UDPゴシック" panose="020B0400000000000000" pitchFamily="50" charset="-128"/>
            </a:endParaRPr>
          </a:p>
        </p:txBody>
      </p:sp>
      <p:sp>
        <p:nvSpPr>
          <p:cNvPr id="14" name="テキスト ボックス 13">
            <a:extLst>
              <a:ext uri="{FF2B5EF4-FFF2-40B4-BE49-F238E27FC236}">
                <a16:creationId xmlns:a16="http://schemas.microsoft.com/office/drawing/2014/main" id="{9EB4E69C-741F-9CEC-FEF5-66011C6A8894}"/>
              </a:ext>
            </a:extLst>
          </p:cNvPr>
          <p:cNvSpPr txBox="1"/>
          <p:nvPr/>
        </p:nvSpPr>
        <p:spPr>
          <a:xfrm>
            <a:off x="1215390" y="3461401"/>
            <a:ext cx="10044000" cy="2577950"/>
          </a:xfrm>
          <a:prstGeom prst="rect">
            <a:avLst/>
          </a:prstGeom>
          <a:noFill/>
        </p:spPr>
        <p:txBody>
          <a:bodyPr wrap="square" rtlCol="0">
            <a:spAutoFit/>
          </a:bodyPr>
          <a:lstStyle/>
          <a:p>
            <a:pPr marL="342900" lvl="0" indent="-342900">
              <a:lnSpc>
                <a:spcPct val="120000"/>
              </a:lnSpc>
              <a:spcAft>
                <a:spcPts val="1200"/>
              </a:spcAft>
              <a:buClr>
                <a:schemeClr val="accent2"/>
              </a:buClr>
              <a:buFont typeface="Wingdings" pitchFamily="2" charset="2"/>
              <a:buChar char="l"/>
            </a:pPr>
            <a:r>
              <a:rPr lang="ja-JP" altLang="en-US" sz="1600" kern="100">
                <a:latin typeface="BIZ UDPゴシック" panose="020B0400000000000000" pitchFamily="50" charset="-128"/>
                <a:ea typeface="BIZ UDPゴシック" panose="020B0400000000000000" pitchFamily="50" charset="-128"/>
                <a:cs typeface="Arial" panose="020B0604020202020204" pitchFamily="34" charset="0"/>
              </a:rPr>
              <a:t>３～５</a:t>
            </a:r>
            <a:r>
              <a:rPr lang="ja-JP" altLang="en-US" sz="1600" kern="100">
                <a:effectLst/>
                <a:latin typeface="BIZ UDPゴシック" panose="020B0400000000000000" pitchFamily="50" charset="-128"/>
                <a:ea typeface="BIZ UDPゴシック" panose="020B0400000000000000" pitchFamily="50" charset="-128"/>
                <a:cs typeface="Arial" panose="020B0604020202020204" pitchFamily="34" charset="0"/>
              </a:rPr>
              <a:t>人程度の少人数のグループに分かれます。始める前に、進行係と記録係を決めてください。</a:t>
            </a:r>
            <a:endParaRPr lang="en-US" altLang="ja-JP" sz="1600" kern="100">
              <a:effectLst/>
              <a:latin typeface="BIZ UDPゴシック" panose="020B0400000000000000" pitchFamily="50" charset="-128"/>
              <a:ea typeface="BIZ UDPゴシック" panose="020B0400000000000000" pitchFamily="50" charset="-128"/>
              <a:cs typeface="Arial" panose="020B0604020202020204" pitchFamily="34" charset="0"/>
            </a:endParaRPr>
          </a:p>
          <a:p>
            <a:pPr marL="342900" lvl="0" indent="-342900">
              <a:lnSpc>
                <a:spcPct val="120000"/>
              </a:lnSpc>
              <a:buClr>
                <a:schemeClr val="accent2"/>
              </a:buClr>
              <a:buFont typeface="Wingdings" pitchFamily="2" charset="2"/>
              <a:buChar char="l"/>
            </a:pPr>
            <a:r>
              <a:rPr lang="ja-JP" altLang="en-US" sz="1600" kern="100">
                <a:effectLst/>
                <a:latin typeface="BIZ UDPゴシック" panose="020B0400000000000000" pitchFamily="50" charset="-128"/>
                <a:ea typeface="BIZ UDPゴシック" panose="020B0400000000000000" pitchFamily="50" charset="-128"/>
                <a:cs typeface="Arial" panose="020B0604020202020204" pitchFamily="34" charset="0"/>
              </a:rPr>
              <a:t>その後、個人ワークで検討した内容をグループ内で共有し、議論しましょう。はじめは個々の意見を否定せず、なぜそのような意見になったかを傾聴します。全員の共有ができたところで、方向性が異なる意見などに</a:t>
            </a:r>
            <a:endParaRPr lang="en-US" altLang="ja-JP" sz="1600" kern="100">
              <a:effectLst/>
              <a:latin typeface="BIZ UDPゴシック" panose="020B0400000000000000" pitchFamily="50" charset="-128"/>
              <a:ea typeface="BIZ UDPゴシック" panose="020B0400000000000000" pitchFamily="50" charset="-128"/>
              <a:cs typeface="Arial" panose="020B0604020202020204" pitchFamily="34" charset="0"/>
            </a:endParaRPr>
          </a:p>
          <a:p>
            <a:pPr lvl="0" indent="361950">
              <a:lnSpc>
                <a:spcPct val="120000"/>
              </a:lnSpc>
              <a:spcAft>
                <a:spcPts val="1200"/>
              </a:spcAft>
              <a:buClr>
                <a:schemeClr val="accent2"/>
              </a:buClr>
            </a:pPr>
            <a:r>
              <a:rPr lang="ja-JP" altLang="en-US" sz="1600" kern="100">
                <a:effectLst/>
                <a:latin typeface="BIZ UDPゴシック" panose="020B0400000000000000" pitchFamily="50" charset="-128"/>
                <a:ea typeface="BIZ UDPゴシック" panose="020B0400000000000000" pitchFamily="50" charset="-128"/>
                <a:cs typeface="Arial" panose="020B0604020202020204" pitchFamily="34" charset="0"/>
              </a:rPr>
              <a:t>ついて話し合い、最善な対応が得られるように議論しましょう。</a:t>
            </a:r>
          </a:p>
          <a:p>
            <a:pPr marL="342900" lvl="0" indent="-342900">
              <a:lnSpc>
                <a:spcPct val="120000"/>
              </a:lnSpc>
              <a:spcAft>
                <a:spcPts val="1200"/>
              </a:spcAft>
              <a:buClr>
                <a:schemeClr val="accent2"/>
              </a:buClr>
              <a:buFont typeface="Wingdings" pitchFamily="2" charset="2"/>
              <a:buChar char="l"/>
            </a:pPr>
            <a:r>
              <a:rPr lang="ja-JP" altLang="en-US" sz="1600" kern="100">
                <a:effectLst/>
                <a:latin typeface="BIZ UDPゴシック" panose="020B0400000000000000" pitchFamily="50" charset="-128"/>
                <a:ea typeface="BIZ UDPゴシック" panose="020B0400000000000000" pitchFamily="50" charset="-128"/>
                <a:cs typeface="Arial" panose="020B0604020202020204" pitchFamily="34" charset="0"/>
              </a:rPr>
              <a:t>設問の次のスライドに用意された「考えるヒント」も参考に、さらに議論を深めてください。</a:t>
            </a:r>
          </a:p>
          <a:p>
            <a:pPr marL="342900" indent="-342900">
              <a:lnSpc>
                <a:spcPct val="120000"/>
              </a:lnSpc>
              <a:buClr>
                <a:schemeClr val="accent2"/>
              </a:buClr>
              <a:buFont typeface="Wingdings" pitchFamily="2" charset="2"/>
              <a:buChar char="l"/>
            </a:pPr>
            <a:r>
              <a:rPr lang="ja-JP" altLang="en-US" sz="1600" kern="100">
                <a:effectLst/>
                <a:latin typeface="BIZ UDPゴシック" panose="020B0400000000000000" pitchFamily="50" charset="-128"/>
                <a:ea typeface="BIZ UDPゴシック" panose="020B0400000000000000" pitchFamily="50" charset="-128"/>
                <a:cs typeface="Arial" panose="020B0604020202020204" pitchFamily="34" charset="0"/>
              </a:rPr>
              <a:t>最後に、各グループにおける議論の結果を全体に報告し、本演習からの学びを共有しましょう。</a:t>
            </a:r>
            <a:r>
              <a:rPr lang="ja-JP" altLang="en-US" sz="1600" spc="100">
                <a:latin typeface="BIZ UDPゴシック" panose="020B0400000000000000" pitchFamily="50" charset="-128"/>
                <a:ea typeface="BIZ UDPゴシック" panose="020B0400000000000000" pitchFamily="50" charset="-128"/>
              </a:rPr>
              <a:t>本演習で得られた学びを、組織全体のルール整備や環境整備につなげることも検討しましょう。</a:t>
            </a:r>
            <a:endParaRPr lang="ja-JP" altLang="en-US" sz="1600" strike="dblStrike" kern="100">
              <a:effectLst/>
              <a:latin typeface="BIZ UDPゴシック" panose="020B0400000000000000" pitchFamily="50" charset="-128"/>
              <a:ea typeface="BIZ UDPゴシック" panose="020B0400000000000000" pitchFamily="50" charset="-128"/>
              <a:cs typeface="Arial" panose="020B0604020202020204" pitchFamily="34" charset="0"/>
            </a:endParaRPr>
          </a:p>
        </p:txBody>
      </p:sp>
      <p:sp>
        <p:nvSpPr>
          <p:cNvPr id="15" name="テキスト ボックス 14">
            <a:extLst>
              <a:ext uri="{FF2B5EF4-FFF2-40B4-BE49-F238E27FC236}">
                <a16:creationId xmlns:a16="http://schemas.microsoft.com/office/drawing/2014/main" id="{0D95F9F7-1D73-94EA-CC75-5FB23F3E4EE6}"/>
              </a:ext>
            </a:extLst>
          </p:cNvPr>
          <p:cNvSpPr txBox="1"/>
          <p:nvPr/>
        </p:nvSpPr>
        <p:spPr>
          <a:xfrm>
            <a:off x="1264521" y="2366495"/>
            <a:ext cx="9662957" cy="338554"/>
          </a:xfrm>
          <a:prstGeom prst="rect">
            <a:avLst/>
          </a:prstGeom>
          <a:noFill/>
        </p:spPr>
        <p:txBody>
          <a:bodyPr wrap="square">
            <a:spAutoFit/>
          </a:bodyPr>
          <a:lstStyle/>
          <a:p>
            <a:pPr marL="285750" lvl="0" indent="-285750">
              <a:buClr>
                <a:schemeClr val="accent2"/>
              </a:buClr>
              <a:buFont typeface="Wingdings" pitchFamily="2" charset="2"/>
              <a:buChar char="l"/>
            </a:pPr>
            <a:r>
              <a:rPr lang="ja-JP" altLang="en-US" sz="1600" kern="100">
                <a:effectLst/>
                <a:latin typeface="BIZ UDPゴシック" panose="020B0400000000000000" pitchFamily="50" charset="-128"/>
                <a:ea typeface="BIZ UDPゴシック" panose="020B0400000000000000" pitchFamily="50" charset="-128"/>
                <a:cs typeface="Arial" panose="020B0604020202020204" pitchFamily="34" charset="0"/>
              </a:rPr>
              <a:t>本演習では、３つの設問が設定されています。まずはあなた個人の考えを整理してみましょう。</a:t>
            </a:r>
            <a:endParaRPr lang="ja-JP" altLang="en-US" sz="1600">
              <a:latin typeface="BIZ UDPゴシック" panose="020B0400000000000000" pitchFamily="50" charset="-128"/>
              <a:ea typeface="BIZ UDPゴシック" panose="020B0400000000000000" pitchFamily="50" charset="-128"/>
            </a:endParaRPr>
          </a:p>
        </p:txBody>
      </p:sp>
      <p:sp>
        <p:nvSpPr>
          <p:cNvPr id="6" name="四角形: 角を丸くする 5">
            <a:extLst>
              <a:ext uri="{FF2B5EF4-FFF2-40B4-BE49-F238E27FC236}">
                <a16:creationId xmlns:a16="http://schemas.microsoft.com/office/drawing/2014/main" id="{8F6910BE-0DDE-4589-EE83-E4F60E6C8598}"/>
              </a:ext>
            </a:extLst>
          </p:cNvPr>
          <p:cNvSpPr/>
          <p:nvPr/>
        </p:nvSpPr>
        <p:spPr>
          <a:xfrm>
            <a:off x="568575" y="394059"/>
            <a:ext cx="2880000" cy="442800"/>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タイトル 13">
            <a:extLst>
              <a:ext uri="{FF2B5EF4-FFF2-40B4-BE49-F238E27FC236}">
                <a16:creationId xmlns:a16="http://schemas.microsoft.com/office/drawing/2014/main" id="{342CE9AE-EA33-6600-5332-3E41895FF9A8}"/>
              </a:ext>
            </a:extLst>
          </p:cNvPr>
          <p:cNvSpPr>
            <a:spLocks noGrp="1"/>
          </p:cNvSpPr>
          <p:nvPr>
            <p:ph type="title"/>
          </p:nvPr>
        </p:nvSpPr>
        <p:spPr>
          <a:xfrm>
            <a:off x="762000" y="420410"/>
            <a:ext cx="2505075" cy="383182"/>
          </a:xfrm>
        </p:spPr>
        <p:txBody>
          <a:bodyPr anchor="ctr" anchorCtr="0"/>
          <a:lstStyle/>
          <a:p>
            <a:pPr algn="dist"/>
            <a:r>
              <a:rPr lang="ja-JP" altLang="en-US">
                <a:latin typeface="BIZ UDPゴシック" panose="020B0400000000000000" pitchFamily="50" charset="-128"/>
                <a:ea typeface="BIZ UDPゴシック" panose="020B0400000000000000" pitchFamily="50" charset="-128"/>
              </a:rPr>
              <a:t>演習の進め方</a:t>
            </a:r>
          </a:p>
        </p:txBody>
      </p:sp>
      <p:sp>
        <p:nvSpPr>
          <p:cNvPr id="2" name="スライド番号プレースホルダー 1">
            <a:extLst>
              <a:ext uri="{FF2B5EF4-FFF2-40B4-BE49-F238E27FC236}">
                <a16:creationId xmlns:a16="http://schemas.microsoft.com/office/drawing/2014/main" id="{2DEDD945-1394-8D67-507B-EC3F708677BE}"/>
              </a:ext>
            </a:extLst>
          </p:cNvPr>
          <p:cNvSpPr>
            <a:spLocks noGrp="1"/>
          </p:cNvSpPr>
          <p:nvPr>
            <p:ph type="sldNum" sz="quarter" idx="4"/>
          </p:nvPr>
        </p:nvSpPr>
        <p:spPr/>
        <p:txBody>
          <a:bodyPr/>
          <a:lstStyle/>
          <a:p>
            <a:fld id="{2336B528-F940-46AA-A4AB-D4751FB27E02}" type="slidenum">
              <a:rPr kumimoji="1" lang="ja-JP" altLang="en-US" smtClean="0"/>
              <a:t>89</a:t>
            </a:fld>
            <a:endParaRPr kumimoji="1" lang="ja-JP" altLang="en-US"/>
          </a:p>
        </p:txBody>
      </p:sp>
    </p:spTree>
    <p:extLst>
      <p:ext uri="{BB962C8B-B14F-4D97-AF65-F5344CB8AC3E}">
        <p14:creationId xmlns:p14="http://schemas.microsoft.com/office/powerpoint/2010/main" val="4283172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0F571B-CCFE-510F-3C75-ECF6F09C0A06}"/>
            </a:ext>
          </a:extLst>
        </p:cNvPr>
        <p:cNvGrpSpPr/>
        <p:nvPr/>
      </p:nvGrpSpPr>
      <p:grpSpPr>
        <a:xfrm>
          <a:off x="0" y="0"/>
          <a:ext cx="0" cy="0"/>
          <a:chOff x="0" y="0"/>
          <a:chExt cx="0" cy="0"/>
        </a:xfrm>
      </p:grpSpPr>
      <p:sp>
        <p:nvSpPr>
          <p:cNvPr id="12" name="四角形: 角を丸くする 11">
            <a:extLst>
              <a:ext uri="{FF2B5EF4-FFF2-40B4-BE49-F238E27FC236}">
                <a16:creationId xmlns:a16="http://schemas.microsoft.com/office/drawing/2014/main" id="{599C3F84-C308-7234-CD59-0E3A5E7411D1}"/>
              </a:ext>
            </a:extLst>
          </p:cNvPr>
          <p:cNvSpPr/>
          <p:nvPr/>
        </p:nvSpPr>
        <p:spPr>
          <a:xfrm>
            <a:off x="531813" y="2457450"/>
            <a:ext cx="11107737" cy="4016961"/>
          </a:xfrm>
          <a:prstGeom prst="roundRect">
            <a:avLst>
              <a:gd name="adj" fmla="val 3494"/>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Pゴシック" panose="020B0400000000000000" pitchFamily="50" charset="-128"/>
              <a:ea typeface="BIZ UDPゴシック" panose="020B0400000000000000" pitchFamily="50" charset="-128"/>
            </a:endParaRPr>
          </a:p>
        </p:txBody>
      </p:sp>
      <p:sp>
        <p:nvSpPr>
          <p:cNvPr id="13" name="四角形: 角を丸くする 12">
            <a:extLst>
              <a:ext uri="{FF2B5EF4-FFF2-40B4-BE49-F238E27FC236}">
                <a16:creationId xmlns:a16="http://schemas.microsoft.com/office/drawing/2014/main" id="{217F292B-3CBB-F830-D2FF-34F59F1FE527}"/>
              </a:ext>
            </a:extLst>
          </p:cNvPr>
          <p:cNvSpPr/>
          <p:nvPr/>
        </p:nvSpPr>
        <p:spPr>
          <a:xfrm>
            <a:off x="540000" y="396000"/>
            <a:ext cx="2880000" cy="442800"/>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Pゴシック" panose="020B0400000000000000" pitchFamily="50" charset="-128"/>
              <a:ea typeface="BIZ UDPゴシック" panose="020B0400000000000000" pitchFamily="50" charset="-128"/>
            </a:endParaRPr>
          </a:p>
        </p:txBody>
      </p:sp>
      <p:sp>
        <p:nvSpPr>
          <p:cNvPr id="14" name="タイトル 13">
            <a:extLst>
              <a:ext uri="{FF2B5EF4-FFF2-40B4-BE49-F238E27FC236}">
                <a16:creationId xmlns:a16="http://schemas.microsoft.com/office/drawing/2014/main" id="{64330643-6FD0-B5F0-1926-C2CB7171C2BD}"/>
              </a:ext>
            </a:extLst>
          </p:cNvPr>
          <p:cNvSpPr>
            <a:spLocks noGrp="1"/>
          </p:cNvSpPr>
          <p:nvPr>
            <p:ph type="title"/>
          </p:nvPr>
        </p:nvSpPr>
        <p:spPr>
          <a:xfrm>
            <a:off x="723900" y="417924"/>
            <a:ext cx="2514600" cy="383182"/>
          </a:xfrm>
        </p:spPr>
        <p:txBody>
          <a:bodyPr wrap="square"/>
          <a:lstStyle/>
          <a:p>
            <a:pPr algn="dist"/>
            <a:r>
              <a:rPr lang="ja-JP" altLang="en-US">
                <a:latin typeface="BIZ UDPゴシック" panose="020B0400000000000000" pitchFamily="50" charset="-128"/>
                <a:ea typeface="BIZ UDPゴシック" panose="020B0400000000000000" pitchFamily="50" charset="-128"/>
              </a:rPr>
              <a:t>設問</a:t>
            </a:r>
            <a:r>
              <a:rPr lang="en-US" altLang="ja-JP">
                <a:latin typeface="BIZ UDPゴシック" panose="020B0400000000000000" pitchFamily="50" charset="-128"/>
                <a:ea typeface="BIZ UDPゴシック" panose="020B0400000000000000" pitchFamily="50" charset="-128"/>
              </a:rPr>
              <a:t>1 </a:t>
            </a:r>
            <a:r>
              <a:rPr lang="ja-JP" altLang="en-US">
                <a:latin typeface="BIZ UDPゴシック" panose="020B0400000000000000" pitchFamily="50" charset="-128"/>
                <a:ea typeface="BIZ UDPゴシック" panose="020B0400000000000000" pitchFamily="50" charset="-128"/>
              </a:rPr>
              <a:t>回答例</a:t>
            </a:r>
          </a:p>
        </p:txBody>
      </p:sp>
      <p:sp>
        <p:nvSpPr>
          <p:cNvPr id="5" name="テキスト ボックス 4">
            <a:extLst>
              <a:ext uri="{FF2B5EF4-FFF2-40B4-BE49-F238E27FC236}">
                <a16:creationId xmlns:a16="http://schemas.microsoft.com/office/drawing/2014/main" id="{411F91AB-783D-5D76-C830-B8EB93CD5EF2}"/>
              </a:ext>
            </a:extLst>
          </p:cNvPr>
          <p:cNvSpPr txBox="1"/>
          <p:nvPr/>
        </p:nvSpPr>
        <p:spPr>
          <a:xfrm>
            <a:off x="994113" y="3010204"/>
            <a:ext cx="10183136" cy="2282484"/>
          </a:xfrm>
          <a:prstGeom prst="rect">
            <a:avLst/>
          </a:prstGeom>
          <a:noFill/>
        </p:spPr>
        <p:txBody>
          <a:bodyPr wrap="square" rtlCol="0">
            <a:spAutoFit/>
          </a:bodyPr>
          <a:lstStyle/>
          <a:p>
            <a:pPr>
              <a:lnSpc>
                <a:spcPct val="120000"/>
              </a:lnSpc>
              <a:spcAft>
                <a:spcPts val="1200"/>
              </a:spcAft>
              <a:buClr>
                <a:srgbClr val="FF6A29"/>
              </a:buClr>
            </a:pPr>
            <a:r>
              <a:rPr lang="ja-JP" altLang="en-US" sz="1600" spc="100">
                <a:latin typeface="BIZ UDPゴシック" panose="020B0400000000000000" pitchFamily="50" charset="-128"/>
                <a:ea typeface="BIZ UDPゴシック" panose="020B0400000000000000" pitchFamily="50" charset="-128"/>
              </a:rPr>
              <a:t>職員</a:t>
            </a:r>
            <a:r>
              <a:rPr lang="en-US" altLang="ja-JP" sz="1600" spc="100">
                <a:latin typeface="BIZ UDPゴシック" panose="020B0400000000000000" pitchFamily="50" charset="-128"/>
                <a:ea typeface="BIZ UDPゴシック" panose="020B0400000000000000" pitchFamily="50" charset="-128"/>
              </a:rPr>
              <a:t>A</a:t>
            </a:r>
            <a:r>
              <a:rPr lang="ja-JP" altLang="en-US" sz="1600" spc="100">
                <a:latin typeface="BIZ UDPゴシック" panose="020B0400000000000000" pitchFamily="50" charset="-128"/>
                <a:ea typeface="BIZ UDPゴシック" panose="020B0400000000000000" pitchFamily="50" charset="-128"/>
              </a:rPr>
              <a:t>は、次のような偏った考え・認識がある可能性があります。</a:t>
            </a:r>
            <a:endParaRPr lang="en-US" altLang="ja-JP" sz="1600" spc="100">
              <a:latin typeface="BIZ UDPゴシック" panose="020B0400000000000000" pitchFamily="50" charset="-128"/>
              <a:ea typeface="BIZ UDPゴシック" panose="020B0400000000000000" pitchFamily="50" charset="-128"/>
            </a:endParaRPr>
          </a:p>
          <a:p>
            <a:pPr marL="285750" indent="-285750">
              <a:lnSpc>
                <a:spcPct val="120000"/>
              </a:lnSpc>
              <a:spcAft>
                <a:spcPts val="1200"/>
              </a:spcAft>
              <a:buClr>
                <a:srgbClr val="FF6A29"/>
              </a:buClr>
              <a:buFont typeface="Wingdings" panose="05000000000000000000" pitchFamily="2" charset="2"/>
              <a:buChar char="l"/>
            </a:pPr>
            <a:r>
              <a:rPr lang="ja-JP" altLang="en-US" sz="1600" spc="100">
                <a:latin typeface="BIZ UDPゴシック" panose="020B0400000000000000" pitchFamily="50" charset="-128"/>
                <a:ea typeface="BIZ UDPゴシック" panose="020B0400000000000000" pitchFamily="50" charset="-128"/>
              </a:rPr>
              <a:t>「触った」ことは事実であるが、周囲から見ると「少し」の接触ではなく、自身の行為を正当化しようとしている。</a:t>
            </a:r>
            <a:endParaRPr lang="en-US" altLang="ja-JP" sz="1600" spc="100">
              <a:latin typeface="BIZ UDPゴシック" panose="020B0400000000000000" pitchFamily="50" charset="-128"/>
              <a:ea typeface="BIZ UDPゴシック" panose="020B0400000000000000" pitchFamily="50" charset="-128"/>
            </a:endParaRPr>
          </a:p>
          <a:p>
            <a:pPr marL="285750" indent="-285750">
              <a:lnSpc>
                <a:spcPct val="120000"/>
              </a:lnSpc>
              <a:spcAft>
                <a:spcPts val="1200"/>
              </a:spcAft>
              <a:buClr>
                <a:srgbClr val="FF6A29"/>
              </a:buClr>
              <a:buFont typeface="Wingdings" panose="05000000000000000000" pitchFamily="2" charset="2"/>
              <a:buChar char="l"/>
            </a:pPr>
            <a:r>
              <a:rPr lang="ja-JP" altLang="en-US" sz="1600" spc="100">
                <a:latin typeface="BIZ UDPゴシック" panose="020B0400000000000000" pitchFamily="50" charset="-128"/>
                <a:ea typeface="BIZ UDPゴシック" panose="020B0400000000000000" pitchFamily="50" charset="-128"/>
              </a:rPr>
              <a:t>また、「大したことではない」かはあくまで主観であり、その行為について小さく見積もっている。この事例の場合、少なくとも保護者には、過度な身体接触ではないかとの懸念を抱かせている。</a:t>
            </a:r>
            <a:endParaRPr lang="en-US" altLang="ja-JP" sz="1600" spc="100">
              <a:latin typeface="BIZ UDPゴシック" panose="020B0400000000000000" pitchFamily="50" charset="-128"/>
              <a:ea typeface="BIZ UDPゴシック" panose="020B0400000000000000" pitchFamily="50" charset="-128"/>
            </a:endParaRPr>
          </a:p>
          <a:p>
            <a:pPr marL="285750" indent="-285750">
              <a:lnSpc>
                <a:spcPct val="120000"/>
              </a:lnSpc>
              <a:spcAft>
                <a:spcPts val="1200"/>
              </a:spcAft>
              <a:buClr>
                <a:srgbClr val="FF6A29"/>
              </a:buClr>
              <a:buFont typeface="Wingdings" panose="05000000000000000000" pitchFamily="2" charset="2"/>
              <a:buChar char="l"/>
            </a:pPr>
            <a:r>
              <a:rPr lang="ja-JP" altLang="en-US" sz="1600" spc="100">
                <a:latin typeface="BIZ UDPゴシック" panose="020B0400000000000000" pitchFamily="50" charset="-128"/>
                <a:ea typeface="BIZ UDPゴシック" panose="020B0400000000000000" pitchFamily="50" charset="-128"/>
              </a:rPr>
              <a:t>さらに、そもそも、少しであれば触っても良いとの考えが偏った認識である</a:t>
            </a:r>
            <a:r>
              <a:rPr lang="ja-JP" altLang="en-US" sz="1600" spc="100" baseline="30000">
                <a:latin typeface="BIZ UDPゴシック" panose="020B0400000000000000" pitchFamily="50" charset="-128"/>
                <a:ea typeface="BIZ UDPゴシック" panose="020B0400000000000000" pitchFamily="50" charset="-128"/>
              </a:rPr>
              <a:t>注</a:t>
            </a:r>
            <a:r>
              <a:rPr lang="ja-JP" altLang="en-US" sz="1600" spc="100">
                <a:latin typeface="BIZ UDPゴシック" panose="020B0400000000000000" pitchFamily="50" charset="-128"/>
                <a:ea typeface="BIZ UDPゴシック" panose="020B0400000000000000" pitchFamily="50" charset="-128"/>
              </a:rPr>
              <a:t>。</a:t>
            </a:r>
          </a:p>
        </p:txBody>
      </p:sp>
      <p:sp>
        <p:nvSpPr>
          <p:cNvPr id="9" name="四角形: 角を丸くする 8">
            <a:extLst>
              <a:ext uri="{FF2B5EF4-FFF2-40B4-BE49-F238E27FC236}">
                <a16:creationId xmlns:a16="http://schemas.microsoft.com/office/drawing/2014/main" id="{ED7BCA44-48F4-5425-97F4-C177262DFA2E}"/>
              </a:ext>
            </a:extLst>
          </p:cNvPr>
          <p:cNvSpPr/>
          <p:nvPr/>
        </p:nvSpPr>
        <p:spPr>
          <a:xfrm>
            <a:off x="531813" y="1292503"/>
            <a:ext cx="11088000" cy="900000"/>
          </a:xfrm>
          <a:prstGeom prst="roundRect">
            <a:avLst>
              <a:gd name="adj" fmla="val 6290"/>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Pゴシック" panose="020B0400000000000000" pitchFamily="50" charset="-128"/>
              <a:ea typeface="BIZ UDPゴシック" panose="020B0400000000000000" pitchFamily="50" charset="-128"/>
            </a:endParaRPr>
          </a:p>
        </p:txBody>
      </p:sp>
      <p:sp>
        <p:nvSpPr>
          <p:cNvPr id="10" name="テキスト ボックス 9">
            <a:extLst>
              <a:ext uri="{FF2B5EF4-FFF2-40B4-BE49-F238E27FC236}">
                <a16:creationId xmlns:a16="http://schemas.microsoft.com/office/drawing/2014/main" id="{744A1090-FEE5-B057-4FEC-D68CEB78B54A}"/>
              </a:ext>
            </a:extLst>
          </p:cNvPr>
          <p:cNvSpPr txBox="1"/>
          <p:nvPr/>
        </p:nvSpPr>
        <p:spPr>
          <a:xfrm>
            <a:off x="792162" y="1406544"/>
            <a:ext cx="4629794" cy="646331"/>
          </a:xfrm>
          <a:prstGeom prst="rect">
            <a:avLst/>
          </a:prstGeom>
          <a:noFill/>
        </p:spPr>
        <p:txBody>
          <a:bodyPr wrap="none" rtlCol="0">
            <a:spAutoFit/>
          </a:bodyPr>
          <a:lstStyle/>
          <a:p>
            <a:r>
              <a:rPr kumimoji="1" lang="ja-JP" altLang="en-US" spc="50">
                <a:latin typeface="BIZ UDPゴシック" panose="020B0400000000000000" pitchFamily="50" charset="-128"/>
                <a:ea typeface="BIZ UDPゴシック" panose="020B0400000000000000" pitchFamily="50" charset="-128"/>
              </a:rPr>
              <a:t>設問</a:t>
            </a:r>
            <a:r>
              <a:rPr kumimoji="1" lang="en-US" altLang="ja-JP" spc="50">
                <a:latin typeface="BIZ UDPゴシック" panose="020B0400000000000000" pitchFamily="50" charset="-128"/>
                <a:ea typeface="BIZ UDPゴシック" panose="020B0400000000000000" pitchFamily="50" charset="-128"/>
              </a:rPr>
              <a:t>1</a:t>
            </a:r>
            <a:br>
              <a:rPr kumimoji="1" lang="en-US" altLang="ja-JP" spc="50">
                <a:latin typeface="BIZ UDPゴシック" panose="020B0400000000000000" pitchFamily="50" charset="-128"/>
                <a:ea typeface="BIZ UDPゴシック" panose="020B0400000000000000" pitchFamily="50" charset="-128"/>
              </a:rPr>
            </a:br>
            <a:r>
              <a:rPr kumimoji="1" lang="ja-JP" altLang="en-US" spc="50">
                <a:latin typeface="BIZ UDPゴシック" panose="020B0400000000000000" pitchFamily="50" charset="-128"/>
                <a:ea typeface="BIZ UDPゴシック" panose="020B0400000000000000" pitchFamily="50" charset="-128"/>
              </a:rPr>
              <a:t>　　</a:t>
            </a:r>
            <a:r>
              <a:rPr lang="ja-JP" altLang="en-US">
                <a:latin typeface="BIZ UDPゴシック" panose="020B0400000000000000" pitchFamily="50" charset="-128"/>
                <a:ea typeface="BIZ UDPゴシック" panose="020B0400000000000000" pitchFamily="50" charset="-128"/>
              </a:rPr>
              <a:t>「少し触っただけで大したことではない。」</a:t>
            </a:r>
          </a:p>
        </p:txBody>
      </p:sp>
      <p:sp>
        <p:nvSpPr>
          <p:cNvPr id="6" name="テキスト ボックス 5">
            <a:extLst>
              <a:ext uri="{FF2B5EF4-FFF2-40B4-BE49-F238E27FC236}">
                <a16:creationId xmlns:a16="http://schemas.microsoft.com/office/drawing/2014/main" id="{DB91E1C5-DCC0-34A6-DABA-6005FE01C1E2}"/>
              </a:ext>
            </a:extLst>
          </p:cNvPr>
          <p:cNvSpPr txBox="1"/>
          <p:nvPr/>
        </p:nvSpPr>
        <p:spPr>
          <a:xfrm>
            <a:off x="1169894" y="5962561"/>
            <a:ext cx="10044953" cy="430887"/>
          </a:xfrm>
          <a:prstGeom prst="rect">
            <a:avLst/>
          </a:prstGeom>
          <a:noFill/>
        </p:spPr>
        <p:txBody>
          <a:bodyPr wrap="square">
            <a:spAutoFit/>
          </a:bodyPr>
          <a:lstStyle/>
          <a:p>
            <a:pPr marL="216000" indent="-216000" defTabSz="179388"/>
            <a:r>
              <a:rPr lang="ja-JP" altLang="en-US" sz="1100">
                <a:latin typeface="BIZ UDPゴシック" panose="020B0400000000000000" pitchFamily="50" charset="-128"/>
                <a:ea typeface="BIZ UDPゴシック" panose="020B0400000000000000" pitchFamily="50" charset="-128"/>
              </a:rPr>
              <a:t>注</a:t>
            </a:r>
            <a:r>
              <a:rPr lang="en-US" altLang="ja-JP" sz="1100">
                <a:latin typeface="BIZ UDPゴシック" panose="020B0400000000000000" pitchFamily="50" charset="-128"/>
                <a:ea typeface="BIZ UDPゴシック" panose="020B0400000000000000" pitchFamily="50" charset="-128"/>
              </a:rPr>
              <a:t>	</a:t>
            </a:r>
            <a:r>
              <a:rPr lang="ja-JP" altLang="en-US" sz="1100">
                <a:latin typeface="BIZ UDPゴシック" panose="020B0400000000000000" pitchFamily="50" charset="-128"/>
                <a:ea typeface="BIZ UDPゴシック" panose="020B0400000000000000" pitchFamily="50" charset="-128"/>
              </a:rPr>
              <a:t>業務上、接触することがあり得たとしても、この認知の偏りによる不必要な接触がエスカレートすると、接触する箇所がよりプライベートな場所になるなど過激化し、性暴力につながる危険性がある。</a:t>
            </a:r>
          </a:p>
        </p:txBody>
      </p:sp>
      <p:sp>
        <p:nvSpPr>
          <p:cNvPr id="2" name="スライド番号プレースホルダー 1">
            <a:extLst>
              <a:ext uri="{FF2B5EF4-FFF2-40B4-BE49-F238E27FC236}">
                <a16:creationId xmlns:a16="http://schemas.microsoft.com/office/drawing/2014/main" id="{6BD3D021-9A27-25C8-E05B-21C922126DDA}"/>
              </a:ext>
            </a:extLst>
          </p:cNvPr>
          <p:cNvSpPr>
            <a:spLocks noGrp="1"/>
          </p:cNvSpPr>
          <p:nvPr>
            <p:ph type="sldNum" sz="quarter" idx="4"/>
          </p:nvPr>
        </p:nvSpPr>
        <p:spPr/>
        <p:txBody>
          <a:bodyPr/>
          <a:lstStyle/>
          <a:p>
            <a:fld id="{2336B528-F940-46AA-A4AB-D4751FB27E02}" type="slidenum">
              <a:rPr kumimoji="1" lang="ja-JP" altLang="en-US" smtClean="0"/>
              <a:t>9</a:t>
            </a:fld>
            <a:endParaRPr kumimoji="1" lang="ja-JP" altLang="en-US"/>
          </a:p>
        </p:txBody>
      </p:sp>
    </p:spTree>
    <p:extLst>
      <p:ext uri="{BB962C8B-B14F-4D97-AF65-F5344CB8AC3E}">
        <p14:creationId xmlns:p14="http://schemas.microsoft.com/office/powerpoint/2010/main" val="1096476590"/>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A8EF06-EFAD-826D-2B62-BF852B1EDCD9}"/>
            </a:ext>
          </a:extLst>
        </p:cNvPr>
        <p:cNvGrpSpPr/>
        <p:nvPr/>
      </p:nvGrpSpPr>
      <p:grpSpPr>
        <a:xfrm>
          <a:off x="0" y="0"/>
          <a:ext cx="0" cy="0"/>
          <a:chOff x="0" y="0"/>
          <a:chExt cx="0" cy="0"/>
        </a:xfrm>
      </p:grpSpPr>
      <p:sp>
        <p:nvSpPr>
          <p:cNvPr id="3" name="四角形: 角を丸くする 2">
            <a:extLst>
              <a:ext uri="{FF2B5EF4-FFF2-40B4-BE49-F238E27FC236}">
                <a16:creationId xmlns:a16="http://schemas.microsoft.com/office/drawing/2014/main" id="{FF248F60-CA58-A173-A846-8F14A1CE590D}"/>
              </a:ext>
            </a:extLst>
          </p:cNvPr>
          <p:cNvSpPr/>
          <p:nvPr/>
        </p:nvSpPr>
        <p:spPr>
          <a:xfrm>
            <a:off x="531813" y="1285691"/>
            <a:ext cx="11107737" cy="5161940"/>
          </a:xfrm>
          <a:prstGeom prst="roundRect">
            <a:avLst>
              <a:gd name="adj" fmla="val 4218"/>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四角形: 角を丸くする 25">
            <a:extLst>
              <a:ext uri="{FF2B5EF4-FFF2-40B4-BE49-F238E27FC236}">
                <a16:creationId xmlns:a16="http://schemas.microsoft.com/office/drawing/2014/main" id="{02139C33-9710-8DD4-D8E6-0F2424977371}"/>
              </a:ext>
            </a:extLst>
          </p:cNvPr>
          <p:cNvSpPr/>
          <p:nvPr/>
        </p:nvSpPr>
        <p:spPr>
          <a:xfrm>
            <a:off x="887570" y="3400425"/>
            <a:ext cx="10466229" cy="2632075"/>
          </a:xfrm>
          <a:prstGeom prst="roundRect">
            <a:avLst>
              <a:gd name="adj" fmla="val 7971"/>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テキスト ボックス 3">
            <a:extLst>
              <a:ext uri="{FF2B5EF4-FFF2-40B4-BE49-F238E27FC236}">
                <a16:creationId xmlns:a16="http://schemas.microsoft.com/office/drawing/2014/main" id="{F7C5B97C-1DB3-7247-6FCF-45567CFA99D1}"/>
              </a:ext>
            </a:extLst>
          </p:cNvPr>
          <p:cNvSpPr txBox="1"/>
          <p:nvPr/>
        </p:nvSpPr>
        <p:spPr>
          <a:xfrm>
            <a:off x="792162" y="1416069"/>
            <a:ext cx="10404158" cy="1372042"/>
          </a:xfrm>
          <a:prstGeom prst="rect">
            <a:avLst/>
          </a:prstGeom>
          <a:noFill/>
        </p:spPr>
        <p:txBody>
          <a:bodyPr wrap="square" rtlCol="0">
            <a:spAutoFit/>
          </a:bodyPr>
          <a:lstStyle/>
          <a:p>
            <a:pPr>
              <a:lnSpc>
                <a:spcPct val="120000"/>
              </a:lnSpc>
            </a:pPr>
            <a:r>
              <a:rPr kumimoji="1" lang="ja-JP" altLang="en-US" spc="50">
                <a:latin typeface="BIZ UDPゴシック" panose="020B0400000000000000" pitchFamily="50" charset="-128"/>
                <a:ea typeface="BIZ UDPゴシック" panose="020B0400000000000000" pitchFamily="50" charset="-128"/>
              </a:rPr>
              <a:t>設問</a:t>
            </a:r>
            <a:r>
              <a:rPr kumimoji="1" lang="en-US" altLang="ja-JP" spc="50">
                <a:latin typeface="BIZ UDPゴシック" panose="020B0400000000000000" pitchFamily="50" charset="-128"/>
                <a:ea typeface="BIZ UDPゴシック" panose="020B0400000000000000" pitchFamily="50" charset="-128"/>
              </a:rPr>
              <a:t>1</a:t>
            </a:r>
            <a:br>
              <a:rPr kumimoji="1" lang="en-US" altLang="ja-JP" spc="50">
                <a:latin typeface="BIZ UDPゴシック" panose="020B0400000000000000" pitchFamily="50" charset="-128"/>
                <a:ea typeface="BIZ UDPゴシック" panose="020B0400000000000000" pitchFamily="50" charset="-128"/>
              </a:rPr>
            </a:br>
            <a:r>
              <a:rPr lang="ja-JP" altLang="en-US" spc="50">
                <a:latin typeface="BIZ UDPゴシック" panose="020B0400000000000000" pitchFamily="50" charset="-128"/>
                <a:ea typeface="BIZ UDPゴシック" panose="020B0400000000000000" pitchFamily="50" charset="-128"/>
              </a:rPr>
              <a:t>あなたは、こどもから「</a:t>
            </a:r>
            <a:r>
              <a:rPr lang="en-US" altLang="ja-JP" spc="50">
                <a:latin typeface="BIZ UDPゴシック" panose="020B0400000000000000" pitchFamily="50" charset="-128"/>
                <a:ea typeface="BIZ UDPゴシック" panose="020B0400000000000000" pitchFamily="50" charset="-128"/>
              </a:rPr>
              <a:t>A</a:t>
            </a:r>
            <a:r>
              <a:rPr lang="ja-JP" altLang="en-US" spc="50">
                <a:latin typeface="BIZ UDPゴシック" panose="020B0400000000000000" pitchFamily="50" charset="-128"/>
                <a:ea typeface="BIZ UDPゴシック" panose="020B0400000000000000" pitchFamily="50" charset="-128"/>
              </a:rPr>
              <a:t>先生に色々と相談をしていたら、ちょっと触られた。すごく嫌だったわけじゃないけど、気持ちがもやもやしている。絶対に誰にも言わないでほしい。」と相談を受けました。</a:t>
            </a:r>
            <a:br>
              <a:rPr lang="en-US" altLang="ja-JP" spc="50">
                <a:latin typeface="BIZ UDPゴシック" panose="020B0400000000000000" pitchFamily="50" charset="-128"/>
                <a:ea typeface="BIZ UDPゴシック" panose="020B0400000000000000" pitchFamily="50" charset="-128"/>
              </a:rPr>
            </a:br>
            <a:r>
              <a:rPr lang="ja-JP" altLang="en-US" spc="50">
                <a:latin typeface="BIZ UDPゴシック" panose="020B0400000000000000" pitchFamily="50" charset="-128"/>
                <a:ea typeface="BIZ UDPゴシック" panose="020B0400000000000000" pitchFamily="50" charset="-128"/>
              </a:rPr>
              <a:t>あなたはどのように対応しますか。</a:t>
            </a:r>
          </a:p>
        </p:txBody>
      </p:sp>
      <p:sp>
        <p:nvSpPr>
          <p:cNvPr id="9" name="四角形: 角を丸くする 8">
            <a:extLst>
              <a:ext uri="{FF2B5EF4-FFF2-40B4-BE49-F238E27FC236}">
                <a16:creationId xmlns:a16="http://schemas.microsoft.com/office/drawing/2014/main" id="{5F00D1AE-4169-DB3B-3B1C-1598DEB94B11}"/>
              </a:ext>
            </a:extLst>
          </p:cNvPr>
          <p:cNvSpPr/>
          <p:nvPr/>
        </p:nvSpPr>
        <p:spPr>
          <a:xfrm>
            <a:off x="612000" y="396000"/>
            <a:ext cx="2880000" cy="442800"/>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タイトル 1">
            <a:extLst>
              <a:ext uri="{FF2B5EF4-FFF2-40B4-BE49-F238E27FC236}">
                <a16:creationId xmlns:a16="http://schemas.microsoft.com/office/drawing/2014/main" id="{05287BCE-51A8-8DF5-D857-BF2F8D79C1E1}"/>
              </a:ext>
            </a:extLst>
          </p:cNvPr>
          <p:cNvSpPr>
            <a:spLocks noGrp="1"/>
          </p:cNvSpPr>
          <p:nvPr>
            <p:ph type="title"/>
          </p:nvPr>
        </p:nvSpPr>
        <p:spPr>
          <a:xfrm>
            <a:off x="1238250" y="419745"/>
            <a:ext cx="1628775" cy="391261"/>
          </a:xfrm>
        </p:spPr>
        <p:txBody>
          <a:bodyPr anchor="ctr"/>
          <a:lstStyle/>
          <a:p>
            <a:pPr algn="dist"/>
            <a:r>
              <a:rPr lang="ja-JP" altLang="en-US">
                <a:latin typeface="BIZ UDPゴシック" panose="020B0400000000000000" pitchFamily="50" charset="-128"/>
                <a:ea typeface="BIZ UDPゴシック" panose="020B0400000000000000" pitchFamily="50" charset="-128"/>
              </a:rPr>
              <a:t>設問</a:t>
            </a:r>
            <a:r>
              <a:rPr lang="en-US" altLang="ja-JP">
                <a:latin typeface="BIZ UDPゴシック" panose="020B0400000000000000" pitchFamily="50" charset="-128"/>
                <a:ea typeface="BIZ UDPゴシック" panose="020B0400000000000000" pitchFamily="50" charset="-128"/>
              </a:rPr>
              <a:t>1</a:t>
            </a:r>
            <a:endParaRPr lang="ja-JP" altLang="en-US">
              <a:latin typeface="BIZ UDPゴシック" panose="020B0400000000000000" pitchFamily="50" charset="-128"/>
              <a:ea typeface="BIZ UDPゴシック" panose="020B0400000000000000" pitchFamily="50" charset="-128"/>
            </a:endParaRPr>
          </a:p>
        </p:txBody>
      </p:sp>
      <p:sp>
        <p:nvSpPr>
          <p:cNvPr id="13" name="テキスト ボックス 12">
            <a:extLst>
              <a:ext uri="{FF2B5EF4-FFF2-40B4-BE49-F238E27FC236}">
                <a16:creationId xmlns:a16="http://schemas.microsoft.com/office/drawing/2014/main" id="{67EDE625-3470-FD82-032C-350502891EFC}"/>
              </a:ext>
            </a:extLst>
          </p:cNvPr>
          <p:cNvSpPr txBox="1"/>
          <p:nvPr/>
        </p:nvSpPr>
        <p:spPr>
          <a:xfrm>
            <a:off x="1161093" y="3792454"/>
            <a:ext cx="9837741" cy="1538883"/>
          </a:xfrm>
          <a:prstGeom prst="rect">
            <a:avLst/>
          </a:prstGeom>
          <a:noFill/>
        </p:spPr>
        <p:txBody>
          <a:bodyPr wrap="square" rtlCol="0">
            <a:spAutoFit/>
          </a:bodyPr>
          <a:lstStyle/>
          <a:p>
            <a:pPr marL="342900" indent="-342900">
              <a:spcAft>
                <a:spcPts val="1200"/>
              </a:spcAft>
              <a:buClr>
                <a:srgbClr val="FF6A29"/>
              </a:buClr>
              <a:buFont typeface="Wingdings" panose="05000000000000000000" pitchFamily="2" charset="2"/>
              <a:buChar char="ü"/>
            </a:pPr>
            <a:r>
              <a:rPr lang="ja-JP" altLang="en-US" sz="1600" spc="100">
                <a:latin typeface="BIZ UDPゴシック" panose="020B0400000000000000" pitchFamily="50" charset="-128"/>
                <a:ea typeface="BIZ UDPゴシック" panose="020B0400000000000000" pitchFamily="50" charset="-128"/>
              </a:rPr>
              <a:t>どのようなことに気をつけるべきか、</a:t>
            </a:r>
            <a:endParaRPr lang="en-US" altLang="ja-JP" sz="1600" spc="100">
              <a:latin typeface="BIZ UDPゴシック" panose="020B0400000000000000" pitchFamily="50" charset="-128"/>
              <a:ea typeface="BIZ UDPゴシック" panose="020B0400000000000000" pitchFamily="50" charset="-128"/>
            </a:endParaRPr>
          </a:p>
          <a:p>
            <a:pPr marL="342900" indent="-342900">
              <a:spcAft>
                <a:spcPts val="1200"/>
              </a:spcAft>
              <a:buClr>
                <a:srgbClr val="FF6A29"/>
              </a:buClr>
              <a:buFont typeface="Wingdings" panose="05000000000000000000" pitchFamily="2" charset="2"/>
              <a:buChar char="ü"/>
            </a:pPr>
            <a:r>
              <a:rPr lang="ja-JP" altLang="en-US" sz="1600" spc="100">
                <a:latin typeface="BIZ UDPゴシック" panose="020B0400000000000000" pitchFamily="50" charset="-128"/>
                <a:ea typeface="BIZ UDPゴシック" panose="020B0400000000000000" pitchFamily="50" charset="-128"/>
              </a:rPr>
              <a:t>どのように対応するべきか、</a:t>
            </a:r>
            <a:endParaRPr lang="en-US" altLang="ja-JP" sz="1600" spc="100">
              <a:latin typeface="BIZ UDPゴシック" panose="020B0400000000000000" pitchFamily="50" charset="-128"/>
              <a:ea typeface="BIZ UDPゴシック" panose="020B0400000000000000" pitchFamily="50" charset="-128"/>
            </a:endParaRPr>
          </a:p>
          <a:p>
            <a:pPr marL="342900" indent="-342900">
              <a:spcAft>
                <a:spcPts val="1200"/>
              </a:spcAft>
              <a:buClr>
                <a:srgbClr val="FF6A29"/>
              </a:buClr>
              <a:buFont typeface="Wingdings" panose="05000000000000000000" pitchFamily="2" charset="2"/>
              <a:buChar char="ü"/>
            </a:pPr>
            <a:r>
              <a:rPr lang="ja-JP" altLang="en-US" sz="1600" spc="100">
                <a:latin typeface="BIZ UDPゴシック" panose="020B0400000000000000" pitchFamily="50" charset="-128"/>
                <a:ea typeface="BIZ UDPゴシック" panose="020B0400000000000000" pitchFamily="50" charset="-128"/>
              </a:rPr>
              <a:t>誰に報告するべきか</a:t>
            </a:r>
            <a:endParaRPr lang="en-US" altLang="ja-JP" sz="1600" spc="100">
              <a:latin typeface="BIZ UDPゴシック" panose="020B0400000000000000" pitchFamily="50" charset="-128"/>
              <a:ea typeface="BIZ UDPゴシック" panose="020B0400000000000000" pitchFamily="50" charset="-128"/>
            </a:endParaRPr>
          </a:p>
          <a:p>
            <a:pPr>
              <a:spcAft>
                <a:spcPts val="1200"/>
              </a:spcAft>
              <a:buClr>
                <a:srgbClr val="FF6A29"/>
              </a:buClr>
            </a:pPr>
            <a:r>
              <a:rPr lang="ja-JP" altLang="en-US" sz="1600" spc="100">
                <a:latin typeface="BIZ UDPゴシック" panose="020B0400000000000000" pitchFamily="50" charset="-128"/>
                <a:ea typeface="BIZ UDPゴシック" panose="020B0400000000000000" pitchFamily="50" charset="-128"/>
              </a:rPr>
              <a:t>などについて、考えてみましょう。</a:t>
            </a:r>
          </a:p>
        </p:txBody>
      </p:sp>
      <p:sp>
        <p:nvSpPr>
          <p:cNvPr id="2" name="スライド番号プレースホルダー 1">
            <a:extLst>
              <a:ext uri="{FF2B5EF4-FFF2-40B4-BE49-F238E27FC236}">
                <a16:creationId xmlns:a16="http://schemas.microsoft.com/office/drawing/2014/main" id="{877DB5B6-7360-6A08-8373-7A97ADDC74AF}"/>
              </a:ext>
            </a:extLst>
          </p:cNvPr>
          <p:cNvSpPr>
            <a:spLocks noGrp="1"/>
          </p:cNvSpPr>
          <p:nvPr>
            <p:ph type="sldNum" sz="quarter" idx="4"/>
          </p:nvPr>
        </p:nvSpPr>
        <p:spPr/>
        <p:txBody>
          <a:bodyPr/>
          <a:lstStyle/>
          <a:p>
            <a:fld id="{2336B528-F940-46AA-A4AB-D4751FB27E02}" type="slidenum">
              <a:rPr kumimoji="1" lang="ja-JP" altLang="en-US" smtClean="0"/>
              <a:t>90</a:t>
            </a:fld>
            <a:endParaRPr kumimoji="1" lang="ja-JP" altLang="en-US"/>
          </a:p>
        </p:txBody>
      </p:sp>
    </p:spTree>
    <p:extLst>
      <p:ext uri="{BB962C8B-B14F-4D97-AF65-F5344CB8AC3E}">
        <p14:creationId xmlns:p14="http://schemas.microsoft.com/office/powerpoint/2010/main" val="3907896835"/>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1E9AF1-DE1B-99AC-87A9-3E8FE17FB64E}"/>
            </a:ext>
          </a:extLst>
        </p:cNvPr>
        <p:cNvGrpSpPr/>
        <p:nvPr/>
      </p:nvGrpSpPr>
      <p:grpSpPr>
        <a:xfrm>
          <a:off x="0" y="0"/>
          <a:ext cx="0" cy="0"/>
          <a:chOff x="0" y="0"/>
          <a:chExt cx="0" cy="0"/>
        </a:xfrm>
      </p:grpSpPr>
      <p:sp>
        <p:nvSpPr>
          <p:cNvPr id="28" name="四角形: 角を丸くする 27">
            <a:extLst>
              <a:ext uri="{FF2B5EF4-FFF2-40B4-BE49-F238E27FC236}">
                <a16:creationId xmlns:a16="http://schemas.microsoft.com/office/drawing/2014/main" id="{E3861087-B776-2BD4-012E-62D5EE1CF1FE}"/>
              </a:ext>
            </a:extLst>
          </p:cNvPr>
          <p:cNvSpPr/>
          <p:nvPr/>
        </p:nvSpPr>
        <p:spPr>
          <a:xfrm>
            <a:off x="531813" y="2207491"/>
            <a:ext cx="11107737" cy="4295696"/>
          </a:xfrm>
          <a:prstGeom prst="roundRect">
            <a:avLst>
              <a:gd name="adj" fmla="val 5326"/>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四角形: 角を丸くする 22">
            <a:extLst>
              <a:ext uri="{FF2B5EF4-FFF2-40B4-BE49-F238E27FC236}">
                <a16:creationId xmlns:a16="http://schemas.microsoft.com/office/drawing/2014/main" id="{2D8B140D-710B-2C69-A1B8-009DCE99393B}"/>
              </a:ext>
            </a:extLst>
          </p:cNvPr>
          <p:cNvSpPr/>
          <p:nvPr/>
        </p:nvSpPr>
        <p:spPr>
          <a:xfrm>
            <a:off x="531813" y="1311959"/>
            <a:ext cx="11107737" cy="701567"/>
          </a:xfrm>
          <a:prstGeom prst="roundRect">
            <a:avLst>
              <a:gd name="adj" fmla="val 6290"/>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四角形: 角を丸くする 6">
            <a:extLst>
              <a:ext uri="{FF2B5EF4-FFF2-40B4-BE49-F238E27FC236}">
                <a16:creationId xmlns:a16="http://schemas.microsoft.com/office/drawing/2014/main" id="{F7B85254-95FA-5399-8CB4-281BAEFBAD26}"/>
              </a:ext>
            </a:extLst>
          </p:cNvPr>
          <p:cNvSpPr/>
          <p:nvPr/>
        </p:nvSpPr>
        <p:spPr>
          <a:xfrm>
            <a:off x="612000" y="396000"/>
            <a:ext cx="2880000" cy="443552"/>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5D57A0A2-8BF2-BEF4-3D30-806F2B3DF84A}"/>
              </a:ext>
            </a:extLst>
          </p:cNvPr>
          <p:cNvSpPr>
            <a:spLocks noGrp="1"/>
          </p:cNvSpPr>
          <p:nvPr>
            <p:ph type="title"/>
          </p:nvPr>
        </p:nvSpPr>
        <p:spPr>
          <a:xfrm>
            <a:off x="757084" y="432000"/>
            <a:ext cx="2576052" cy="383182"/>
          </a:xfrm>
        </p:spPr>
        <p:txBody>
          <a:bodyPr vert="horz" wrap="square" lIns="91440" tIns="45720" rIns="91440" bIns="45720" rtlCol="0" anchor="b">
            <a:spAutoFit/>
          </a:bodyPr>
          <a:lstStyle/>
          <a:p>
            <a:pPr algn="dist"/>
            <a:r>
              <a:rPr lang="ja-JP" altLang="en-US">
                <a:latin typeface="BIZ UDPゴシック" panose="020B0400000000000000" pitchFamily="50" charset="-128"/>
                <a:ea typeface="BIZ UDPゴシック" panose="020B0400000000000000" pitchFamily="50" charset="-128"/>
              </a:rPr>
              <a:t>設問</a:t>
            </a:r>
            <a:r>
              <a:rPr lang="en-US" altLang="ja-JP">
                <a:latin typeface="BIZ UDPゴシック" panose="020B0400000000000000" pitchFamily="50" charset="-128"/>
                <a:ea typeface="BIZ UDPゴシック" panose="020B0400000000000000" pitchFamily="50" charset="-128"/>
              </a:rPr>
              <a:t>1</a:t>
            </a:r>
            <a:r>
              <a:rPr lang="ja-JP" altLang="en-US">
                <a:latin typeface="BIZ UDPゴシック" panose="020B0400000000000000" pitchFamily="50" charset="-128"/>
                <a:ea typeface="BIZ UDPゴシック" panose="020B0400000000000000" pitchFamily="50" charset="-128"/>
              </a:rPr>
              <a:t> 考えるヒント</a:t>
            </a:r>
          </a:p>
        </p:txBody>
      </p:sp>
      <p:sp>
        <p:nvSpPr>
          <p:cNvPr id="20" name="テキスト ボックス 19">
            <a:extLst>
              <a:ext uri="{FF2B5EF4-FFF2-40B4-BE49-F238E27FC236}">
                <a16:creationId xmlns:a16="http://schemas.microsoft.com/office/drawing/2014/main" id="{4CD8A56F-B84D-295B-0BBE-1B2F0B51F9A9}"/>
              </a:ext>
            </a:extLst>
          </p:cNvPr>
          <p:cNvSpPr txBox="1"/>
          <p:nvPr/>
        </p:nvSpPr>
        <p:spPr>
          <a:xfrm>
            <a:off x="639098" y="2247353"/>
            <a:ext cx="10835148" cy="3930948"/>
          </a:xfrm>
          <a:prstGeom prst="rect">
            <a:avLst/>
          </a:prstGeom>
          <a:noFill/>
        </p:spPr>
        <p:txBody>
          <a:bodyPr wrap="square" rtlCol="0">
            <a:spAutoFit/>
          </a:bodyPr>
          <a:lstStyle/>
          <a:p>
            <a:pPr marL="285750" indent="-285750">
              <a:lnSpc>
                <a:spcPct val="120000"/>
              </a:lnSpc>
              <a:spcAft>
                <a:spcPts val="1200"/>
              </a:spcAft>
              <a:buClr>
                <a:srgbClr val="FF6A29"/>
              </a:buClr>
              <a:buFont typeface="Wingdings" panose="05000000000000000000" pitchFamily="2" charset="2"/>
              <a:buChar char="l"/>
            </a:pPr>
            <a:r>
              <a:rPr lang="ja-JP" altLang="en-US" sz="1200">
                <a:latin typeface="BIZ UDPゴシック" panose="020B0400000000000000" pitchFamily="50" charset="-128"/>
                <a:ea typeface="BIZ UDPゴシック" panose="020B0400000000000000" pitchFamily="50" charset="-128"/>
              </a:rPr>
              <a:t>相談を受けた際は、こどもが安心して話せる場所を確保することが重要です。また可能であれば「記録の準備」をしておきましょう。相談を受けた際に具体的にどこで聴き取りを行うのか、事業所の特徴に合わせて検討してみましょう。</a:t>
            </a:r>
          </a:p>
          <a:p>
            <a:pPr marL="285750" indent="-285750">
              <a:lnSpc>
                <a:spcPct val="120000"/>
              </a:lnSpc>
              <a:spcAft>
                <a:spcPts val="1200"/>
              </a:spcAft>
              <a:buClr>
                <a:srgbClr val="FF6A29"/>
              </a:buClr>
              <a:buFont typeface="Wingdings" panose="05000000000000000000" pitchFamily="2" charset="2"/>
              <a:buChar char="l"/>
            </a:pPr>
            <a:r>
              <a:rPr lang="ja-JP" altLang="en-US" sz="1200">
                <a:latin typeface="BIZ UDPゴシック" panose="020B0400000000000000" pitchFamily="50" charset="-128"/>
                <a:ea typeface="BIZ UDPゴシック" panose="020B0400000000000000" pitchFamily="50" charset="-128"/>
              </a:rPr>
              <a:t>まずは、話してくれたことへの感謝を伝えることが重要です。</a:t>
            </a:r>
          </a:p>
          <a:p>
            <a:pPr marL="285750" indent="-285750">
              <a:lnSpc>
                <a:spcPct val="120000"/>
              </a:lnSpc>
              <a:spcAft>
                <a:spcPts val="1200"/>
              </a:spcAft>
              <a:buClr>
                <a:srgbClr val="FF6A29"/>
              </a:buClr>
              <a:buFont typeface="Wingdings" panose="05000000000000000000" pitchFamily="2" charset="2"/>
              <a:buChar char="l"/>
            </a:pPr>
            <a:r>
              <a:rPr lang="ja-JP" altLang="en-US" sz="1200">
                <a:latin typeface="BIZ UDPゴシック" panose="020B0400000000000000" pitchFamily="50" charset="-128"/>
                <a:ea typeface="BIZ UDPゴシック" panose="020B0400000000000000" pitchFamily="50" charset="-128"/>
              </a:rPr>
              <a:t>また、初めに被害を打ち明けられた際の聴き取り（初期の聴き取り）では、「聴き取る内容は最小限にする」「こどもの心身に負担をかけない」「記憶の汚染を防ぐ」ことを意識することが重要です。こどもが自分を責めている場合には被害者であるこどもには非がないことを伝えたり、被害にあったこどもの安全を守りたいと思っていることをしっかりと伝えたりするようにしましょう。これらを踏まえ、具体的にどのような声掛けを行うか、改めて考えてみましょう。</a:t>
            </a:r>
          </a:p>
          <a:p>
            <a:pPr marL="285750" indent="-285750">
              <a:lnSpc>
                <a:spcPct val="120000"/>
              </a:lnSpc>
              <a:spcAft>
                <a:spcPts val="1200"/>
              </a:spcAft>
              <a:buClr>
                <a:srgbClr val="FF6A29"/>
              </a:buClr>
              <a:buFont typeface="Wingdings" panose="05000000000000000000" pitchFamily="2" charset="2"/>
              <a:buChar char="l"/>
            </a:pPr>
            <a:r>
              <a:rPr lang="ja-JP" altLang="en-US" sz="1200">
                <a:latin typeface="BIZ UDPゴシック" panose="020B0400000000000000" pitchFamily="50" charset="-128"/>
                <a:ea typeface="BIZ UDPゴシック" panose="020B0400000000000000" pitchFamily="50" charset="-128"/>
              </a:rPr>
              <a:t>こどもが、他の職員を含めて誰にも言わないでほしいと言っている場合、まずは、「なぜ誰にも言わないでほしいと思っているのか」を聞き、こどもの不安を聞き、それを解消する方法を一緒に考え、こどもが納得することを目指します。いのちに関わることや法に触れ得ることについては、秘密にはしておけないことを丁寧に説明しましょう。被害の開示を受けた従事者一人ではあなたの安全を守ることができない、一緒にあなたを守ってくれる人と相談したいという旨を伝えることも考えられます。</a:t>
            </a:r>
            <a:endParaRPr lang="en-US" altLang="ja-JP" sz="1200">
              <a:latin typeface="BIZ UDPゴシック" panose="020B0400000000000000" pitchFamily="50" charset="-128"/>
              <a:ea typeface="BIZ UDPゴシック" panose="020B0400000000000000" pitchFamily="50" charset="-128"/>
            </a:endParaRPr>
          </a:p>
          <a:p>
            <a:pPr marL="285750" indent="-285750">
              <a:lnSpc>
                <a:spcPct val="120000"/>
              </a:lnSpc>
              <a:spcAft>
                <a:spcPts val="1200"/>
              </a:spcAft>
              <a:buClr>
                <a:srgbClr val="FF6A29"/>
              </a:buClr>
              <a:buFont typeface="Wingdings" panose="05000000000000000000" pitchFamily="2" charset="2"/>
              <a:buChar char="l"/>
            </a:pPr>
            <a:r>
              <a:rPr lang="ja-JP" altLang="en-US" sz="1200">
                <a:latin typeface="BIZ UDPゴシック" panose="020B0400000000000000" pitchFamily="50" charset="-128"/>
                <a:ea typeface="BIZ UDPゴシック" panose="020B0400000000000000" pitchFamily="50" charset="-128"/>
              </a:rPr>
              <a:t>また来るように加害者から言われている、あるいは言われる可能性がある場合、返事をしないか、周囲の大人にダメだと言われたことを理由に応じない、あるいは行く前に信頼できる大人に相談するように伝えます。</a:t>
            </a:r>
          </a:p>
          <a:p>
            <a:pPr marL="285750" indent="-285750">
              <a:lnSpc>
                <a:spcPct val="120000"/>
              </a:lnSpc>
              <a:spcAft>
                <a:spcPts val="1200"/>
              </a:spcAft>
              <a:buClr>
                <a:srgbClr val="FF6A29"/>
              </a:buClr>
              <a:buFont typeface="Wingdings" panose="05000000000000000000" pitchFamily="2" charset="2"/>
              <a:buChar char="l"/>
            </a:pPr>
            <a:r>
              <a:rPr lang="ja-JP" altLang="en-US" sz="1200">
                <a:latin typeface="BIZ UDPゴシック" panose="020B0400000000000000" pitchFamily="50" charset="-128"/>
                <a:ea typeface="BIZ UDPゴシック" panose="020B0400000000000000" pitchFamily="50" charset="-128"/>
              </a:rPr>
              <a:t>さらに、自分が何を発言したか、子どもが何を言ったかを、言葉を変えたり省略したりせずに、聴き取った事実関係を正確に記録します。可能な限り早急に管理者に報告し、対応について相談しましょう。事実がはっきりしない段階であっても組織的に対応することが重要です。</a:t>
            </a:r>
          </a:p>
        </p:txBody>
      </p:sp>
      <p:sp>
        <p:nvSpPr>
          <p:cNvPr id="6" name="テキスト ボックス 5">
            <a:extLst>
              <a:ext uri="{FF2B5EF4-FFF2-40B4-BE49-F238E27FC236}">
                <a16:creationId xmlns:a16="http://schemas.microsoft.com/office/drawing/2014/main" id="{8F3AD740-7287-919D-4183-A8F359FAA30E}"/>
              </a:ext>
            </a:extLst>
          </p:cNvPr>
          <p:cNvSpPr txBox="1"/>
          <p:nvPr/>
        </p:nvSpPr>
        <p:spPr>
          <a:xfrm>
            <a:off x="670242" y="1334789"/>
            <a:ext cx="10932478" cy="638957"/>
          </a:xfrm>
          <a:prstGeom prst="rect">
            <a:avLst/>
          </a:prstGeom>
          <a:noFill/>
        </p:spPr>
        <p:txBody>
          <a:bodyPr wrap="square" rtlCol="0">
            <a:spAutoFit/>
          </a:bodyPr>
          <a:lstStyle/>
          <a:p>
            <a:pPr>
              <a:lnSpc>
                <a:spcPct val="120000"/>
              </a:lnSpc>
            </a:pPr>
            <a:r>
              <a:rPr kumimoji="1" lang="ja-JP" altLang="en-US" sz="1600" spc="50">
                <a:latin typeface="BIZ UDPゴシック" panose="020B0400000000000000" pitchFamily="50" charset="-128"/>
                <a:ea typeface="BIZ UDPゴシック" panose="020B0400000000000000" pitchFamily="50" charset="-128"/>
              </a:rPr>
              <a:t>設問</a:t>
            </a:r>
            <a:r>
              <a:rPr kumimoji="1" lang="en-US" altLang="ja-JP" sz="1600" spc="50">
                <a:latin typeface="BIZ UDPゴシック" panose="020B0400000000000000" pitchFamily="50" charset="-128"/>
                <a:ea typeface="BIZ UDPゴシック" panose="020B0400000000000000" pitchFamily="50" charset="-128"/>
              </a:rPr>
              <a:t>1 </a:t>
            </a:r>
            <a:r>
              <a:rPr lang="ja-JP" altLang="en-US" sz="1600" spc="50">
                <a:latin typeface="BIZ UDPゴシック" panose="020B0400000000000000" pitchFamily="50" charset="-128"/>
                <a:ea typeface="BIZ UDPゴシック" panose="020B0400000000000000" pitchFamily="50" charset="-128"/>
              </a:rPr>
              <a:t>あなたは、こどもから「</a:t>
            </a:r>
            <a:r>
              <a:rPr lang="en-US" altLang="ja-JP" sz="1600" spc="50">
                <a:latin typeface="BIZ UDPゴシック" panose="020B0400000000000000" pitchFamily="50" charset="-128"/>
                <a:ea typeface="BIZ UDPゴシック" panose="020B0400000000000000" pitchFamily="50" charset="-128"/>
              </a:rPr>
              <a:t>A</a:t>
            </a:r>
            <a:r>
              <a:rPr lang="ja-JP" altLang="en-US" sz="1600" spc="50">
                <a:latin typeface="BIZ UDPゴシック" panose="020B0400000000000000" pitchFamily="50" charset="-128"/>
                <a:ea typeface="BIZ UDPゴシック" panose="020B0400000000000000" pitchFamily="50" charset="-128"/>
              </a:rPr>
              <a:t>先生に色々と相談をしていたら、ちょっと触られた。すごく嫌だったわけじゃないけど、気持ちがもやもやしている。絶対に誰にも言わないでほしい。」と相談を受けました。あなたはどのように対応しますか。</a:t>
            </a:r>
          </a:p>
        </p:txBody>
      </p:sp>
      <p:sp>
        <p:nvSpPr>
          <p:cNvPr id="3" name="スライド番号プレースホルダー 2">
            <a:extLst>
              <a:ext uri="{FF2B5EF4-FFF2-40B4-BE49-F238E27FC236}">
                <a16:creationId xmlns:a16="http://schemas.microsoft.com/office/drawing/2014/main" id="{BA29F765-AF0D-1F4B-8BD9-BEEF44FC2D8B}"/>
              </a:ext>
            </a:extLst>
          </p:cNvPr>
          <p:cNvSpPr>
            <a:spLocks noGrp="1"/>
          </p:cNvSpPr>
          <p:nvPr>
            <p:ph type="sldNum" sz="quarter" idx="4"/>
          </p:nvPr>
        </p:nvSpPr>
        <p:spPr/>
        <p:txBody>
          <a:bodyPr/>
          <a:lstStyle/>
          <a:p>
            <a:fld id="{2336B528-F940-46AA-A4AB-D4751FB27E02}" type="slidenum">
              <a:rPr kumimoji="1" lang="ja-JP" altLang="en-US" smtClean="0"/>
              <a:t>91</a:t>
            </a:fld>
            <a:endParaRPr kumimoji="1" lang="ja-JP" altLang="en-US"/>
          </a:p>
        </p:txBody>
      </p:sp>
    </p:spTree>
    <p:extLst>
      <p:ext uri="{BB962C8B-B14F-4D97-AF65-F5344CB8AC3E}">
        <p14:creationId xmlns:p14="http://schemas.microsoft.com/office/powerpoint/2010/main" val="2355845408"/>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321131-4A37-81BD-E53B-4B8FDCFC49E5}"/>
            </a:ext>
          </a:extLst>
        </p:cNvPr>
        <p:cNvGrpSpPr/>
        <p:nvPr/>
      </p:nvGrpSpPr>
      <p:grpSpPr>
        <a:xfrm>
          <a:off x="0" y="0"/>
          <a:ext cx="0" cy="0"/>
          <a:chOff x="0" y="0"/>
          <a:chExt cx="0" cy="0"/>
        </a:xfrm>
      </p:grpSpPr>
      <p:sp>
        <p:nvSpPr>
          <p:cNvPr id="12" name="四角形: 角を丸くする 11">
            <a:extLst>
              <a:ext uri="{FF2B5EF4-FFF2-40B4-BE49-F238E27FC236}">
                <a16:creationId xmlns:a16="http://schemas.microsoft.com/office/drawing/2014/main" id="{168DFC6D-5325-8A8E-3153-B55BBAEA237A}"/>
              </a:ext>
            </a:extLst>
          </p:cNvPr>
          <p:cNvSpPr/>
          <p:nvPr/>
        </p:nvSpPr>
        <p:spPr>
          <a:xfrm>
            <a:off x="542131" y="2198255"/>
            <a:ext cx="11107737" cy="4364103"/>
          </a:xfrm>
          <a:prstGeom prst="roundRect">
            <a:avLst>
              <a:gd name="adj" fmla="val 5326"/>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Pゴシック" panose="020B0400000000000000" pitchFamily="50" charset="-128"/>
              <a:ea typeface="BIZ UDPゴシック" panose="020B0400000000000000" pitchFamily="50" charset="-128"/>
            </a:endParaRPr>
          </a:p>
        </p:txBody>
      </p:sp>
      <p:sp>
        <p:nvSpPr>
          <p:cNvPr id="13" name="四角形: 角を丸くする 12">
            <a:extLst>
              <a:ext uri="{FF2B5EF4-FFF2-40B4-BE49-F238E27FC236}">
                <a16:creationId xmlns:a16="http://schemas.microsoft.com/office/drawing/2014/main" id="{976E7B8A-AC69-5290-A0CF-67B1748771BC}"/>
              </a:ext>
            </a:extLst>
          </p:cNvPr>
          <p:cNvSpPr/>
          <p:nvPr/>
        </p:nvSpPr>
        <p:spPr>
          <a:xfrm>
            <a:off x="540000" y="396000"/>
            <a:ext cx="2880000" cy="442800"/>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Pゴシック" panose="020B0400000000000000" pitchFamily="50" charset="-128"/>
              <a:ea typeface="BIZ UDPゴシック" panose="020B0400000000000000" pitchFamily="50" charset="-128"/>
            </a:endParaRPr>
          </a:p>
        </p:txBody>
      </p:sp>
      <p:sp>
        <p:nvSpPr>
          <p:cNvPr id="14" name="タイトル 13">
            <a:extLst>
              <a:ext uri="{FF2B5EF4-FFF2-40B4-BE49-F238E27FC236}">
                <a16:creationId xmlns:a16="http://schemas.microsoft.com/office/drawing/2014/main" id="{7CE72FB4-592C-0219-87A8-366C52E8D867}"/>
              </a:ext>
            </a:extLst>
          </p:cNvPr>
          <p:cNvSpPr>
            <a:spLocks noGrp="1"/>
          </p:cNvSpPr>
          <p:nvPr>
            <p:ph type="title"/>
          </p:nvPr>
        </p:nvSpPr>
        <p:spPr>
          <a:xfrm>
            <a:off x="723900" y="444818"/>
            <a:ext cx="2514600" cy="383182"/>
          </a:xfrm>
        </p:spPr>
        <p:txBody>
          <a:bodyPr wrap="square"/>
          <a:lstStyle/>
          <a:p>
            <a:pPr algn="dist"/>
            <a:r>
              <a:rPr lang="ja-JP" altLang="en-US">
                <a:latin typeface="BIZ UDPゴシック" panose="020B0400000000000000" pitchFamily="50" charset="-128"/>
                <a:ea typeface="BIZ UDPゴシック" panose="020B0400000000000000" pitchFamily="50" charset="-128"/>
              </a:rPr>
              <a:t>設問</a:t>
            </a:r>
            <a:r>
              <a:rPr lang="en-US" altLang="ja-JP">
                <a:latin typeface="BIZ UDPゴシック" panose="020B0400000000000000" pitchFamily="50" charset="-128"/>
                <a:ea typeface="BIZ UDPゴシック" panose="020B0400000000000000" pitchFamily="50" charset="-128"/>
              </a:rPr>
              <a:t>1</a:t>
            </a:r>
            <a:r>
              <a:rPr lang="ja-JP" altLang="en-US">
                <a:latin typeface="BIZ UDPゴシック" panose="020B0400000000000000" pitchFamily="50" charset="-128"/>
                <a:ea typeface="BIZ UDPゴシック" panose="020B0400000000000000" pitchFamily="50" charset="-128"/>
              </a:rPr>
              <a:t> 回答例</a:t>
            </a:r>
          </a:p>
        </p:txBody>
      </p:sp>
      <p:sp>
        <p:nvSpPr>
          <p:cNvPr id="3" name="テキスト ボックス 2">
            <a:extLst>
              <a:ext uri="{FF2B5EF4-FFF2-40B4-BE49-F238E27FC236}">
                <a16:creationId xmlns:a16="http://schemas.microsoft.com/office/drawing/2014/main" id="{83FD04C7-95CF-B09D-602B-F8BCAB332053}"/>
              </a:ext>
            </a:extLst>
          </p:cNvPr>
          <p:cNvSpPr txBox="1"/>
          <p:nvPr/>
        </p:nvSpPr>
        <p:spPr>
          <a:xfrm>
            <a:off x="649800" y="2195438"/>
            <a:ext cx="5394865" cy="3526863"/>
          </a:xfrm>
          <a:prstGeom prst="rect">
            <a:avLst/>
          </a:prstGeom>
          <a:noFill/>
        </p:spPr>
        <p:txBody>
          <a:bodyPr wrap="square" rtlCol="0">
            <a:spAutoFit/>
          </a:bodyPr>
          <a:lstStyle/>
          <a:p>
            <a:pPr marL="285750" indent="-285750">
              <a:lnSpc>
                <a:spcPct val="110000"/>
              </a:lnSpc>
              <a:spcAft>
                <a:spcPts val="600"/>
              </a:spcAft>
              <a:buClr>
                <a:srgbClr val="FF6A29"/>
              </a:buClr>
              <a:buFont typeface="Wingdings" panose="05000000000000000000" pitchFamily="2" charset="2"/>
              <a:buChar char="l"/>
            </a:pPr>
            <a:r>
              <a:rPr lang="ja-JP" altLang="en-US" sz="1300" spc="80">
                <a:latin typeface="BIZ UDPゴシック" panose="020B0400000000000000" pitchFamily="50" charset="-128"/>
                <a:ea typeface="BIZ UDPゴシック" panose="020B0400000000000000" pitchFamily="50" charset="-128"/>
              </a:rPr>
              <a:t>こどもに安心して話をしてもらうため、〇階の〇〇室に移動する。</a:t>
            </a:r>
          </a:p>
          <a:p>
            <a:pPr marL="285750" indent="-285750">
              <a:lnSpc>
                <a:spcPct val="110000"/>
              </a:lnSpc>
              <a:spcAft>
                <a:spcPts val="600"/>
              </a:spcAft>
              <a:buClr>
                <a:srgbClr val="FF6A29"/>
              </a:buClr>
              <a:buFont typeface="Wingdings" panose="05000000000000000000" pitchFamily="2" charset="2"/>
              <a:buChar char="l"/>
            </a:pPr>
            <a:r>
              <a:rPr lang="ja-JP" altLang="en-US" sz="1300" spc="80">
                <a:latin typeface="BIZ UDPゴシック" panose="020B0400000000000000" pitchFamily="50" charset="-128"/>
                <a:ea typeface="BIZ UDPゴシック" panose="020B0400000000000000" pitchFamily="50" charset="-128"/>
              </a:rPr>
              <a:t>記録のためのメモ帳とペン、</a:t>
            </a:r>
            <a:r>
              <a:rPr lang="en-US" altLang="ja-JP" sz="1300" spc="80">
                <a:latin typeface="BIZ UDPゴシック" panose="020B0400000000000000" pitchFamily="50" charset="-128"/>
                <a:ea typeface="BIZ UDPゴシック" panose="020B0400000000000000" pitchFamily="50" charset="-128"/>
              </a:rPr>
              <a:t>IC</a:t>
            </a:r>
            <a:r>
              <a:rPr lang="ja-JP" altLang="en-US" sz="1300" spc="80">
                <a:latin typeface="BIZ UDPゴシック" panose="020B0400000000000000" pitchFamily="50" charset="-128"/>
                <a:ea typeface="BIZ UDPゴシック" panose="020B0400000000000000" pitchFamily="50" charset="-128"/>
              </a:rPr>
              <a:t>レコーダを用意する。</a:t>
            </a:r>
            <a:r>
              <a:rPr lang="en-US" altLang="ja-JP" sz="1300" spc="80">
                <a:latin typeface="BIZ UDPゴシック" panose="020B0400000000000000" pitchFamily="50" charset="-128"/>
                <a:ea typeface="BIZ UDPゴシック" panose="020B0400000000000000" pitchFamily="50" charset="-128"/>
              </a:rPr>
              <a:t>IC</a:t>
            </a:r>
            <a:r>
              <a:rPr lang="ja-JP" altLang="en-US" sz="1300" spc="80">
                <a:latin typeface="BIZ UDPゴシック" panose="020B0400000000000000" pitchFamily="50" charset="-128"/>
                <a:ea typeface="BIZ UDPゴシック" panose="020B0400000000000000" pitchFamily="50" charset="-128"/>
              </a:rPr>
              <a:t>レコーダはこどもが録音に了承した場合のみ用いる。</a:t>
            </a:r>
          </a:p>
          <a:p>
            <a:pPr marL="285750" indent="-285750">
              <a:lnSpc>
                <a:spcPct val="110000"/>
              </a:lnSpc>
              <a:spcAft>
                <a:spcPts val="600"/>
              </a:spcAft>
              <a:buClr>
                <a:srgbClr val="FF6A29"/>
              </a:buClr>
              <a:buFont typeface="Wingdings" panose="05000000000000000000" pitchFamily="2" charset="2"/>
              <a:buChar char="l"/>
            </a:pPr>
            <a:r>
              <a:rPr lang="ja-JP" altLang="en-US" sz="1300" spc="80">
                <a:latin typeface="BIZ UDPゴシック" panose="020B0400000000000000" pitchFamily="50" charset="-128"/>
                <a:ea typeface="BIZ UDPゴシック" panose="020B0400000000000000" pitchFamily="50" charset="-128"/>
              </a:rPr>
              <a:t>「相談してくれてありがとう」と伝える。</a:t>
            </a:r>
          </a:p>
          <a:p>
            <a:pPr marL="285750" indent="-285750">
              <a:lnSpc>
                <a:spcPct val="110000"/>
              </a:lnSpc>
              <a:spcAft>
                <a:spcPts val="600"/>
              </a:spcAft>
              <a:buClr>
                <a:srgbClr val="FF6A29"/>
              </a:buClr>
              <a:buFont typeface="Wingdings" panose="05000000000000000000" pitchFamily="2" charset="2"/>
              <a:buChar char="l"/>
            </a:pPr>
            <a:r>
              <a:rPr lang="ja-JP" altLang="en-US" sz="1300" spc="80">
                <a:latin typeface="BIZ UDPゴシック" panose="020B0400000000000000" pitchFamily="50" charset="-128"/>
                <a:ea typeface="BIZ UDPゴシック" panose="020B0400000000000000" pitchFamily="50" charset="-128"/>
              </a:rPr>
              <a:t>「聴き取る内容は最小限にする」「こどもの心身に負担をかけない」「記憶の汚染を防ぐ」ことを意識し、「誰が」「何をした」を聴き取り、「なぜ」「いつ」「何回」は質問しない。「うんうん」「それで？」「そのことを話して」と話を促す。こどもが自発的に話す内容以上を聴き取ることはせずに、こどもが使った言葉だけを使う。</a:t>
            </a:r>
          </a:p>
          <a:p>
            <a:pPr marL="285750" indent="-285750">
              <a:lnSpc>
                <a:spcPct val="110000"/>
              </a:lnSpc>
              <a:spcAft>
                <a:spcPts val="600"/>
              </a:spcAft>
              <a:buClr>
                <a:srgbClr val="FF6A29"/>
              </a:buClr>
              <a:buFont typeface="Wingdings" panose="05000000000000000000" pitchFamily="2" charset="2"/>
              <a:buChar char="l"/>
            </a:pPr>
            <a:r>
              <a:rPr lang="ja-JP" altLang="en-US" sz="1300" spc="80">
                <a:latin typeface="BIZ UDPゴシック" panose="020B0400000000000000" pitchFamily="50" charset="-128"/>
                <a:ea typeface="BIZ UDPゴシック" panose="020B0400000000000000" pitchFamily="50" charset="-128"/>
              </a:rPr>
              <a:t>こどもが自分を責めている場合には被害者であるこどもには非がないことや、被害にあったこどもの安全を守りたいと思っていることを伝える。</a:t>
            </a:r>
          </a:p>
          <a:p>
            <a:pPr marL="285750" indent="-285750">
              <a:lnSpc>
                <a:spcPct val="110000"/>
              </a:lnSpc>
              <a:spcAft>
                <a:spcPts val="600"/>
              </a:spcAft>
              <a:buClr>
                <a:srgbClr val="FF6A29"/>
              </a:buClr>
              <a:buFont typeface="Wingdings" panose="05000000000000000000" pitchFamily="2" charset="2"/>
              <a:buChar char="l"/>
            </a:pPr>
            <a:r>
              <a:rPr lang="ja-JP" altLang="en-US" sz="1300" spc="80">
                <a:latin typeface="BIZ UDPゴシック" panose="020B0400000000000000" pitchFamily="50" charset="-128"/>
                <a:ea typeface="BIZ UDPゴシック" panose="020B0400000000000000" pitchFamily="50" charset="-128"/>
              </a:rPr>
              <a:t>驚きやショック、怒りなど聴き取る側の感情を表に出さないようにし、冷静に話を聞く。</a:t>
            </a:r>
            <a:endParaRPr lang="en-US" altLang="ja-JP" sz="1300" spc="80">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09F725FD-4EB8-7D23-4CE2-CB7114E1A183}"/>
              </a:ext>
            </a:extLst>
          </p:cNvPr>
          <p:cNvSpPr txBox="1"/>
          <p:nvPr/>
        </p:nvSpPr>
        <p:spPr>
          <a:xfrm>
            <a:off x="6096094" y="2192277"/>
            <a:ext cx="5394865" cy="4357090"/>
          </a:xfrm>
          <a:prstGeom prst="rect">
            <a:avLst/>
          </a:prstGeom>
          <a:noFill/>
        </p:spPr>
        <p:txBody>
          <a:bodyPr wrap="square" rtlCol="0">
            <a:spAutoFit/>
          </a:bodyPr>
          <a:lstStyle/>
          <a:p>
            <a:pPr marL="285750" indent="-285750">
              <a:lnSpc>
                <a:spcPct val="105000"/>
              </a:lnSpc>
              <a:spcAft>
                <a:spcPts val="600"/>
              </a:spcAft>
              <a:buClr>
                <a:srgbClr val="FF6A29"/>
              </a:buClr>
              <a:buFont typeface="Wingdings" panose="05000000000000000000" pitchFamily="2" charset="2"/>
              <a:buChar char="l"/>
            </a:pPr>
            <a:r>
              <a:rPr lang="ja-JP" altLang="en-US" sz="1300" spc="80">
                <a:latin typeface="BIZ UDPゴシック" panose="020B0400000000000000" pitchFamily="50" charset="-128"/>
                <a:ea typeface="BIZ UDPゴシック" panose="020B0400000000000000" pitchFamily="50" charset="-128"/>
              </a:rPr>
              <a:t>疑問を感じていることが伝わってしまうだけで、こどもが話をしてくれなくなるおそれがあるため、こどもの発言を否定せず、そのまま受け取る。</a:t>
            </a:r>
          </a:p>
          <a:p>
            <a:pPr marL="285750" indent="-285750">
              <a:lnSpc>
                <a:spcPct val="105000"/>
              </a:lnSpc>
              <a:spcAft>
                <a:spcPts val="600"/>
              </a:spcAft>
              <a:buClr>
                <a:srgbClr val="FF6A29"/>
              </a:buClr>
              <a:buFont typeface="Wingdings" panose="05000000000000000000" pitchFamily="2" charset="2"/>
              <a:buChar char="l"/>
            </a:pPr>
            <a:r>
              <a:rPr lang="ja-JP" altLang="en-US" sz="1300" spc="80">
                <a:latin typeface="BIZ UDPゴシック" panose="020B0400000000000000" pitchFamily="50" charset="-128"/>
                <a:ea typeface="BIZ UDPゴシック" panose="020B0400000000000000" pitchFamily="50" charset="-128"/>
              </a:rPr>
              <a:t>こどもが、誰にも言わないでほしいと言っている場合、いのちに関わることや法に触れ得ることについては、秘密にはしておけないことを丁寧に説明する。「私一人ではあなたの安全を守ることができない」「一緒にあなたを守ってくれる人と相談したい」と伝える。</a:t>
            </a:r>
          </a:p>
          <a:p>
            <a:pPr marL="285750" indent="-285750">
              <a:lnSpc>
                <a:spcPct val="110000"/>
              </a:lnSpc>
              <a:spcAft>
                <a:spcPts val="600"/>
              </a:spcAft>
              <a:buClr>
                <a:srgbClr val="FF6A29"/>
              </a:buClr>
              <a:buFont typeface="Wingdings" panose="05000000000000000000" pitchFamily="2" charset="2"/>
              <a:buChar char="l"/>
            </a:pPr>
            <a:r>
              <a:rPr lang="ja-JP" altLang="en-US" sz="1300" spc="80">
                <a:latin typeface="BIZ UDPゴシック" panose="020B0400000000000000" pitchFamily="50" charset="-128"/>
                <a:ea typeface="BIZ UDPゴシック" panose="020B0400000000000000" pitchFamily="50" charset="-128"/>
              </a:rPr>
              <a:t>他にも事情を知っているこどもがいる場合、そのこどもと連絡を取り誰にも言わないよう伝える。</a:t>
            </a:r>
          </a:p>
          <a:p>
            <a:pPr marL="285750" indent="-285750">
              <a:lnSpc>
                <a:spcPct val="110000"/>
              </a:lnSpc>
              <a:spcAft>
                <a:spcPts val="600"/>
              </a:spcAft>
              <a:buClr>
                <a:srgbClr val="FF6A29"/>
              </a:buClr>
              <a:buFont typeface="Wingdings" panose="05000000000000000000" pitchFamily="2" charset="2"/>
              <a:buChar char="l"/>
            </a:pPr>
            <a:r>
              <a:rPr lang="ja-JP" altLang="en-US" sz="1300" spc="80">
                <a:latin typeface="BIZ UDPゴシック" panose="020B0400000000000000" pitchFamily="50" charset="-128"/>
                <a:ea typeface="BIZ UDPゴシック" panose="020B0400000000000000" pitchFamily="50" charset="-128"/>
              </a:rPr>
              <a:t>また来るように加害者から言われている、あるいは言われる可能性がある場合、返事をしないか、あるいは周囲の大人にダメだと言われたことを理由に、応じないように伝える。あるいは行く前に信頼できる大人に相談するように伝える。（こどもの安全確保の方法については、事業者の指示に従いましょう。）</a:t>
            </a:r>
          </a:p>
          <a:p>
            <a:pPr marL="285750" indent="-285750">
              <a:lnSpc>
                <a:spcPct val="110000"/>
              </a:lnSpc>
              <a:spcAft>
                <a:spcPts val="600"/>
              </a:spcAft>
              <a:buClr>
                <a:srgbClr val="FF6A29"/>
              </a:buClr>
              <a:buFont typeface="Wingdings" panose="05000000000000000000" pitchFamily="2" charset="2"/>
              <a:buChar char="l"/>
            </a:pPr>
            <a:r>
              <a:rPr lang="ja-JP" altLang="en-US" sz="1300" spc="80">
                <a:latin typeface="BIZ UDPゴシック" panose="020B0400000000000000" pitchFamily="50" charset="-128"/>
                <a:ea typeface="BIZ UDPゴシック" panose="020B0400000000000000" pitchFamily="50" charset="-128"/>
              </a:rPr>
              <a:t>心配なことがあったらいつでも話してほしいと伝える。</a:t>
            </a:r>
          </a:p>
          <a:p>
            <a:pPr marL="285750" indent="-285750">
              <a:lnSpc>
                <a:spcPct val="110000"/>
              </a:lnSpc>
              <a:spcAft>
                <a:spcPts val="600"/>
              </a:spcAft>
              <a:buClr>
                <a:srgbClr val="FF6A29"/>
              </a:buClr>
              <a:buFont typeface="Wingdings" panose="05000000000000000000" pitchFamily="2" charset="2"/>
              <a:buChar char="l"/>
            </a:pPr>
            <a:r>
              <a:rPr lang="ja-JP" altLang="en-US" sz="1300" spc="80">
                <a:latin typeface="BIZ UDPゴシック" panose="020B0400000000000000" pitchFamily="50" charset="-128"/>
                <a:ea typeface="BIZ UDPゴシック" panose="020B0400000000000000" pitchFamily="50" charset="-128"/>
              </a:rPr>
              <a:t>聴き取った事実関係は正確に記録し、報告ルールに基づき、早急に○○先生（管理者）に報告する。</a:t>
            </a:r>
          </a:p>
        </p:txBody>
      </p:sp>
      <p:sp>
        <p:nvSpPr>
          <p:cNvPr id="4" name="四角形: 角を丸くする 3">
            <a:extLst>
              <a:ext uri="{FF2B5EF4-FFF2-40B4-BE49-F238E27FC236}">
                <a16:creationId xmlns:a16="http://schemas.microsoft.com/office/drawing/2014/main" id="{2362AA03-FF4F-33A6-55DA-FC959D9834F9}"/>
              </a:ext>
            </a:extLst>
          </p:cNvPr>
          <p:cNvSpPr/>
          <p:nvPr/>
        </p:nvSpPr>
        <p:spPr>
          <a:xfrm>
            <a:off x="531813" y="1311959"/>
            <a:ext cx="11107737" cy="701567"/>
          </a:xfrm>
          <a:prstGeom prst="roundRect">
            <a:avLst>
              <a:gd name="adj" fmla="val 6290"/>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ボックス 6">
            <a:extLst>
              <a:ext uri="{FF2B5EF4-FFF2-40B4-BE49-F238E27FC236}">
                <a16:creationId xmlns:a16="http://schemas.microsoft.com/office/drawing/2014/main" id="{4EAA9768-840A-87EA-616B-87C250D62601}"/>
              </a:ext>
            </a:extLst>
          </p:cNvPr>
          <p:cNvSpPr txBox="1"/>
          <p:nvPr/>
        </p:nvSpPr>
        <p:spPr>
          <a:xfrm>
            <a:off x="670242" y="1334789"/>
            <a:ext cx="10932478" cy="638957"/>
          </a:xfrm>
          <a:prstGeom prst="rect">
            <a:avLst/>
          </a:prstGeom>
          <a:noFill/>
        </p:spPr>
        <p:txBody>
          <a:bodyPr wrap="square" rtlCol="0">
            <a:spAutoFit/>
          </a:bodyPr>
          <a:lstStyle/>
          <a:p>
            <a:pPr>
              <a:lnSpc>
                <a:spcPct val="120000"/>
              </a:lnSpc>
            </a:pPr>
            <a:r>
              <a:rPr kumimoji="1" lang="ja-JP" altLang="en-US" sz="1600" spc="50">
                <a:latin typeface="BIZ UDPゴシック" panose="020B0400000000000000" pitchFamily="50" charset="-128"/>
                <a:ea typeface="BIZ UDPゴシック" panose="020B0400000000000000" pitchFamily="50" charset="-128"/>
              </a:rPr>
              <a:t>設問</a:t>
            </a:r>
            <a:r>
              <a:rPr kumimoji="1" lang="en-US" altLang="ja-JP" sz="1600" spc="50">
                <a:latin typeface="BIZ UDPゴシック" panose="020B0400000000000000" pitchFamily="50" charset="-128"/>
                <a:ea typeface="BIZ UDPゴシック" panose="020B0400000000000000" pitchFamily="50" charset="-128"/>
              </a:rPr>
              <a:t>1 </a:t>
            </a:r>
            <a:r>
              <a:rPr lang="ja-JP" altLang="en-US" sz="1600" spc="50">
                <a:latin typeface="BIZ UDPゴシック" panose="020B0400000000000000" pitchFamily="50" charset="-128"/>
                <a:ea typeface="BIZ UDPゴシック" panose="020B0400000000000000" pitchFamily="50" charset="-128"/>
              </a:rPr>
              <a:t>あなたは、こどもから「</a:t>
            </a:r>
            <a:r>
              <a:rPr lang="en-US" altLang="ja-JP" sz="1600" spc="50">
                <a:latin typeface="BIZ UDPゴシック" panose="020B0400000000000000" pitchFamily="50" charset="-128"/>
                <a:ea typeface="BIZ UDPゴシック" panose="020B0400000000000000" pitchFamily="50" charset="-128"/>
              </a:rPr>
              <a:t>A</a:t>
            </a:r>
            <a:r>
              <a:rPr lang="ja-JP" altLang="en-US" sz="1600" spc="50">
                <a:latin typeface="BIZ UDPゴシック" panose="020B0400000000000000" pitchFamily="50" charset="-128"/>
                <a:ea typeface="BIZ UDPゴシック" panose="020B0400000000000000" pitchFamily="50" charset="-128"/>
              </a:rPr>
              <a:t>先生に色々と相談をしていたら、ちょっと触られた。すごく嫌だったわけじゃないけど、気持ちがもやもやしている。絶対に誰にも言わないでほしい。」と相談を受けました。あなたはどのように対応しますか。</a:t>
            </a:r>
          </a:p>
        </p:txBody>
      </p:sp>
      <p:sp>
        <p:nvSpPr>
          <p:cNvPr id="2" name="スライド番号プレースホルダー 1">
            <a:extLst>
              <a:ext uri="{FF2B5EF4-FFF2-40B4-BE49-F238E27FC236}">
                <a16:creationId xmlns:a16="http://schemas.microsoft.com/office/drawing/2014/main" id="{311FDB94-CAAC-0BBA-C463-E9E0A232E848}"/>
              </a:ext>
            </a:extLst>
          </p:cNvPr>
          <p:cNvSpPr>
            <a:spLocks noGrp="1"/>
          </p:cNvSpPr>
          <p:nvPr>
            <p:ph type="sldNum" sz="quarter" idx="4"/>
          </p:nvPr>
        </p:nvSpPr>
        <p:spPr/>
        <p:txBody>
          <a:bodyPr/>
          <a:lstStyle/>
          <a:p>
            <a:fld id="{2336B528-F940-46AA-A4AB-D4751FB27E02}" type="slidenum">
              <a:rPr kumimoji="1" lang="ja-JP" altLang="en-US" smtClean="0"/>
              <a:t>92</a:t>
            </a:fld>
            <a:endParaRPr kumimoji="1" lang="ja-JP" altLang="en-US"/>
          </a:p>
        </p:txBody>
      </p:sp>
    </p:spTree>
    <p:extLst>
      <p:ext uri="{BB962C8B-B14F-4D97-AF65-F5344CB8AC3E}">
        <p14:creationId xmlns:p14="http://schemas.microsoft.com/office/powerpoint/2010/main" val="351323528"/>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7211DD-AB83-2262-6DB1-1C3CBC9E9862}"/>
            </a:ext>
          </a:extLst>
        </p:cNvPr>
        <p:cNvGrpSpPr/>
        <p:nvPr/>
      </p:nvGrpSpPr>
      <p:grpSpPr>
        <a:xfrm>
          <a:off x="0" y="0"/>
          <a:ext cx="0" cy="0"/>
          <a:chOff x="0" y="0"/>
          <a:chExt cx="0" cy="0"/>
        </a:xfrm>
      </p:grpSpPr>
      <p:sp>
        <p:nvSpPr>
          <p:cNvPr id="3" name="四角形: 角を丸くする 2">
            <a:extLst>
              <a:ext uri="{FF2B5EF4-FFF2-40B4-BE49-F238E27FC236}">
                <a16:creationId xmlns:a16="http://schemas.microsoft.com/office/drawing/2014/main" id="{2CD3391D-248E-D019-009D-5DB952ACBE8C}"/>
              </a:ext>
            </a:extLst>
          </p:cNvPr>
          <p:cNvSpPr/>
          <p:nvPr/>
        </p:nvSpPr>
        <p:spPr>
          <a:xfrm>
            <a:off x="531813" y="1285691"/>
            <a:ext cx="11107737" cy="5161940"/>
          </a:xfrm>
          <a:prstGeom prst="roundRect">
            <a:avLst>
              <a:gd name="adj" fmla="val 4218"/>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四角形: 角を丸くする 25">
            <a:extLst>
              <a:ext uri="{FF2B5EF4-FFF2-40B4-BE49-F238E27FC236}">
                <a16:creationId xmlns:a16="http://schemas.microsoft.com/office/drawing/2014/main" id="{031C84A2-A711-E557-87F5-3E0AB28DCF94}"/>
              </a:ext>
            </a:extLst>
          </p:cNvPr>
          <p:cNvSpPr/>
          <p:nvPr/>
        </p:nvSpPr>
        <p:spPr>
          <a:xfrm>
            <a:off x="887570" y="3400425"/>
            <a:ext cx="10466229" cy="2632075"/>
          </a:xfrm>
          <a:prstGeom prst="roundRect">
            <a:avLst>
              <a:gd name="adj" fmla="val 7971"/>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pc="100">
                <a:latin typeface="BIZ UDPゴシック" panose="020B0400000000000000" pitchFamily="50" charset="-128"/>
                <a:ea typeface="BIZ UDPゴシック" panose="020B0400000000000000" pitchFamily="50" charset="-128"/>
              </a:rPr>
              <a:t>か</a:t>
            </a:r>
            <a:endParaRPr kumimoji="1" lang="ja-JP" altLang="en-US"/>
          </a:p>
        </p:txBody>
      </p:sp>
      <p:sp>
        <p:nvSpPr>
          <p:cNvPr id="4" name="テキスト ボックス 3">
            <a:extLst>
              <a:ext uri="{FF2B5EF4-FFF2-40B4-BE49-F238E27FC236}">
                <a16:creationId xmlns:a16="http://schemas.microsoft.com/office/drawing/2014/main" id="{9356833F-AA68-5448-0E4B-DAC074FF6897}"/>
              </a:ext>
            </a:extLst>
          </p:cNvPr>
          <p:cNvSpPr txBox="1"/>
          <p:nvPr/>
        </p:nvSpPr>
        <p:spPr>
          <a:xfrm>
            <a:off x="792162" y="1416069"/>
            <a:ext cx="10759758" cy="1448986"/>
          </a:xfrm>
          <a:prstGeom prst="rect">
            <a:avLst/>
          </a:prstGeom>
          <a:noFill/>
        </p:spPr>
        <p:txBody>
          <a:bodyPr wrap="square" rtlCol="0">
            <a:spAutoFit/>
          </a:bodyPr>
          <a:lstStyle/>
          <a:p>
            <a:pPr>
              <a:lnSpc>
                <a:spcPct val="120000"/>
              </a:lnSpc>
              <a:spcAft>
                <a:spcPts val="600"/>
              </a:spcAft>
            </a:pPr>
            <a:r>
              <a:rPr kumimoji="1" lang="ja-JP" altLang="en-US" spc="50">
                <a:latin typeface="BIZ UDPゴシック" panose="020B0400000000000000" pitchFamily="50" charset="-128"/>
                <a:ea typeface="BIZ UDPゴシック" panose="020B0400000000000000" pitchFamily="50" charset="-128"/>
              </a:rPr>
              <a:t>設問</a:t>
            </a:r>
            <a:r>
              <a:rPr kumimoji="1" lang="en-US" altLang="ja-JP" spc="50">
                <a:latin typeface="BIZ UDPゴシック" panose="020B0400000000000000" pitchFamily="50" charset="-128"/>
                <a:ea typeface="BIZ UDPゴシック" panose="020B0400000000000000" pitchFamily="50" charset="-128"/>
              </a:rPr>
              <a:t>2</a:t>
            </a:r>
          </a:p>
          <a:p>
            <a:pPr>
              <a:lnSpc>
                <a:spcPct val="120000"/>
              </a:lnSpc>
              <a:spcAft>
                <a:spcPts val="600"/>
              </a:spcAft>
            </a:pPr>
            <a:r>
              <a:rPr lang="ja-JP" altLang="en-US" spc="50">
                <a:latin typeface="BIZ UDPゴシック" panose="020B0400000000000000" pitchFamily="50" charset="-128"/>
                <a:ea typeface="BIZ UDPゴシック" panose="020B0400000000000000" pitchFamily="50" charset="-128"/>
              </a:rPr>
              <a:t>あなたは、別のこどもから「○○さん（こども）が、Ａ先生に体を触られたと言っていた。ちょっと悩んでいるみたいだった。</a:t>
            </a:r>
            <a:r>
              <a:rPr lang="en-US" altLang="ja-JP" spc="50">
                <a:latin typeface="BIZ UDPゴシック" panose="020B0400000000000000" pitchFamily="50" charset="-128"/>
                <a:ea typeface="BIZ UDPゴシック" panose="020B0400000000000000" pitchFamily="50" charset="-128"/>
              </a:rPr>
              <a:t>A</a:t>
            </a:r>
            <a:r>
              <a:rPr lang="ja-JP" altLang="en-US" spc="50">
                <a:latin typeface="BIZ UDPゴシック" panose="020B0400000000000000" pitchFamily="50" charset="-128"/>
                <a:ea typeface="BIZ UDPゴシック" panose="020B0400000000000000" pitchFamily="50" charset="-128"/>
              </a:rPr>
              <a:t>先生はいい先生だけど、そういうのってどうなのかなって・・・・」と相談を受けました。あなたはどのように対応しますか。</a:t>
            </a:r>
          </a:p>
        </p:txBody>
      </p:sp>
      <p:sp>
        <p:nvSpPr>
          <p:cNvPr id="9" name="四角形: 角を丸くする 8">
            <a:extLst>
              <a:ext uri="{FF2B5EF4-FFF2-40B4-BE49-F238E27FC236}">
                <a16:creationId xmlns:a16="http://schemas.microsoft.com/office/drawing/2014/main" id="{0739DDA8-CBB9-453D-E1C0-CF64A9578964}"/>
              </a:ext>
            </a:extLst>
          </p:cNvPr>
          <p:cNvSpPr/>
          <p:nvPr/>
        </p:nvSpPr>
        <p:spPr>
          <a:xfrm>
            <a:off x="612000" y="396000"/>
            <a:ext cx="2880000" cy="442800"/>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タイトル 1">
            <a:extLst>
              <a:ext uri="{FF2B5EF4-FFF2-40B4-BE49-F238E27FC236}">
                <a16:creationId xmlns:a16="http://schemas.microsoft.com/office/drawing/2014/main" id="{304FC763-8B4B-4330-321D-EA90780C4349}"/>
              </a:ext>
            </a:extLst>
          </p:cNvPr>
          <p:cNvSpPr>
            <a:spLocks noGrp="1"/>
          </p:cNvSpPr>
          <p:nvPr>
            <p:ph type="title"/>
          </p:nvPr>
        </p:nvSpPr>
        <p:spPr>
          <a:xfrm>
            <a:off x="1238250" y="419745"/>
            <a:ext cx="1628775" cy="391261"/>
          </a:xfrm>
        </p:spPr>
        <p:txBody>
          <a:bodyPr anchor="ctr"/>
          <a:lstStyle/>
          <a:p>
            <a:pPr algn="dist"/>
            <a:r>
              <a:rPr lang="ja-JP" altLang="en-US">
                <a:latin typeface="BIZ UDPゴシック" panose="020B0400000000000000" pitchFamily="50" charset="-128"/>
                <a:ea typeface="BIZ UDPゴシック" panose="020B0400000000000000" pitchFamily="50" charset="-128"/>
              </a:rPr>
              <a:t>設問</a:t>
            </a:r>
            <a:r>
              <a:rPr lang="en-US" altLang="ja-JP">
                <a:latin typeface="BIZ UDPゴシック" panose="020B0400000000000000" pitchFamily="50" charset="-128"/>
                <a:ea typeface="BIZ UDPゴシック" panose="020B0400000000000000" pitchFamily="50" charset="-128"/>
              </a:rPr>
              <a:t>2</a:t>
            </a:r>
            <a:endParaRPr lang="ja-JP" altLang="en-US">
              <a:latin typeface="BIZ UDPゴシック" panose="020B0400000000000000" pitchFamily="50" charset="-128"/>
              <a:ea typeface="BIZ UDPゴシック" panose="020B0400000000000000" pitchFamily="50" charset="-128"/>
            </a:endParaRPr>
          </a:p>
        </p:txBody>
      </p:sp>
      <p:sp>
        <p:nvSpPr>
          <p:cNvPr id="6" name="テキスト ボックス 5">
            <a:extLst>
              <a:ext uri="{FF2B5EF4-FFF2-40B4-BE49-F238E27FC236}">
                <a16:creationId xmlns:a16="http://schemas.microsoft.com/office/drawing/2014/main" id="{B706F4E5-E3E4-0011-C881-E65B01E29E1A}"/>
              </a:ext>
            </a:extLst>
          </p:cNvPr>
          <p:cNvSpPr txBox="1"/>
          <p:nvPr/>
        </p:nvSpPr>
        <p:spPr>
          <a:xfrm>
            <a:off x="1170618" y="3792454"/>
            <a:ext cx="9837741" cy="1538883"/>
          </a:xfrm>
          <a:prstGeom prst="rect">
            <a:avLst/>
          </a:prstGeom>
          <a:noFill/>
        </p:spPr>
        <p:txBody>
          <a:bodyPr wrap="square" rtlCol="0">
            <a:spAutoFit/>
          </a:bodyPr>
          <a:lstStyle/>
          <a:p>
            <a:pPr marL="342900" indent="-342900">
              <a:spcAft>
                <a:spcPts val="1200"/>
              </a:spcAft>
              <a:buClr>
                <a:srgbClr val="FF6A29"/>
              </a:buClr>
              <a:buFont typeface="Wingdings" panose="05000000000000000000" pitchFamily="2" charset="2"/>
              <a:buChar char="ü"/>
            </a:pPr>
            <a:r>
              <a:rPr lang="ja-JP" altLang="en-US" sz="1600" spc="100">
                <a:latin typeface="BIZ UDPゴシック" panose="020B0400000000000000" pitchFamily="50" charset="-128"/>
                <a:ea typeface="BIZ UDPゴシック" panose="020B0400000000000000" pitchFamily="50" charset="-128"/>
              </a:rPr>
              <a:t>どのようなことに気をつけるべきか、</a:t>
            </a:r>
            <a:endParaRPr lang="en-US" altLang="ja-JP" sz="1600" spc="100">
              <a:latin typeface="BIZ UDPゴシック" panose="020B0400000000000000" pitchFamily="50" charset="-128"/>
              <a:ea typeface="BIZ UDPゴシック" panose="020B0400000000000000" pitchFamily="50" charset="-128"/>
            </a:endParaRPr>
          </a:p>
          <a:p>
            <a:pPr marL="342900" indent="-342900">
              <a:spcAft>
                <a:spcPts val="1200"/>
              </a:spcAft>
              <a:buClr>
                <a:srgbClr val="FF6A29"/>
              </a:buClr>
              <a:buFont typeface="Wingdings" panose="05000000000000000000" pitchFamily="2" charset="2"/>
              <a:buChar char="ü"/>
            </a:pPr>
            <a:r>
              <a:rPr lang="ja-JP" altLang="en-US" sz="1600" spc="100">
                <a:latin typeface="BIZ UDPゴシック" panose="020B0400000000000000" pitchFamily="50" charset="-128"/>
                <a:ea typeface="BIZ UDPゴシック" panose="020B0400000000000000" pitchFamily="50" charset="-128"/>
              </a:rPr>
              <a:t>どのように対応するべきか、</a:t>
            </a:r>
            <a:endParaRPr lang="en-US" altLang="ja-JP" sz="1600" spc="100">
              <a:latin typeface="BIZ UDPゴシック" panose="020B0400000000000000" pitchFamily="50" charset="-128"/>
              <a:ea typeface="BIZ UDPゴシック" panose="020B0400000000000000" pitchFamily="50" charset="-128"/>
            </a:endParaRPr>
          </a:p>
          <a:p>
            <a:pPr marL="342900" indent="-342900">
              <a:spcAft>
                <a:spcPts val="1200"/>
              </a:spcAft>
              <a:buClr>
                <a:srgbClr val="FF6A29"/>
              </a:buClr>
              <a:buFont typeface="Wingdings" panose="05000000000000000000" pitchFamily="2" charset="2"/>
              <a:buChar char="ü"/>
            </a:pPr>
            <a:r>
              <a:rPr lang="ja-JP" altLang="en-US" sz="1600" spc="100">
                <a:latin typeface="BIZ UDPゴシック" panose="020B0400000000000000" pitchFamily="50" charset="-128"/>
                <a:ea typeface="BIZ UDPゴシック" panose="020B0400000000000000" pitchFamily="50" charset="-128"/>
              </a:rPr>
              <a:t>誰に報告するべきか</a:t>
            </a:r>
            <a:endParaRPr lang="en-US" altLang="ja-JP" sz="1600" spc="100">
              <a:latin typeface="BIZ UDPゴシック" panose="020B0400000000000000" pitchFamily="50" charset="-128"/>
              <a:ea typeface="BIZ UDPゴシック" panose="020B0400000000000000" pitchFamily="50" charset="-128"/>
            </a:endParaRPr>
          </a:p>
          <a:p>
            <a:pPr>
              <a:spcAft>
                <a:spcPts val="1200"/>
              </a:spcAft>
              <a:buClr>
                <a:srgbClr val="FF6A29"/>
              </a:buClr>
            </a:pPr>
            <a:r>
              <a:rPr lang="ja-JP" altLang="en-US" sz="1600" spc="100">
                <a:latin typeface="BIZ UDPゴシック" panose="020B0400000000000000" pitchFamily="50" charset="-128"/>
                <a:ea typeface="BIZ UDPゴシック" panose="020B0400000000000000" pitchFamily="50" charset="-128"/>
              </a:rPr>
              <a:t>などについて、考えてみましょう。</a:t>
            </a:r>
          </a:p>
        </p:txBody>
      </p:sp>
      <p:sp>
        <p:nvSpPr>
          <p:cNvPr id="2" name="スライド番号プレースホルダー 1">
            <a:extLst>
              <a:ext uri="{FF2B5EF4-FFF2-40B4-BE49-F238E27FC236}">
                <a16:creationId xmlns:a16="http://schemas.microsoft.com/office/drawing/2014/main" id="{D2FF4F57-7658-AC60-9960-FB43798D28C6}"/>
              </a:ext>
            </a:extLst>
          </p:cNvPr>
          <p:cNvSpPr>
            <a:spLocks noGrp="1"/>
          </p:cNvSpPr>
          <p:nvPr>
            <p:ph type="sldNum" sz="quarter" idx="4"/>
          </p:nvPr>
        </p:nvSpPr>
        <p:spPr/>
        <p:txBody>
          <a:bodyPr/>
          <a:lstStyle/>
          <a:p>
            <a:fld id="{2336B528-F940-46AA-A4AB-D4751FB27E02}" type="slidenum">
              <a:rPr kumimoji="1" lang="ja-JP" altLang="en-US" smtClean="0"/>
              <a:t>93</a:t>
            </a:fld>
            <a:endParaRPr kumimoji="1" lang="ja-JP" altLang="en-US"/>
          </a:p>
        </p:txBody>
      </p:sp>
    </p:spTree>
    <p:extLst>
      <p:ext uri="{BB962C8B-B14F-4D97-AF65-F5344CB8AC3E}">
        <p14:creationId xmlns:p14="http://schemas.microsoft.com/office/powerpoint/2010/main" val="1517629747"/>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CA2C9D-AA4A-F0C0-9022-3C4A95B09986}"/>
            </a:ext>
          </a:extLst>
        </p:cNvPr>
        <p:cNvGrpSpPr/>
        <p:nvPr/>
      </p:nvGrpSpPr>
      <p:grpSpPr>
        <a:xfrm>
          <a:off x="0" y="0"/>
          <a:ext cx="0" cy="0"/>
          <a:chOff x="0" y="0"/>
          <a:chExt cx="0" cy="0"/>
        </a:xfrm>
      </p:grpSpPr>
      <p:sp>
        <p:nvSpPr>
          <p:cNvPr id="28" name="四角形: 角を丸くする 27">
            <a:extLst>
              <a:ext uri="{FF2B5EF4-FFF2-40B4-BE49-F238E27FC236}">
                <a16:creationId xmlns:a16="http://schemas.microsoft.com/office/drawing/2014/main" id="{382E6D4F-FAF7-7B94-3037-40072B8B3002}"/>
              </a:ext>
            </a:extLst>
          </p:cNvPr>
          <p:cNvSpPr/>
          <p:nvPr/>
        </p:nvSpPr>
        <p:spPr>
          <a:xfrm>
            <a:off x="531813" y="2448233"/>
            <a:ext cx="11107737" cy="4054954"/>
          </a:xfrm>
          <a:prstGeom prst="roundRect">
            <a:avLst>
              <a:gd name="adj" fmla="val 5326"/>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20000"/>
              </a:lnSpc>
            </a:pPr>
            <a:endParaRPr kumimoji="1" lang="ja-JP" altLang="en-US"/>
          </a:p>
        </p:txBody>
      </p:sp>
      <p:sp>
        <p:nvSpPr>
          <p:cNvPr id="23" name="四角形: 角を丸くする 22">
            <a:extLst>
              <a:ext uri="{FF2B5EF4-FFF2-40B4-BE49-F238E27FC236}">
                <a16:creationId xmlns:a16="http://schemas.microsoft.com/office/drawing/2014/main" id="{4FCABB54-7397-56EA-4618-B01D5BD81AFF}"/>
              </a:ext>
            </a:extLst>
          </p:cNvPr>
          <p:cNvSpPr/>
          <p:nvPr/>
        </p:nvSpPr>
        <p:spPr>
          <a:xfrm>
            <a:off x="531813" y="1311960"/>
            <a:ext cx="11107737" cy="959292"/>
          </a:xfrm>
          <a:prstGeom prst="roundRect">
            <a:avLst>
              <a:gd name="adj" fmla="val 6290"/>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20000"/>
              </a:lnSpc>
            </a:pPr>
            <a:endParaRPr kumimoji="1" lang="ja-JP" altLang="en-US"/>
          </a:p>
        </p:txBody>
      </p:sp>
      <p:sp>
        <p:nvSpPr>
          <p:cNvPr id="7" name="四角形: 角を丸くする 6">
            <a:extLst>
              <a:ext uri="{FF2B5EF4-FFF2-40B4-BE49-F238E27FC236}">
                <a16:creationId xmlns:a16="http://schemas.microsoft.com/office/drawing/2014/main" id="{6CD52EEA-3A64-F2F4-52AF-57FC0A221962}"/>
              </a:ext>
            </a:extLst>
          </p:cNvPr>
          <p:cNvSpPr/>
          <p:nvPr/>
        </p:nvSpPr>
        <p:spPr>
          <a:xfrm>
            <a:off x="612000" y="396000"/>
            <a:ext cx="2880000" cy="443552"/>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56B5A2DB-229B-8190-D5CD-E6C4FF723B34}"/>
              </a:ext>
            </a:extLst>
          </p:cNvPr>
          <p:cNvSpPr>
            <a:spLocks noGrp="1"/>
          </p:cNvSpPr>
          <p:nvPr>
            <p:ph type="title"/>
          </p:nvPr>
        </p:nvSpPr>
        <p:spPr>
          <a:xfrm>
            <a:off x="757084" y="432000"/>
            <a:ext cx="2576052" cy="383182"/>
          </a:xfrm>
        </p:spPr>
        <p:txBody>
          <a:bodyPr vert="horz" wrap="square" lIns="91440" tIns="45720" rIns="91440" bIns="45720" rtlCol="0" anchor="b">
            <a:spAutoFit/>
          </a:bodyPr>
          <a:lstStyle/>
          <a:p>
            <a:pPr algn="dist"/>
            <a:r>
              <a:rPr lang="ja-JP" altLang="en-US">
                <a:latin typeface="BIZ UDPゴシック" panose="020B0400000000000000" pitchFamily="50" charset="-128"/>
                <a:ea typeface="BIZ UDPゴシック" panose="020B0400000000000000" pitchFamily="50" charset="-128"/>
              </a:rPr>
              <a:t>設問</a:t>
            </a:r>
            <a:r>
              <a:rPr lang="en-US" altLang="ja-JP">
                <a:latin typeface="BIZ UDPゴシック" panose="020B0400000000000000" pitchFamily="50" charset="-128"/>
                <a:ea typeface="BIZ UDPゴシック" panose="020B0400000000000000" pitchFamily="50" charset="-128"/>
              </a:rPr>
              <a:t>2</a:t>
            </a:r>
            <a:r>
              <a:rPr lang="ja-JP" altLang="en-US">
                <a:latin typeface="BIZ UDPゴシック" panose="020B0400000000000000" pitchFamily="50" charset="-128"/>
                <a:ea typeface="BIZ UDPゴシック" panose="020B0400000000000000" pitchFamily="50" charset="-128"/>
              </a:rPr>
              <a:t> 考えるヒント</a:t>
            </a:r>
          </a:p>
        </p:txBody>
      </p:sp>
      <p:sp>
        <p:nvSpPr>
          <p:cNvPr id="20" name="テキスト ボックス 19">
            <a:extLst>
              <a:ext uri="{FF2B5EF4-FFF2-40B4-BE49-F238E27FC236}">
                <a16:creationId xmlns:a16="http://schemas.microsoft.com/office/drawing/2014/main" id="{D3EBD597-CB53-137F-0E01-7EC5ADA305F4}"/>
              </a:ext>
            </a:extLst>
          </p:cNvPr>
          <p:cNvSpPr txBox="1"/>
          <p:nvPr/>
        </p:nvSpPr>
        <p:spPr>
          <a:xfrm>
            <a:off x="705773" y="2775841"/>
            <a:ext cx="10835148" cy="3331361"/>
          </a:xfrm>
          <a:prstGeom prst="rect">
            <a:avLst/>
          </a:prstGeom>
          <a:noFill/>
        </p:spPr>
        <p:txBody>
          <a:bodyPr wrap="square" rtlCol="0">
            <a:spAutoFit/>
          </a:bodyPr>
          <a:lstStyle/>
          <a:p>
            <a:pPr marL="285750" indent="-285750">
              <a:lnSpc>
                <a:spcPct val="120000"/>
              </a:lnSpc>
              <a:spcAft>
                <a:spcPts val="1800"/>
              </a:spcAft>
              <a:buClr>
                <a:srgbClr val="FF6A29"/>
              </a:buClr>
              <a:buFont typeface="Wingdings" panose="05000000000000000000" pitchFamily="2" charset="2"/>
              <a:buChar char="l"/>
            </a:pPr>
            <a:r>
              <a:rPr lang="ja-JP" altLang="en-US" sz="1400">
                <a:latin typeface="BIZ UDPゴシック" panose="020B0400000000000000" pitchFamily="50" charset="-128"/>
                <a:ea typeface="BIZ UDPゴシック" panose="020B0400000000000000" pitchFamily="50" charset="-128"/>
              </a:rPr>
              <a:t>相談を受けた際は、こどもが安心して話せる場所を確保することが重要です。また可能であれば「記録の準備」をしておきましょう。相談を受けた際に具体的にどこで聴き取りを行うのか、事業所の特徴に合わせて検討してみましょう。</a:t>
            </a:r>
          </a:p>
          <a:p>
            <a:pPr marL="285750" indent="-285750">
              <a:lnSpc>
                <a:spcPct val="120000"/>
              </a:lnSpc>
              <a:spcAft>
                <a:spcPts val="1800"/>
              </a:spcAft>
              <a:buClr>
                <a:srgbClr val="FF6A29"/>
              </a:buClr>
              <a:buFont typeface="Wingdings" panose="05000000000000000000" pitchFamily="2" charset="2"/>
              <a:buChar char="l"/>
            </a:pPr>
            <a:r>
              <a:rPr lang="ja-JP" altLang="en-US" sz="1400">
                <a:latin typeface="BIZ UDPゴシック" panose="020B0400000000000000" pitchFamily="50" charset="-128"/>
                <a:ea typeface="BIZ UDPゴシック" panose="020B0400000000000000" pitchFamily="50" charset="-128"/>
              </a:rPr>
              <a:t>まずは、話してくれたことへの感謝を伝えることが重要です。また、「知っていること」ではなく「見聞きしたこと」を話してもらうことが</a:t>
            </a:r>
            <a:br>
              <a:rPr lang="en-US" altLang="ja-JP" sz="1400">
                <a:latin typeface="BIZ UDPゴシック" panose="020B0400000000000000" pitchFamily="50" charset="-128"/>
                <a:ea typeface="BIZ UDPゴシック" panose="020B0400000000000000" pitchFamily="50" charset="-128"/>
              </a:rPr>
            </a:br>
            <a:r>
              <a:rPr lang="ja-JP" altLang="en-US" sz="1400">
                <a:latin typeface="BIZ UDPゴシック" panose="020B0400000000000000" pitchFamily="50" charset="-128"/>
                <a:ea typeface="BIZ UDPゴシック" panose="020B0400000000000000" pitchFamily="50" charset="-128"/>
              </a:rPr>
              <a:t>ポイントです。大人は、話してくれたこどもの安全も、被害にあったこどもの安全も、守りたいと思っていることをしっかりと伝えるようにしましょう。</a:t>
            </a:r>
          </a:p>
          <a:p>
            <a:pPr marL="285750" indent="-285750">
              <a:lnSpc>
                <a:spcPct val="120000"/>
              </a:lnSpc>
              <a:spcAft>
                <a:spcPts val="1800"/>
              </a:spcAft>
              <a:buClr>
                <a:srgbClr val="FF6A29"/>
              </a:buClr>
              <a:buFont typeface="Wingdings" panose="05000000000000000000" pitchFamily="2" charset="2"/>
              <a:buChar char="l"/>
            </a:pPr>
            <a:r>
              <a:rPr lang="ja-JP" altLang="en-US" sz="1400">
                <a:latin typeface="BIZ UDPゴシック" panose="020B0400000000000000" pitchFamily="50" charset="-128"/>
                <a:ea typeface="BIZ UDPゴシック" panose="020B0400000000000000" pitchFamily="50" charset="-128"/>
              </a:rPr>
              <a:t>加えて、不用意に情報が拡散されてしまうと、誹謗中傷などが起こるリスクがあることを理解してもらい、「他者へ情報共有しないよう依頼すること」も重要です。これらを踏まえ、具体的にどのような声掛けを行うか、改めて考えてみましょう。</a:t>
            </a:r>
          </a:p>
          <a:p>
            <a:pPr marL="285750" indent="-285750">
              <a:lnSpc>
                <a:spcPct val="120000"/>
              </a:lnSpc>
              <a:spcAft>
                <a:spcPts val="1800"/>
              </a:spcAft>
              <a:buClr>
                <a:srgbClr val="FF6A29"/>
              </a:buClr>
              <a:buFont typeface="Wingdings" panose="05000000000000000000" pitchFamily="2" charset="2"/>
              <a:buChar char="l"/>
            </a:pPr>
            <a:r>
              <a:rPr lang="ja-JP" altLang="en-US" sz="1400">
                <a:latin typeface="BIZ UDPゴシック" panose="020B0400000000000000" pitchFamily="50" charset="-128"/>
                <a:ea typeface="BIZ UDPゴシック" panose="020B0400000000000000" pitchFamily="50" charset="-128"/>
              </a:rPr>
              <a:t>さらに、自分が何を発言したか、子どもが何を言ったかを、言葉を変えたり省略したりせずに、聴き取った事実関係を正確に記録します。可能な限り早急に管理者に報告し、対応について相談しましょう。事実がはっきりしない段階であっても組織的に対応することが重要</a:t>
            </a:r>
            <a:br>
              <a:rPr lang="en-US" altLang="ja-JP" sz="1400">
                <a:latin typeface="BIZ UDPゴシック" panose="020B0400000000000000" pitchFamily="50" charset="-128"/>
                <a:ea typeface="BIZ UDPゴシック" panose="020B0400000000000000" pitchFamily="50" charset="-128"/>
              </a:rPr>
            </a:br>
            <a:r>
              <a:rPr lang="ja-JP" altLang="en-US" sz="1400">
                <a:latin typeface="BIZ UDPゴシック" panose="020B0400000000000000" pitchFamily="50" charset="-128"/>
                <a:ea typeface="BIZ UDPゴシック" panose="020B0400000000000000" pitchFamily="50" charset="-128"/>
              </a:rPr>
              <a:t>です。</a:t>
            </a:r>
          </a:p>
        </p:txBody>
      </p:sp>
      <p:sp>
        <p:nvSpPr>
          <p:cNvPr id="3" name="テキスト ボックス 2">
            <a:extLst>
              <a:ext uri="{FF2B5EF4-FFF2-40B4-BE49-F238E27FC236}">
                <a16:creationId xmlns:a16="http://schemas.microsoft.com/office/drawing/2014/main" id="{FA5C53A1-21E5-78D4-722F-6EC32A669BE4}"/>
              </a:ext>
            </a:extLst>
          </p:cNvPr>
          <p:cNvSpPr txBox="1"/>
          <p:nvPr/>
        </p:nvSpPr>
        <p:spPr>
          <a:xfrm>
            <a:off x="568960" y="1344949"/>
            <a:ext cx="11043920" cy="934423"/>
          </a:xfrm>
          <a:prstGeom prst="rect">
            <a:avLst/>
          </a:prstGeom>
          <a:noFill/>
        </p:spPr>
        <p:txBody>
          <a:bodyPr wrap="square" rtlCol="0">
            <a:spAutoFit/>
          </a:bodyPr>
          <a:lstStyle/>
          <a:p>
            <a:pPr>
              <a:lnSpc>
                <a:spcPct val="120000"/>
              </a:lnSpc>
            </a:pPr>
            <a:r>
              <a:rPr kumimoji="1" lang="ja-JP" altLang="en-US" sz="1600" spc="50">
                <a:latin typeface="BIZ UDPゴシック" panose="020B0400000000000000" pitchFamily="50" charset="-128"/>
                <a:ea typeface="BIZ UDPゴシック" panose="020B0400000000000000" pitchFamily="50" charset="-128"/>
              </a:rPr>
              <a:t>設問</a:t>
            </a:r>
            <a:r>
              <a:rPr kumimoji="1" lang="en-US" altLang="ja-JP" sz="1600" spc="50">
                <a:latin typeface="BIZ UDPゴシック" panose="020B0400000000000000" pitchFamily="50" charset="-128"/>
                <a:ea typeface="BIZ UDPゴシック" panose="020B0400000000000000" pitchFamily="50" charset="-128"/>
              </a:rPr>
              <a:t>2</a:t>
            </a:r>
            <a:r>
              <a:rPr kumimoji="1" lang="ja-JP" altLang="en-US" sz="1600" spc="50">
                <a:latin typeface="BIZ UDPゴシック" panose="020B0400000000000000" pitchFamily="50" charset="-128"/>
                <a:ea typeface="BIZ UDPゴシック" panose="020B0400000000000000" pitchFamily="50" charset="-128"/>
              </a:rPr>
              <a:t> </a:t>
            </a:r>
            <a:r>
              <a:rPr lang="ja-JP" altLang="en-US" sz="1600" spc="50">
                <a:latin typeface="BIZ UDPゴシック" panose="020B0400000000000000" pitchFamily="50" charset="-128"/>
                <a:ea typeface="BIZ UDPゴシック" panose="020B0400000000000000" pitchFamily="50" charset="-128"/>
              </a:rPr>
              <a:t>あなたは、別のこどもから「○○さん（こども）が、Ａ先生に体を触られたと言っていた。ちょっと悩んでいるみたいだった。</a:t>
            </a:r>
            <a:r>
              <a:rPr lang="en-US" altLang="ja-JP" sz="1600" spc="50">
                <a:latin typeface="BIZ UDPゴシック" panose="020B0400000000000000" pitchFamily="50" charset="-128"/>
                <a:ea typeface="BIZ UDPゴシック" panose="020B0400000000000000" pitchFamily="50" charset="-128"/>
              </a:rPr>
              <a:t>A</a:t>
            </a:r>
            <a:r>
              <a:rPr lang="ja-JP" altLang="en-US" sz="1600" spc="50">
                <a:latin typeface="BIZ UDPゴシック" panose="020B0400000000000000" pitchFamily="50" charset="-128"/>
                <a:ea typeface="BIZ UDPゴシック" panose="020B0400000000000000" pitchFamily="50" charset="-128"/>
              </a:rPr>
              <a:t>先生はいい先生だけど、そういうのってどうなのかなって・・・・」と相談を受けました。あなたはどのように対応しますか。</a:t>
            </a:r>
          </a:p>
        </p:txBody>
      </p:sp>
      <p:sp>
        <p:nvSpPr>
          <p:cNvPr id="4" name="スライド番号プレースホルダー 3">
            <a:extLst>
              <a:ext uri="{FF2B5EF4-FFF2-40B4-BE49-F238E27FC236}">
                <a16:creationId xmlns:a16="http://schemas.microsoft.com/office/drawing/2014/main" id="{753DE540-2360-C065-B3A5-0E619920BBD7}"/>
              </a:ext>
            </a:extLst>
          </p:cNvPr>
          <p:cNvSpPr>
            <a:spLocks noGrp="1"/>
          </p:cNvSpPr>
          <p:nvPr>
            <p:ph type="sldNum" sz="quarter" idx="4"/>
          </p:nvPr>
        </p:nvSpPr>
        <p:spPr/>
        <p:txBody>
          <a:bodyPr/>
          <a:lstStyle/>
          <a:p>
            <a:fld id="{2336B528-F940-46AA-A4AB-D4751FB27E02}" type="slidenum">
              <a:rPr kumimoji="1" lang="ja-JP" altLang="en-US" smtClean="0"/>
              <a:t>94</a:t>
            </a:fld>
            <a:endParaRPr kumimoji="1" lang="ja-JP" altLang="en-US"/>
          </a:p>
        </p:txBody>
      </p:sp>
    </p:spTree>
    <p:extLst>
      <p:ext uri="{BB962C8B-B14F-4D97-AF65-F5344CB8AC3E}">
        <p14:creationId xmlns:p14="http://schemas.microsoft.com/office/powerpoint/2010/main" val="2697935844"/>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0B28BE-8B88-0078-134C-7CA9B866EBEC}"/>
            </a:ext>
          </a:extLst>
        </p:cNvPr>
        <p:cNvGrpSpPr/>
        <p:nvPr/>
      </p:nvGrpSpPr>
      <p:grpSpPr>
        <a:xfrm>
          <a:off x="0" y="0"/>
          <a:ext cx="0" cy="0"/>
          <a:chOff x="0" y="0"/>
          <a:chExt cx="0" cy="0"/>
        </a:xfrm>
      </p:grpSpPr>
      <p:sp>
        <p:nvSpPr>
          <p:cNvPr id="12" name="四角形: 角を丸くする 11">
            <a:extLst>
              <a:ext uri="{FF2B5EF4-FFF2-40B4-BE49-F238E27FC236}">
                <a16:creationId xmlns:a16="http://schemas.microsoft.com/office/drawing/2014/main" id="{A3080807-A15F-A21C-2C58-AB73FD86B1CF}"/>
              </a:ext>
            </a:extLst>
          </p:cNvPr>
          <p:cNvSpPr/>
          <p:nvPr/>
        </p:nvSpPr>
        <p:spPr>
          <a:xfrm>
            <a:off x="542131" y="2497393"/>
            <a:ext cx="11107737" cy="4064965"/>
          </a:xfrm>
          <a:prstGeom prst="roundRect">
            <a:avLst>
              <a:gd name="adj" fmla="val 5326"/>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20000"/>
              </a:lnSpc>
              <a:spcAft>
                <a:spcPts val="600"/>
              </a:spcAft>
            </a:pPr>
            <a:endParaRPr kumimoji="1" lang="ja-JP" altLang="en-US">
              <a:latin typeface="BIZ UDPゴシック" panose="020B0400000000000000" pitchFamily="50" charset="-128"/>
              <a:ea typeface="BIZ UDPゴシック" panose="020B0400000000000000" pitchFamily="50" charset="-128"/>
            </a:endParaRPr>
          </a:p>
        </p:txBody>
      </p:sp>
      <p:sp>
        <p:nvSpPr>
          <p:cNvPr id="13" name="四角形: 角を丸くする 12">
            <a:extLst>
              <a:ext uri="{FF2B5EF4-FFF2-40B4-BE49-F238E27FC236}">
                <a16:creationId xmlns:a16="http://schemas.microsoft.com/office/drawing/2014/main" id="{F34FB3A7-BE1A-A961-07A4-646332B24C15}"/>
              </a:ext>
            </a:extLst>
          </p:cNvPr>
          <p:cNvSpPr/>
          <p:nvPr/>
        </p:nvSpPr>
        <p:spPr>
          <a:xfrm>
            <a:off x="540000" y="396000"/>
            <a:ext cx="2880000" cy="442800"/>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Pゴシック" panose="020B0400000000000000" pitchFamily="50" charset="-128"/>
              <a:ea typeface="BIZ UDPゴシック" panose="020B0400000000000000" pitchFamily="50" charset="-128"/>
            </a:endParaRPr>
          </a:p>
        </p:txBody>
      </p:sp>
      <p:sp>
        <p:nvSpPr>
          <p:cNvPr id="14" name="タイトル 13">
            <a:extLst>
              <a:ext uri="{FF2B5EF4-FFF2-40B4-BE49-F238E27FC236}">
                <a16:creationId xmlns:a16="http://schemas.microsoft.com/office/drawing/2014/main" id="{DA619201-CE07-BE28-A00B-0D402563FBA9}"/>
              </a:ext>
            </a:extLst>
          </p:cNvPr>
          <p:cNvSpPr>
            <a:spLocks noGrp="1"/>
          </p:cNvSpPr>
          <p:nvPr>
            <p:ph type="title"/>
          </p:nvPr>
        </p:nvSpPr>
        <p:spPr>
          <a:xfrm>
            <a:off x="723900" y="444818"/>
            <a:ext cx="2514600" cy="383182"/>
          </a:xfrm>
        </p:spPr>
        <p:txBody>
          <a:bodyPr wrap="square"/>
          <a:lstStyle/>
          <a:p>
            <a:pPr algn="dist"/>
            <a:r>
              <a:rPr lang="ja-JP" altLang="en-US">
                <a:latin typeface="BIZ UDPゴシック" panose="020B0400000000000000" pitchFamily="50" charset="-128"/>
                <a:ea typeface="BIZ UDPゴシック" panose="020B0400000000000000" pitchFamily="50" charset="-128"/>
              </a:rPr>
              <a:t>設問</a:t>
            </a:r>
            <a:r>
              <a:rPr lang="en-US" altLang="ja-JP">
                <a:latin typeface="BIZ UDPゴシック" panose="020B0400000000000000" pitchFamily="50" charset="-128"/>
                <a:ea typeface="BIZ UDPゴシック" panose="020B0400000000000000" pitchFamily="50" charset="-128"/>
              </a:rPr>
              <a:t>2</a:t>
            </a:r>
            <a:r>
              <a:rPr lang="ja-JP" altLang="en-US">
                <a:latin typeface="BIZ UDPゴシック" panose="020B0400000000000000" pitchFamily="50" charset="-128"/>
                <a:ea typeface="BIZ UDPゴシック" panose="020B0400000000000000" pitchFamily="50" charset="-128"/>
              </a:rPr>
              <a:t> 回答例</a:t>
            </a:r>
          </a:p>
        </p:txBody>
      </p:sp>
      <p:sp>
        <p:nvSpPr>
          <p:cNvPr id="3" name="テキスト ボックス 2">
            <a:extLst>
              <a:ext uri="{FF2B5EF4-FFF2-40B4-BE49-F238E27FC236}">
                <a16:creationId xmlns:a16="http://schemas.microsoft.com/office/drawing/2014/main" id="{D0538330-BED1-15D9-8A45-98793458127E}"/>
              </a:ext>
            </a:extLst>
          </p:cNvPr>
          <p:cNvSpPr txBox="1"/>
          <p:nvPr/>
        </p:nvSpPr>
        <p:spPr>
          <a:xfrm>
            <a:off x="783151" y="2828982"/>
            <a:ext cx="10627800" cy="3512949"/>
          </a:xfrm>
          <a:prstGeom prst="rect">
            <a:avLst/>
          </a:prstGeom>
          <a:noFill/>
        </p:spPr>
        <p:txBody>
          <a:bodyPr wrap="square" rtlCol="0">
            <a:spAutoFit/>
          </a:bodyPr>
          <a:lstStyle/>
          <a:p>
            <a:pPr marL="285750" indent="-285750">
              <a:lnSpc>
                <a:spcPct val="120000"/>
              </a:lnSpc>
              <a:spcAft>
                <a:spcPts val="600"/>
              </a:spcAft>
              <a:buClr>
                <a:srgbClr val="FF6A29"/>
              </a:buClr>
              <a:buFont typeface="Wingdings" panose="05000000000000000000" pitchFamily="2" charset="2"/>
              <a:buChar char="l"/>
            </a:pPr>
            <a:r>
              <a:rPr lang="ja-JP" altLang="en-US" sz="1400" spc="80">
                <a:latin typeface="BIZ UDPゴシック" panose="020B0400000000000000" pitchFamily="50" charset="-128"/>
                <a:ea typeface="BIZ UDPゴシック" panose="020B0400000000000000" pitchFamily="50" charset="-128"/>
              </a:rPr>
              <a:t>こどもに安心して話をしてもらうため、〇階の〇〇室に移動する。</a:t>
            </a:r>
          </a:p>
          <a:p>
            <a:pPr marL="285750" indent="-285750">
              <a:lnSpc>
                <a:spcPct val="120000"/>
              </a:lnSpc>
              <a:spcAft>
                <a:spcPts val="600"/>
              </a:spcAft>
              <a:buClr>
                <a:srgbClr val="FF6A29"/>
              </a:buClr>
              <a:buFont typeface="Wingdings" panose="05000000000000000000" pitchFamily="2" charset="2"/>
              <a:buChar char="l"/>
            </a:pPr>
            <a:r>
              <a:rPr lang="ja-JP" altLang="en-US" sz="1400" spc="80">
                <a:latin typeface="BIZ UDPゴシック" panose="020B0400000000000000" pitchFamily="50" charset="-128"/>
                <a:ea typeface="BIZ UDPゴシック" panose="020B0400000000000000" pitchFamily="50" charset="-128"/>
              </a:rPr>
              <a:t>記録のためのメモ帳とペン、</a:t>
            </a:r>
            <a:r>
              <a:rPr lang="en-US" altLang="ja-JP" sz="1400" spc="80">
                <a:latin typeface="BIZ UDPゴシック" panose="020B0400000000000000" pitchFamily="50" charset="-128"/>
                <a:ea typeface="BIZ UDPゴシック" panose="020B0400000000000000" pitchFamily="50" charset="-128"/>
              </a:rPr>
              <a:t>IC</a:t>
            </a:r>
            <a:r>
              <a:rPr lang="ja-JP" altLang="en-US" sz="1400" spc="80">
                <a:latin typeface="BIZ UDPゴシック" panose="020B0400000000000000" pitchFamily="50" charset="-128"/>
                <a:ea typeface="BIZ UDPゴシック" panose="020B0400000000000000" pitchFamily="50" charset="-128"/>
              </a:rPr>
              <a:t>レコーダを用意する。</a:t>
            </a:r>
            <a:r>
              <a:rPr lang="en-US" altLang="ja-JP" sz="1400" spc="80">
                <a:latin typeface="BIZ UDPゴシック" panose="020B0400000000000000" pitchFamily="50" charset="-128"/>
                <a:ea typeface="BIZ UDPゴシック" panose="020B0400000000000000" pitchFamily="50" charset="-128"/>
              </a:rPr>
              <a:t>IC</a:t>
            </a:r>
            <a:r>
              <a:rPr lang="ja-JP" altLang="en-US" sz="1400" spc="80">
                <a:latin typeface="BIZ UDPゴシック" panose="020B0400000000000000" pitchFamily="50" charset="-128"/>
                <a:ea typeface="BIZ UDPゴシック" panose="020B0400000000000000" pitchFamily="50" charset="-128"/>
              </a:rPr>
              <a:t>レコーダはこどもが録音に了承した場合のみ用いる。</a:t>
            </a:r>
          </a:p>
          <a:p>
            <a:pPr marL="285750" indent="-285750">
              <a:lnSpc>
                <a:spcPct val="120000"/>
              </a:lnSpc>
              <a:spcAft>
                <a:spcPts val="600"/>
              </a:spcAft>
              <a:buClr>
                <a:srgbClr val="FF6A29"/>
              </a:buClr>
              <a:buFont typeface="Wingdings" panose="05000000000000000000" pitchFamily="2" charset="2"/>
              <a:buChar char="l"/>
            </a:pPr>
            <a:r>
              <a:rPr lang="ja-JP" altLang="en-US" sz="1400" spc="80">
                <a:latin typeface="BIZ UDPゴシック" panose="020B0400000000000000" pitchFamily="50" charset="-128"/>
                <a:ea typeface="BIZ UDPゴシック" panose="020B0400000000000000" pitchFamily="50" charset="-128"/>
              </a:rPr>
              <a:t>「話してくれてありがとう」と伝える。</a:t>
            </a:r>
          </a:p>
          <a:p>
            <a:pPr marL="285750" indent="-285750">
              <a:lnSpc>
                <a:spcPct val="120000"/>
              </a:lnSpc>
              <a:spcAft>
                <a:spcPts val="600"/>
              </a:spcAft>
              <a:buClr>
                <a:srgbClr val="FF6A29"/>
              </a:buClr>
              <a:buFont typeface="Wingdings" panose="05000000000000000000" pitchFamily="2" charset="2"/>
              <a:buChar char="l"/>
            </a:pPr>
            <a:r>
              <a:rPr lang="ja-JP" altLang="en-US" sz="1400" spc="80">
                <a:latin typeface="BIZ UDPゴシック" panose="020B0400000000000000" pitchFamily="50" charset="-128"/>
                <a:ea typeface="BIZ UDPゴシック" panose="020B0400000000000000" pitchFamily="50" charset="-128"/>
              </a:rPr>
              <a:t>「聴き取る内容は最小限にする」「こどもの心身に負担をかけない」「記憶の汚染を防ぐ」ことを意識する。そのため、「誰が」「何をした」を聴き取り、「なぜ」「いつ」「何回」は質問しない。「うんうん」「それで？」「そのことを話して」と話を促す。こどもが自発的に話す内容以上を聴き取ることはせずに、こどもが使った言葉だけを使う。</a:t>
            </a:r>
            <a:endParaRPr lang="en-US" altLang="ja-JP" sz="1400" spc="80">
              <a:latin typeface="BIZ UDPゴシック" panose="020B0400000000000000" pitchFamily="50" charset="-128"/>
              <a:ea typeface="BIZ UDPゴシック" panose="020B0400000000000000" pitchFamily="50" charset="-128"/>
            </a:endParaRPr>
          </a:p>
          <a:p>
            <a:pPr marL="285750" indent="-285750">
              <a:lnSpc>
                <a:spcPct val="120000"/>
              </a:lnSpc>
              <a:spcAft>
                <a:spcPts val="600"/>
              </a:spcAft>
              <a:buClr>
                <a:srgbClr val="FF6A29"/>
              </a:buClr>
              <a:buFont typeface="Wingdings" panose="05000000000000000000" pitchFamily="2" charset="2"/>
              <a:buChar char="l"/>
            </a:pPr>
            <a:r>
              <a:rPr lang="ja-JP" altLang="en-US" sz="1400" spc="80">
                <a:latin typeface="BIZ UDPゴシック" panose="020B0400000000000000" pitchFamily="50" charset="-128"/>
                <a:ea typeface="BIZ UDPゴシック" panose="020B0400000000000000" pitchFamily="50" charset="-128"/>
              </a:rPr>
              <a:t>「知っていること」ではなく「見聞きしたこと」を話してもらう。</a:t>
            </a:r>
          </a:p>
          <a:p>
            <a:pPr marL="285750" indent="-285750">
              <a:lnSpc>
                <a:spcPct val="120000"/>
              </a:lnSpc>
              <a:spcAft>
                <a:spcPts val="600"/>
              </a:spcAft>
              <a:buClr>
                <a:srgbClr val="FF6A29"/>
              </a:buClr>
              <a:buFont typeface="Wingdings" panose="05000000000000000000" pitchFamily="2" charset="2"/>
              <a:buChar char="l"/>
            </a:pPr>
            <a:r>
              <a:rPr lang="ja-JP" altLang="en-US" sz="1400" spc="80">
                <a:latin typeface="BIZ UDPゴシック" panose="020B0400000000000000" pitchFamily="50" charset="-128"/>
                <a:ea typeface="BIZ UDPゴシック" panose="020B0400000000000000" pitchFamily="50" charset="-128"/>
              </a:rPr>
              <a:t>話してくれたこどもの安全も、被害にあったこどもの安全も、大人は守りたいと思っていることを伝える。</a:t>
            </a:r>
          </a:p>
          <a:p>
            <a:pPr marL="285750" indent="-285750">
              <a:lnSpc>
                <a:spcPct val="120000"/>
              </a:lnSpc>
              <a:spcAft>
                <a:spcPts val="600"/>
              </a:spcAft>
              <a:buClr>
                <a:srgbClr val="FF6A29"/>
              </a:buClr>
              <a:buFont typeface="Wingdings" panose="05000000000000000000" pitchFamily="2" charset="2"/>
              <a:buChar char="l"/>
            </a:pPr>
            <a:r>
              <a:rPr lang="ja-JP" altLang="en-US" sz="1400" spc="80">
                <a:latin typeface="BIZ UDPゴシック" panose="020B0400000000000000" pitchFamily="50" charset="-128"/>
                <a:ea typeface="BIZ UDPゴシック" panose="020B0400000000000000" pitchFamily="50" charset="-128"/>
              </a:rPr>
              <a:t>他にも事情を知っているこどもがいる場合、そのこどもと連絡を取り誰にも言わないよう伝える。</a:t>
            </a:r>
          </a:p>
          <a:p>
            <a:pPr marL="285750" indent="-285750">
              <a:lnSpc>
                <a:spcPct val="120000"/>
              </a:lnSpc>
              <a:spcAft>
                <a:spcPts val="600"/>
              </a:spcAft>
              <a:buClr>
                <a:srgbClr val="FF6A29"/>
              </a:buClr>
              <a:buFont typeface="Wingdings" panose="05000000000000000000" pitchFamily="2" charset="2"/>
              <a:buChar char="l"/>
            </a:pPr>
            <a:r>
              <a:rPr lang="ja-JP" altLang="en-US" sz="1400" spc="80">
                <a:latin typeface="BIZ UDPゴシック" panose="020B0400000000000000" pitchFamily="50" charset="-128"/>
                <a:ea typeface="BIZ UDPゴシック" panose="020B0400000000000000" pitchFamily="50" charset="-128"/>
              </a:rPr>
              <a:t>聴き取った事実関係は正確に記録し、報告ルールに基づき、早急に○○先生（管理者）に報告する。</a:t>
            </a:r>
          </a:p>
          <a:p>
            <a:pPr marL="285750" indent="-285750">
              <a:lnSpc>
                <a:spcPct val="120000"/>
              </a:lnSpc>
              <a:spcAft>
                <a:spcPts val="600"/>
              </a:spcAft>
              <a:buClr>
                <a:srgbClr val="FF6A29"/>
              </a:buClr>
              <a:buFont typeface="Wingdings" panose="05000000000000000000" pitchFamily="2" charset="2"/>
              <a:buChar char="l"/>
            </a:pPr>
            <a:endParaRPr lang="ja-JP" altLang="en-US" sz="1400" spc="80">
              <a:latin typeface="BIZ UDPゴシック" panose="020B0400000000000000" pitchFamily="50" charset="-128"/>
              <a:ea typeface="BIZ UDPゴシック" panose="020B0400000000000000" pitchFamily="50" charset="-128"/>
            </a:endParaRPr>
          </a:p>
        </p:txBody>
      </p:sp>
      <p:sp>
        <p:nvSpPr>
          <p:cNvPr id="2" name="四角形: 角を丸くする 1">
            <a:extLst>
              <a:ext uri="{FF2B5EF4-FFF2-40B4-BE49-F238E27FC236}">
                <a16:creationId xmlns:a16="http://schemas.microsoft.com/office/drawing/2014/main" id="{7B799FCD-E305-6E92-F9F7-46BC79743773}"/>
              </a:ext>
            </a:extLst>
          </p:cNvPr>
          <p:cNvSpPr/>
          <p:nvPr/>
        </p:nvSpPr>
        <p:spPr>
          <a:xfrm>
            <a:off x="531813" y="1311960"/>
            <a:ext cx="11107737" cy="959292"/>
          </a:xfrm>
          <a:prstGeom prst="roundRect">
            <a:avLst>
              <a:gd name="adj" fmla="val 6290"/>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20000"/>
              </a:lnSpc>
              <a:spcAft>
                <a:spcPts val="600"/>
              </a:spcAft>
            </a:pPr>
            <a:endParaRPr kumimoji="1" lang="ja-JP" altLang="en-US"/>
          </a:p>
        </p:txBody>
      </p:sp>
      <p:sp>
        <p:nvSpPr>
          <p:cNvPr id="6" name="テキスト ボックス 5">
            <a:extLst>
              <a:ext uri="{FF2B5EF4-FFF2-40B4-BE49-F238E27FC236}">
                <a16:creationId xmlns:a16="http://schemas.microsoft.com/office/drawing/2014/main" id="{C2EAC4FB-EEDC-780E-4D43-C0927A4E5352}"/>
              </a:ext>
            </a:extLst>
          </p:cNvPr>
          <p:cNvSpPr txBox="1"/>
          <p:nvPr/>
        </p:nvSpPr>
        <p:spPr>
          <a:xfrm>
            <a:off x="568960" y="1344949"/>
            <a:ext cx="11043920" cy="934423"/>
          </a:xfrm>
          <a:prstGeom prst="rect">
            <a:avLst/>
          </a:prstGeom>
          <a:noFill/>
        </p:spPr>
        <p:txBody>
          <a:bodyPr wrap="square" rtlCol="0">
            <a:spAutoFit/>
          </a:bodyPr>
          <a:lstStyle/>
          <a:p>
            <a:pPr>
              <a:lnSpc>
                <a:spcPct val="120000"/>
              </a:lnSpc>
              <a:spcAft>
                <a:spcPts val="600"/>
              </a:spcAft>
            </a:pPr>
            <a:r>
              <a:rPr kumimoji="1" lang="ja-JP" altLang="en-US" sz="1600" spc="50">
                <a:latin typeface="BIZ UDPゴシック" panose="020B0400000000000000" pitchFamily="50" charset="-128"/>
                <a:ea typeface="BIZ UDPゴシック" panose="020B0400000000000000" pitchFamily="50" charset="-128"/>
              </a:rPr>
              <a:t>設問</a:t>
            </a:r>
            <a:r>
              <a:rPr kumimoji="1" lang="en-US" altLang="ja-JP" sz="1600" spc="50">
                <a:latin typeface="BIZ UDPゴシック" panose="020B0400000000000000" pitchFamily="50" charset="-128"/>
                <a:ea typeface="BIZ UDPゴシック" panose="020B0400000000000000" pitchFamily="50" charset="-128"/>
              </a:rPr>
              <a:t>2</a:t>
            </a:r>
            <a:r>
              <a:rPr kumimoji="1" lang="ja-JP" altLang="en-US" sz="1600" spc="50">
                <a:latin typeface="BIZ UDPゴシック" panose="020B0400000000000000" pitchFamily="50" charset="-128"/>
                <a:ea typeface="BIZ UDPゴシック" panose="020B0400000000000000" pitchFamily="50" charset="-128"/>
              </a:rPr>
              <a:t> </a:t>
            </a:r>
            <a:r>
              <a:rPr lang="ja-JP" altLang="en-US" sz="1600" spc="50">
                <a:latin typeface="BIZ UDPゴシック" panose="020B0400000000000000" pitchFamily="50" charset="-128"/>
                <a:ea typeface="BIZ UDPゴシック" panose="020B0400000000000000" pitchFamily="50" charset="-128"/>
              </a:rPr>
              <a:t>あなたは、別のこどもから「○○さん（こども）が、Ａ先生に体を触られたと言っていた。ちょっと悩んでいるみたいだった。</a:t>
            </a:r>
            <a:r>
              <a:rPr lang="en-US" altLang="ja-JP" sz="1600" spc="50">
                <a:latin typeface="BIZ UDPゴシック" panose="020B0400000000000000" pitchFamily="50" charset="-128"/>
                <a:ea typeface="BIZ UDPゴシック" panose="020B0400000000000000" pitchFamily="50" charset="-128"/>
              </a:rPr>
              <a:t>A</a:t>
            </a:r>
            <a:r>
              <a:rPr lang="ja-JP" altLang="en-US" sz="1600" spc="50">
                <a:latin typeface="BIZ UDPゴシック" panose="020B0400000000000000" pitchFamily="50" charset="-128"/>
                <a:ea typeface="BIZ UDPゴシック" panose="020B0400000000000000" pitchFamily="50" charset="-128"/>
              </a:rPr>
              <a:t>先生はいい先生だけど、そういうのってどうなのかなって・・・・」と相談を受けました。あなたはどのように対応しますか。</a:t>
            </a:r>
          </a:p>
        </p:txBody>
      </p:sp>
      <p:sp>
        <p:nvSpPr>
          <p:cNvPr id="4" name="スライド番号プレースホルダー 3">
            <a:extLst>
              <a:ext uri="{FF2B5EF4-FFF2-40B4-BE49-F238E27FC236}">
                <a16:creationId xmlns:a16="http://schemas.microsoft.com/office/drawing/2014/main" id="{FABFD42A-0998-3100-358C-B921EB6E1E49}"/>
              </a:ext>
            </a:extLst>
          </p:cNvPr>
          <p:cNvSpPr>
            <a:spLocks noGrp="1"/>
          </p:cNvSpPr>
          <p:nvPr>
            <p:ph type="sldNum" sz="quarter" idx="4"/>
          </p:nvPr>
        </p:nvSpPr>
        <p:spPr/>
        <p:txBody>
          <a:bodyPr/>
          <a:lstStyle/>
          <a:p>
            <a:fld id="{2336B528-F940-46AA-A4AB-D4751FB27E02}" type="slidenum">
              <a:rPr kumimoji="1" lang="ja-JP" altLang="en-US" smtClean="0"/>
              <a:t>95</a:t>
            </a:fld>
            <a:endParaRPr kumimoji="1" lang="ja-JP" altLang="en-US"/>
          </a:p>
        </p:txBody>
      </p:sp>
    </p:spTree>
    <p:extLst>
      <p:ext uri="{BB962C8B-B14F-4D97-AF65-F5344CB8AC3E}">
        <p14:creationId xmlns:p14="http://schemas.microsoft.com/office/powerpoint/2010/main" val="1747787057"/>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47DAE7-9363-725D-B41A-C05BB45C4993}"/>
            </a:ext>
          </a:extLst>
        </p:cNvPr>
        <p:cNvGrpSpPr/>
        <p:nvPr/>
      </p:nvGrpSpPr>
      <p:grpSpPr>
        <a:xfrm>
          <a:off x="0" y="0"/>
          <a:ext cx="0" cy="0"/>
          <a:chOff x="0" y="0"/>
          <a:chExt cx="0" cy="0"/>
        </a:xfrm>
      </p:grpSpPr>
      <p:sp>
        <p:nvSpPr>
          <p:cNvPr id="3" name="四角形: 角を丸くする 2">
            <a:extLst>
              <a:ext uri="{FF2B5EF4-FFF2-40B4-BE49-F238E27FC236}">
                <a16:creationId xmlns:a16="http://schemas.microsoft.com/office/drawing/2014/main" id="{175FE320-8772-C08F-B73F-66F6366A212E}"/>
              </a:ext>
            </a:extLst>
          </p:cNvPr>
          <p:cNvSpPr/>
          <p:nvPr/>
        </p:nvSpPr>
        <p:spPr>
          <a:xfrm>
            <a:off x="531813" y="1285691"/>
            <a:ext cx="11107737" cy="5161940"/>
          </a:xfrm>
          <a:prstGeom prst="roundRect">
            <a:avLst>
              <a:gd name="adj" fmla="val 4218"/>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20000"/>
              </a:lnSpc>
              <a:spcAft>
                <a:spcPts val="600"/>
              </a:spcAft>
            </a:pPr>
            <a:endParaRPr kumimoji="1" lang="ja-JP" altLang="en-US"/>
          </a:p>
        </p:txBody>
      </p:sp>
      <p:sp>
        <p:nvSpPr>
          <p:cNvPr id="26" name="四角形: 角を丸くする 25">
            <a:extLst>
              <a:ext uri="{FF2B5EF4-FFF2-40B4-BE49-F238E27FC236}">
                <a16:creationId xmlns:a16="http://schemas.microsoft.com/office/drawing/2014/main" id="{29804BFE-F16D-4B11-EBA0-7DA85BBB7C9F}"/>
              </a:ext>
            </a:extLst>
          </p:cNvPr>
          <p:cNvSpPr/>
          <p:nvPr/>
        </p:nvSpPr>
        <p:spPr>
          <a:xfrm>
            <a:off x="887570" y="3400425"/>
            <a:ext cx="10466229" cy="2632075"/>
          </a:xfrm>
          <a:prstGeom prst="roundRect">
            <a:avLst>
              <a:gd name="adj" fmla="val 7971"/>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20000"/>
              </a:lnSpc>
              <a:spcAft>
                <a:spcPts val="600"/>
              </a:spcAft>
            </a:pPr>
            <a:endParaRPr kumimoji="1" lang="ja-JP" altLang="en-US"/>
          </a:p>
        </p:txBody>
      </p:sp>
      <p:sp>
        <p:nvSpPr>
          <p:cNvPr id="4" name="テキスト ボックス 3">
            <a:extLst>
              <a:ext uri="{FF2B5EF4-FFF2-40B4-BE49-F238E27FC236}">
                <a16:creationId xmlns:a16="http://schemas.microsoft.com/office/drawing/2014/main" id="{CE3D8E99-F4CF-6C5E-0C22-8294BF51C1F9}"/>
              </a:ext>
            </a:extLst>
          </p:cNvPr>
          <p:cNvSpPr txBox="1"/>
          <p:nvPr/>
        </p:nvSpPr>
        <p:spPr>
          <a:xfrm>
            <a:off x="792162" y="1416069"/>
            <a:ext cx="10597198" cy="1039644"/>
          </a:xfrm>
          <a:prstGeom prst="rect">
            <a:avLst/>
          </a:prstGeom>
          <a:noFill/>
        </p:spPr>
        <p:txBody>
          <a:bodyPr wrap="square" rtlCol="0">
            <a:spAutoFit/>
          </a:bodyPr>
          <a:lstStyle/>
          <a:p>
            <a:pPr>
              <a:lnSpc>
                <a:spcPct val="120000"/>
              </a:lnSpc>
              <a:spcAft>
                <a:spcPts val="600"/>
              </a:spcAft>
            </a:pPr>
            <a:r>
              <a:rPr kumimoji="1" lang="ja-JP" altLang="en-US" spc="50">
                <a:latin typeface="BIZ UDPゴシック" panose="020B0400000000000000" pitchFamily="50" charset="-128"/>
                <a:ea typeface="BIZ UDPゴシック" panose="020B0400000000000000" pitchFamily="50" charset="-128"/>
              </a:rPr>
              <a:t>設問</a:t>
            </a:r>
            <a:r>
              <a:rPr kumimoji="1" lang="en-US" altLang="ja-JP" spc="50">
                <a:latin typeface="BIZ UDPゴシック" panose="020B0400000000000000" pitchFamily="50" charset="-128"/>
                <a:ea typeface="BIZ UDPゴシック" panose="020B0400000000000000" pitchFamily="50" charset="-128"/>
              </a:rPr>
              <a:t>3</a:t>
            </a:r>
            <a:br>
              <a:rPr kumimoji="1" lang="en-US" altLang="ja-JP" spc="50">
                <a:latin typeface="BIZ UDPゴシック" panose="020B0400000000000000" pitchFamily="50" charset="-128"/>
                <a:ea typeface="BIZ UDPゴシック" panose="020B0400000000000000" pitchFamily="50" charset="-128"/>
              </a:rPr>
            </a:br>
            <a:r>
              <a:rPr lang="ja-JP" altLang="en-US" spc="50">
                <a:latin typeface="BIZ UDPゴシック" panose="020B0400000000000000" pitchFamily="50" charset="-128"/>
                <a:ea typeface="BIZ UDPゴシック" panose="020B0400000000000000" pitchFamily="50" charset="-128"/>
              </a:rPr>
              <a:t>あなたは、Ａ先生（従事者）が、クラスのこどもの体を触っているところを見かけました。</a:t>
            </a:r>
            <a:br>
              <a:rPr lang="en-US" altLang="ja-JP" spc="50">
                <a:latin typeface="BIZ UDPゴシック" panose="020B0400000000000000" pitchFamily="50" charset="-128"/>
                <a:ea typeface="BIZ UDPゴシック" panose="020B0400000000000000" pitchFamily="50" charset="-128"/>
              </a:rPr>
            </a:br>
            <a:r>
              <a:rPr lang="ja-JP" altLang="en-US" spc="50">
                <a:latin typeface="BIZ UDPゴシック" panose="020B0400000000000000" pitchFamily="50" charset="-128"/>
                <a:ea typeface="BIZ UDPゴシック" panose="020B0400000000000000" pitchFamily="50" charset="-128"/>
              </a:rPr>
              <a:t>あなたはどのように対応しますか。</a:t>
            </a:r>
          </a:p>
        </p:txBody>
      </p:sp>
      <p:sp>
        <p:nvSpPr>
          <p:cNvPr id="9" name="四角形: 角を丸くする 8">
            <a:extLst>
              <a:ext uri="{FF2B5EF4-FFF2-40B4-BE49-F238E27FC236}">
                <a16:creationId xmlns:a16="http://schemas.microsoft.com/office/drawing/2014/main" id="{3974FCF0-CC8C-C71A-F50D-A678F1778309}"/>
              </a:ext>
            </a:extLst>
          </p:cNvPr>
          <p:cNvSpPr/>
          <p:nvPr/>
        </p:nvSpPr>
        <p:spPr>
          <a:xfrm>
            <a:off x="612000" y="396000"/>
            <a:ext cx="2880000" cy="442800"/>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タイトル 1">
            <a:extLst>
              <a:ext uri="{FF2B5EF4-FFF2-40B4-BE49-F238E27FC236}">
                <a16:creationId xmlns:a16="http://schemas.microsoft.com/office/drawing/2014/main" id="{6429D68B-7F37-702B-CABD-1C03BA665CB1}"/>
              </a:ext>
            </a:extLst>
          </p:cNvPr>
          <p:cNvSpPr>
            <a:spLocks noGrp="1"/>
          </p:cNvSpPr>
          <p:nvPr>
            <p:ph type="title"/>
          </p:nvPr>
        </p:nvSpPr>
        <p:spPr>
          <a:xfrm>
            <a:off x="1238250" y="419745"/>
            <a:ext cx="1628775" cy="391261"/>
          </a:xfrm>
        </p:spPr>
        <p:txBody>
          <a:bodyPr anchor="ctr"/>
          <a:lstStyle/>
          <a:p>
            <a:pPr algn="dist"/>
            <a:r>
              <a:rPr lang="ja-JP" altLang="en-US">
                <a:latin typeface="BIZ UDPゴシック" panose="020B0400000000000000" pitchFamily="50" charset="-128"/>
                <a:ea typeface="BIZ UDPゴシック" panose="020B0400000000000000" pitchFamily="50" charset="-128"/>
              </a:rPr>
              <a:t>設問</a:t>
            </a:r>
            <a:r>
              <a:rPr lang="en-US" altLang="ja-JP">
                <a:latin typeface="BIZ UDPゴシック" panose="020B0400000000000000" pitchFamily="50" charset="-128"/>
                <a:ea typeface="BIZ UDPゴシック" panose="020B0400000000000000" pitchFamily="50" charset="-128"/>
              </a:rPr>
              <a:t>3</a:t>
            </a:r>
            <a:endParaRPr lang="ja-JP" altLang="en-US">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5BB88F2D-3E71-CB19-0E7B-6A7FF1313826}"/>
              </a:ext>
            </a:extLst>
          </p:cNvPr>
          <p:cNvSpPr txBox="1"/>
          <p:nvPr/>
        </p:nvSpPr>
        <p:spPr>
          <a:xfrm>
            <a:off x="1180143" y="3906754"/>
            <a:ext cx="9837741" cy="1460721"/>
          </a:xfrm>
          <a:prstGeom prst="rect">
            <a:avLst/>
          </a:prstGeom>
          <a:noFill/>
        </p:spPr>
        <p:txBody>
          <a:bodyPr wrap="square" rtlCol="0">
            <a:spAutoFit/>
          </a:bodyPr>
          <a:lstStyle/>
          <a:p>
            <a:pPr marL="342900" indent="-342900">
              <a:lnSpc>
                <a:spcPct val="120000"/>
              </a:lnSpc>
              <a:spcAft>
                <a:spcPts val="600"/>
              </a:spcAft>
              <a:buClr>
                <a:srgbClr val="FF6A29"/>
              </a:buClr>
              <a:buFont typeface="Wingdings" panose="05000000000000000000" pitchFamily="2" charset="2"/>
              <a:buChar char="ü"/>
            </a:pPr>
            <a:r>
              <a:rPr lang="ja-JP" altLang="en-US" sz="1600" spc="100">
                <a:latin typeface="BIZ UDPゴシック" panose="020B0400000000000000" pitchFamily="50" charset="-128"/>
                <a:ea typeface="BIZ UDPゴシック" panose="020B0400000000000000" pitchFamily="50" charset="-128"/>
              </a:rPr>
              <a:t>どのようなことに気をつけるべきか、</a:t>
            </a:r>
            <a:endParaRPr lang="en-US" altLang="ja-JP" sz="1600" spc="100">
              <a:latin typeface="BIZ UDPゴシック" panose="020B0400000000000000" pitchFamily="50" charset="-128"/>
              <a:ea typeface="BIZ UDPゴシック" panose="020B0400000000000000" pitchFamily="50" charset="-128"/>
            </a:endParaRPr>
          </a:p>
          <a:p>
            <a:pPr marL="342900" indent="-342900">
              <a:lnSpc>
                <a:spcPct val="120000"/>
              </a:lnSpc>
              <a:spcAft>
                <a:spcPts val="600"/>
              </a:spcAft>
              <a:buClr>
                <a:srgbClr val="FF6A29"/>
              </a:buClr>
              <a:buFont typeface="Wingdings" panose="05000000000000000000" pitchFamily="2" charset="2"/>
              <a:buChar char="ü"/>
            </a:pPr>
            <a:r>
              <a:rPr lang="ja-JP" altLang="en-US" sz="1600" spc="100">
                <a:latin typeface="BIZ UDPゴシック" panose="020B0400000000000000" pitchFamily="50" charset="-128"/>
                <a:ea typeface="BIZ UDPゴシック" panose="020B0400000000000000" pitchFamily="50" charset="-128"/>
              </a:rPr>
              <a:t>どのように対応するべきか、</a:t>
            </a:r>
            <a:endParaRPr lang="en-US" altLang="ja-JP" sz="1600" spc="100">
              <a:latin typeface="BIZ UDPゴシック" panose="020B0400000000000000" pitchFamily="50" charset="-128"/>
              <a:ea typeface="BIZ UDPゴシック" panose="020B0400000000000000" pitchFamily="50" charset="-128"/>
            </a:endParaRPr>
          </a:p>
          <a:p>
            <a:pPr marL="342900" indent="-342900">
              <a:lnSpc>
                <a:spcPct val="120000"/>
              </a:lnSpc>
              <a:spcAft>
                <a:spcPts val="600"/>
              </a:spcAft>
              <a:buClr>
                <a:srgbClr val="FF6A29"/>
              </a:buClr>
              <a:buFont typeface="Wingdings" panose="05000000000000000000" pitchFamily="2" charset="2"/>
              <a:buChar char="ü"/>
            </a:pPr>
            <a:r>
              <a:rPr lang="ja-JP" altLang="en-US" sz="1600" spc="100">
                <a:latin typeface="BIZ UDPゴシック" panose="020B0400000000000000" pitchFamily="50" charset="-128"/>
                <a:ea typeface="BIZ UDPゴシック" panose="020B0400000000000000" pitchFamily="50" charset="-128"/>
              </a:rPr>
              <a:t>誰に報告するべきか</a:t>
            </a:r>
            <a:endParaRPr lang="en-US" altLang="ja-JP" sz="1600" spc="100">
              <a:latin typeface="BIZ UDPゴシック" panose="020B0400000000000000" pitchFamily="50" charset="-128"/>
              <a:ea typeface="BIZ UDPゴシック" panose="020B0400000000000000" pitchFamily="50" charset="-128"/>
            </a:endParaRPr>
          </a:p>
          <a:p>
            <a:pPr>
              <a:lnSpc>
                <a:spcPct val="120000"/>
              </a:lnSpc>
              <a:spcAft>
                <a:spcPts val="600"/>
              </a:spcAft>
              <a:buClr>
                <a:srgbClr val="FF6A29"/>
              </a:buClr>
            </a:pPr>
            <a:r>
              <a:rPr lang="ja-JP" altLang="en-US" sz="1600" spc="100">
                <a:latin typeface="BIZ UDPゴシック" panose="020B0400000000000000" pitchFamily="50" charset="-128"/>
                <a:ea typeface="BIZ UDPゴシック" panose="020B0400000000000000" pitchFamily="50" charset="-128"/>
              </a:rPr>
              <a:t>などについて、考えてみましょう。</a:t>
            </a:r>
          </a:p>
        </p:txBody>
      </p:sp>
      <p:sp>
        <p:nvSpPr>
          <p:cNvPr id="2" name="スライド番号プレースホルダー 1">
            <a:extLst>
              <a:ext uri="{FF2B5EF4-FFF2-40B4-BE49-F238E27FC236}">
                <a16:creationId xmlns:a16="http://schemas.microsoft.com/office/drawing/2014/main" id="{C2F13003-D5E0-5994-4B16-0619540DC457}"/>
              </a:ext>
            </a:extLst>
          </p:cNvPr>
          <p:cNvSpPr>
            <a:spLocks noGrp="1"/>
          </p:cNvSpPr>
          <p:nvPr>
            <p:ph type="sldNum" sz="quarter" idx="4"/>
          </p:nvPr>
        </p:nvSpPr>
        <p:spPr/>
        <p:txBody>
          <a:bodyPr/>
          <a:lstStyle/>
          <a:p>
            <a:fld id="{2336B528-F940-46AA-A4AB-D4751FB27E02}" type="slidenum">
              <a:rPr kumimoji="1" lang="ja-JP" altLang="en-US" smtClean="0"/>
              <a:t>96</a:t>
            </a:fld>
            <a:endParaRPr kumimoji="1" lang="ja-JP" altLang="en-US"/>
          </a:p>
        </p:txBody>
      </p:sp>
    </p:spTree>
    <p:extLst>
      <p:ext uri="{BB962C8B-B14F-4D97-AF65-F5344CB8AC3E}">
        <p14:creationId xmlns:p14="http://schemas.microsoft.com/office/powerpoint/2010/main" val="3636359832"/>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10D163-409A-4F86-A625-0B4D1D04E2B1}"/>
            </a:ext>
          </a:extLst>
        </p:cNvPr>
        <p:cNvGrpSpPr/>
        <p:nvPr/>
      </p:nvGrpSpPr>
      <p:grpSpPr>
        <a:xfrm>
          <a:off x="0" y="0"/>
          <a:ext cx="0" cy="0"/>
          <a:chOff x="0" y="0"/>
          <a:chExt cx="0" cy="0"/>
        </a:xfrm>
      </p:grpSpPr>
      <p:sp>
        <p:nvSpPr>
          <p:cNvPr id="28" name="四角形: 角を丸くする 27">
            <a:extLst>
              <a:ext uri="{FF2B5EF4-FFF2-40B4-BE49-F238E27FC236}">
                <a16:creationId xmlns:a16="http://schemas.microsoft.com/office/drawing/2014/main" id="{2641C797-F84A-DAA9-CE2E-666D1400B856}"/>
              </a:ext>
            </a:extLst>
          </p:cNvPr>
          <p:cNvSpPr/>
          <p:nvPr/>
        </p:nvSpPr>
        <p:spPr>
          <a:xfrm>
            <a:off x="531813" y="2448233"/>
            <a:ext cx="11107737" cy="4054954"/>
          </a:xfrm>
          <a:prstGeom prst="roundRect">
            <a:avLst>
              <a:gd name="adj" fmla="val 5326"/>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20000"/>
              </a:lnSpc>
            </a:pPr>
            <a:endParaRPr kumimoji="1" lang="ja-JP" altLang="en-US"/>
          </a:p>
        </p:txBody>
      </p:sp>
      <p:sp>
        <p:nvSpPr>
          <p:cNvPr id="23" name="四角形: 角を丸くする 22">
            <a:extLst>
              <a:ext uri="{FF2B5EF4-FFF2-40B4-BE49-F238E27FC236}">
                <a16:creationId xmlns:a16="http://schemas.microsoft.com/office/drawing/2014/main" id="{973E4004-BD6A-EA57-D630-AD5E3BF11A3D}"/>
              </a:ext>
            </a:extLst>
          </p:cNvPr>
          <p:cNvSpPr/>
          <p:nvPr/>
        </p:nvSpPr>
        <p:spPr>
          <a:xfrm>
            <a:off x="531813" y="1311960"/>
            <a:ext cx="11107737" cy="756000"/>
          </a:xfrm>
          <a:prstGeom prst="roundRect">
            <a:avLst>
              <a:gd name="adj" fmla="val 6290"/>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20000"/>
              </a:lnSpc>
            </a:pPr>
            <a:endParaRPr kumimoji="1" lang="ja-JP" altLang="en-US"/>
          </a:p>
        </p:txBody>
      </p:sp>
      <p:sp>
        <p:nvSpPr>
          <p:cNvPr id="7" name="四角形: 角を丸くする 6">
            <a:extLst>
              <a:ext uri="{FF2B5EF4-FFF2-40B4-BE49-F238E27FC236}">
                <a16:creationId xmlns:a16="http://schemas.microsoft.com/office/drawing/2014/main" id="{7F71829B-6154-E434-301C-03D7425996B9}"/>
              </a:ext>
            </a:extLst>
          </p:cNvPr>
          <p:cNvSpPr/>
          <p:nvPr/>
        </p:nvSpPr>
        <p:spPr>
          <a:xfrm>
            <a:off x="612000" y="396000"/>
            <a:ext cx="2880000" cy="443552"/>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68E57656-FB43-BA06-681D-436C6D8E1841}"/>
              </a:ext>
            </a:extLst>
          </p:cNvPr>
          <p:cNvSpPr>
            <a:spLocks noGrp="1"/>
          </p:cNvSpPr>
          <p:nvPr>
            <p:ph type="title"/>
          </p:nvPr>
        </p:nvSpPr>
        <p:spPr>
          <a:xfrm>
            <a:off x="757084" y="432000"/>
            <a:ext cx="2576052" cy="383182"/>
          </a:xfrm>
        </p:spPr>
        <p:txBody>
          <a:bodyPr vert="horz" wrap="square" lIns="91440" tIns="45720" rIns="91440" bIns="45720" rtlCol="0" anchor="b">
            <a:spAutoFit/>
          </a:bodyPr>
          <a:lstStyle/>
          <a:p>
            <a:pPr algn="dist"/>
            <a:r>
              <a:rPr lang="ja-JP" altLang="en-US">
                <a:latin typeface="BIZ UDPゴシック" panose="020B0400000000000000" pitchFamily="50" charset="-128"/>
                <a:ea typeface="BIZ UDPゴシック" panose="020B0400000000000000" pitchFamily="50" charset="-128"/>
              </a:rPr>
              <a:t>設問</a:t>
            </a:r>
            <a:r>
              <a:rPr lang="en-US" altLang="ja-JP">
                <a:latin typeface="BIZ UDPゴシック" panose="020B0400000000000000" pitchFamily="50" charset="-128"/>
                <a:ea typeface="BIZ UDPゴシック" panose="020B0400000000000000" pitchFamily="50" charset="-128"/>
              </a:rPr>
              <a:t>3</a:t>
            </a:r>
            <a:r>
              <a:rPr lang="ja-JP" altLang="en-US">
                <a:latin typeface="BIZ UDPゴシック" panose="020B0400000000000000" pitchFamily="50" charset="-128"/>
                <a:ea typeface="BIZ UDPゴシック" panose="020B0400000000000000" pitchFamily="50" charset="-128"/>
              </a:rPr>
              <a:t> 考えるヒント</a:t>
            </a:r>
          </a:p>
        </p:txBody>
      </p:sp>
      <p:sp>
        <p:nvSpPr>
          <p:cNvPr id="20" name="テキスト ボックス 19">
            <a:extLst>
              <a:ext uri="{FF2B5EF4-FFF2-40B4-BE49-F238E27FC236}">
                <a16:creationId xmlns:a16="http://schemas.microsoft.com/office/drawing/2014/main" id="{56E74775-E674-CC68-E341-B96BAC303359}"/>
              </a:ext>
            </a:extLst>
          </p:cNvPr>
          <p:cNvSpPr txBox="1"/>
          <p:nvPr/>
        </p:nvSpPr>
        <p:spPr>
          <a:xfrm>
            <a:off x="972473" y="3427298"/>
            <a:ext cx="10190827" cy="1987019"/>
          </a:xfrm>
          <a:prstGeom prst="rect">
            <a:avLst/>
          </a:prstGeom>
          <a:noFill/>
        </p:spPr>
        <p:txBody>
          <a:bodyPr wrap="square" rtlCol="0">
            <a:spAutoFit/>
          </a:bodyPr>
          <a:lstStyle/>
          <a:p>
            <a:pPr marL="285750" indent="-285750">
              <a:lnSpc>
                <a:spcPct val="120000"/>
              </a:lnSpc>
              <a:spcAft>
                <a:spcPts val="1800"/>
              </a:spcAft>
              <a:buClr>
                <a:srgbClr val="FF6A29"/>
              </a:buClr>
              <a:buFont typeface="Wingdings" panose="05000000000000000000" pitchFamily="2" charset="2"/>
              <a:buChar char="l"/>
            </a:pPr>
            <a:r>
              <a:rPr lang="ja-JP" altLang="en-US" sz="1600">
                <a:latin typeface="BIZ UDPゴシック" panose="020B0400000000000000" pitchFamily="50" charset="-128"/>
                <a:ea typeface="BIZ UDPゴシック" panose="020B0400000000000000" pitchFamily="50" charset="-128"/>
              </a:rPr>
              <a:t>まずは、性暴力が実際に行われそうになっている場合には、こどもをただちに守ることを第一に考える必要があります。</a:t>
            </a:r>
          </a:p>
          <a:p>
            <a:pPr marL="285750" indent="-285750">
              <a:lnSpc>
                <a:spcPct val="120000"/>
              </a:lnSpc>
              <a:spcAft>
                <a:spcPts val="1800"/>
              </a:spcAft>
              <a:buClr>
                <a:srgbClr val="FF6A29"/>
              </a:buClr>
              <a:buFont typeface="Wingdings" panose="05000000000000000000" pitchFamily="2" charset="2"/>
              <a:buChar char="l"/>
            </a:pPr>
            <a:r>
              <a:rPr lang="ja-JP" altLang="en-US" sz="1600">
                <a:latin typeface="BIZ UDPゴシック" panose="020B0400000000000000" pitchFamily="50" charset="-128"/>
                <a:ea typeface="BIZ UDPゴシック" panose="020B0400000000000000" pitchFamily="50" charset="-128"/>
              </a:rPr>
              <a:t>その上で、見た内容について、解釈を加えず、だれが、どこで、どうしたか、正確に記録しましょう。</a:t>
            </a:r>
          </a:p>
          <a:p>
            <a:pPr marL="285750" indent="-285750">
              <a:lnSpc>
                <a:spcPct val="120000"/>
              </a:lnSpc>
              <a:spcAft>
                <a:spcPts val="1800"/>
              </a:spcAft>
              <a:buClr>
                <a:srgbClr val="FF6A29"/>
              </a:buClr>
              <a:buFont typeface="Wingdings" panose="05000000000000000000" pitchFamily="2" charset="2"/>
              <a:buChar char="l"/>
            </a:pPr>
            <a:r>
              <a:rPr lang="ja-JP" altLang="en-US" sz="1600">
                <a:latin typeface="BIZ UDPゴシック" panose="020B0400000000000000" pitchFamily="50" charset="-128"/>
                <a:ea typeface="BIZ UDPゴシック" panose="020B0400000000000000" pitchFamily="50" charset="-128"/>
              </a:rPr>
              <a:t>次に、被害を受けたこどもの心身の安全を第一としつつ、可能な範囲で、録音や撮影などにより、客観的な証拠を保存した上で管理者に報告し、その後の組織的な対応につなげるようにしましょう。</a:t>
            </a:r>
          </a:p>
        </p:txBody>
      </p:sp>
      <p:sp>
        <p:nvSpPr>
          <p:cNvPr id="3" name="テキスト ボックス 2">
            <a:extLst>
              <a:ext uri="{FF2B5EF4-FFF2-40B4-BE49-F238E27FC236}">
                <a16:creationId xmlns:a16="http://schemas.microsoft.com/office/drawing/2014/main" id="{3506B379-DDA2-72FA-6219-3DC1E37C2DCE}"/>
              </a:ext>
            </a:extLst>
          </p:cNvPr>
          <p:cNvSpPr txBox="1"/>
          <p:nvPr/>
        </p:nvSpPr>
        <p:spPr>
          <a:xfrm>
            <a:off x="802322" y="1395749"/>
            <a:ext cx="10597198" cy="638957"/>
          </a:xfrm>
          <a:prstGeom prst="rect">
            <a:avLst/>
          </a:prstGeom>
          <a:noFill/>
        </p:spPr>
        <p:txBody>
          <a:bodyPr wrap="square" rtlCol="0">
            <a:spAutoFit/>
          </a:bodyPr>
          <a:lstStyle/>
          <a:p>
            <a:pPr>
              <a:lnSpc>
                <a:spcPct val="120000"/>
              </a:lnSpc>
            </a:pPr>
            <a:r>
              <a:rPr kumimoji="1" lang="ja-JP" altLang="en-US" sz="1600" spc="50">
                <a:latin typeface="BIZ UDPゴシック" panose="020B0400000000000000" pitchFamily="50" charset="-128"/>
                <a:ea typeface="BIZ UDPゴシック" panose="020B0400000000000000" pitchFamily="50" charset="-128"/>
              </a:rPr>
              <a:t>設問</a:t>
            </a:r>
            <a:r>
              <a:rPr kumimoji="1" lang="en-US" altLang="ja-JP" sz="1600" spc="50">
                <a:latin typeface="BIZ UDPゴシック" panose="020B0400000000000000" pitchFamily="50" charset="-128"/>
                <a:ea typeface="BIZ UDPゴシック" panose="020B0400000000000000" pitchFamily="50" charset="-128"/>
              </a:rPr>
              <a:t>3</a:t>
            </a:r>
            <a:r>
              <a:rPr kumimoji="1" lang="ja-JP" altLang="en-US" sz="1600" spc="50">
                <a:latin typeface="BIZ UDPゴシック" panose="020B0400000000000000" pitchFamily="50" charset="-128"/>
                <a:ea typeface="BIZ UDPゴシック" panose="020B0400000000000000" pitchFamily="50" charset="-128"/>
              </a:rPr>
              <a:t> </a:t>
            </a:r>
            <a:r>
              <a:rPr lang="ja-JP" altLang="en-US" sz="1600" spc="50">
                <a:latin typeface="BIZ UDPゴシック" panose="020B0400000000000000" pitchFamily="50" charset="-128"/>
                <a:ea typeface="BIZ UDPゴシック" panose="020B0400000000000000" pitchFamily="50" charset="-128"/>
              </a:rPr>
              <a:t>あなたは、Ａ先生（従事者）が、クラスのこどもの体を触っているところを見かけました。あなたはどのように対応しますか。</a:t>
            </a:r>
          </a:p>
        </p:txBody>
      </p:sp>
      <p:sp>
        <p:nvSpPr>
          <p:cNvPr id="4" name="スライド番号プレースホルダー 3">
            <a:extLst>
              <a:ext uri="{FF2B5EF4-FFF2-40B4-BE49-F238E27FC236}">
                <a16:creationId xmlns:a16="http://schemas.microsoft.com/office/drawing/2014/main" id="{AE357517-54C1-2BA9-18BD-5FB7FA699E99}"/>
              </a:ext>
            </a:extLst>
          </p:cNvPr>
          <p:cNvSpPr>
            <a:spLocks noGrp="1"/>
          </p:cNvSpPr>
          <p:nvPr>
            <p:ph type="sldNum" sz="quarter" idx="4"/>
          </p:nvPr>
        </p:nvSpPr>
        <p:spPr/>
        <p:txBody>
          <a:bodyPr/>
          <a:lstStyle/>
          <a:p>
            <a:fld id="{2336B528-F940-46AA-A4AB-D4751FB27E02}" type="slidenum">
              <a:rPr kumimoji="1" lang="ja-JP" altLang="en-US" smtClean="0"/>
              <a:t>97</a:t>
            </a:fld>
            <a:endParaRPr kumimoji="1" lang="ja-JP" altLang="en-US"/>
          </a:p>
        </p:txBody>
      </p:sp>
    </p:spTree>
    <p:extLst>
      <p:ext uri="{BB962C8B-B14F-4D97-AF65-F5344CB8AC3E}">
        <p14:creationId xmlns:p14="http://schemas.microsoft.com/office/powerpoint/2010/main" val="3527631644"/>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07E31A-BCF4-BF8F-F51B-A73D672C06D0}"/>
            </a:ext>
          </a:extLst>
        </p:cNvPr>
        <p:cNvGrpSpPr/>
        <p:nvPr/>
      </p:nvGrpSpPr>
      <p:grpSpPr>
        <a:xfrm>
          <a:off x="0" y="0"/>
          <a:ext cx="0" cy="0"/>
          <a:chOff x="0" y="0"/>
          <a:chExt cx="0" cy="0"/>
        </a:xfrm>
      </p:grpSpPr>
      <p:sp>
        <p:nvSpPr>
          <p:cNvPr id="12" name="四角形: 角を丸くする 11">
            <a:extLst>
              <a:ext uri="{FF2B5EF4-FFF2-40B4-BE49-F238E27FC236}">
                <a16:creationId xmlns:a16="http://schemas.microsoft.com/office/drawing/2014/main" id="{6753CD15-3AB3-A49B-5BEA-5E458D422BD0}"/>
              </a:ext>
            </a:extLst>
          </p:cNvPr>
          <p:cNvSpPr/>
          <p:nvPr/>
        </p:nvSpPr>
        <p:spPr>
          <a:xfrm>
            <a:off x="542131" y="2497393"/>
            <a:ext cx="11107737" cy="4064965"/>
          </a:xfrm>
          <a:prstGeom prst="roundRect">
            <a:avLst>
              <a:gd name="adj" fmla="val 5326"/>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Pゴシック" panose="020B0400000000000000" pitchFamily="50" charset="-128"/>
              <a:ea typeface="BIZ UDPゴシック" panose="020B0400000000000000" pitchFamily="50" charset="-128"/>
            </a:endParaRPr>
          </a:p>
        </p:txBody>
      </p:sp>
      <p:sp>
        <p:nvSpPr>
          <p:cNvPr id="13" name="四角形: 角を丸くする 12">
            <a:extLst>
              <a:ext uri="{FF2B5EF4-FFF2-40B4-BE49-F238E27FC236}">
                <a16:creationId xmlns:a16="http://schemas.microsoft.com/office/drawing/2014/main" id="{EA960150-B3FE-2926-B169-9E310FF52535}"/>
              </a:ext>
            </a:extLst>
          </p:cNvPr>
          <p:cNvSpPr/>
          <p:nvPr/>
        </p:nvSpPr>
        <p:spPr>
          <a:xfrm>
            <a:off x="540000" y="396000"/>
            <a:ext cx="2880000" cy="442800"/>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Pゴシック" panose="020B0400000000000000" pitchFamily="50" charset="-128"/>
              <a:ea typeface="BIZ UDPゴシック" panose="020B0400000000000000" pitchFamily="50" charset="-128"/>
            </a:endParaRPr>
          </a:p>
        </p:txBody>
      </p:sp>
      <p:sp>
        <p:nvSpPr>
          <p:cNvPr id="14" name="タイトル 13">
            <a:extLst>
              <a:ext uri="{FF2B5EF4-FFF2-40B4-BE49-F238E27FC236}">
                <a16:creationId xmlns:a16="http://schemas.microsoft.com/office/drawing/2014/main" id="{44B40D36-DE24-2CC7-4AB5-B8738B019A6E}"/>
              </a:ext>
            </a:extLst>
          </p:cNvPr>
          <p:cNvSpPr>
            <a:spLocks noGrp="1"/>
          </p:cNvSpPr>
          <p:nvPr>
            <p:ph type="title"/>
          </p:nvPr>
        </p:nvSpPr>
        <p:spPr>
          <a:xfrm>
            <a:off x="723900" y="444818"/>
            <a:ext cx="2514600" cy="383182"/>
          </a:xfrm>
        </p:spPr>
        <p:txBody>
          <a:bodyPr wrap="square"/>
          <a:lstStyle/>
          <a:p>
            <a:pPr algn="dist"/>
            <a:r>
              <a:rPr lang="ja-JP" altLang="en-US">
                <a:latin typeface="BIZ UDPゴシック" panose="020B0400000000000000" pitchFamily="50" charset="-128"/>
                <a:ea typeface="BIZ UDPゴシック" panose="020B0400000000000000" pitchFamily="50" charset="-128"/>
              </a:rPr>
              <a:t>設問</a:t>
            </a:r>
            <a:r>
              <a:rPr lang="en-US" altLang="ja-JP">
                <a:latin typeface="BIZ UDPゴシック" panose="020B0400000000000000" pitchFamily="50" charset="-128"/>
                <a:ea typeface="BIZ UDPゴシック" panose="020B0400000000000000" pitchFamily="50" charset="-128"/>
              </a:rPr>
              <a:t>3</a:t>
            </a:r>
            <a:r>
              <a:rPr lang="ja-JP" altLang="en-US">
                <a:latin typeface="BIZ UDPゴシック" panose="020B0400000000000000" pitchFamily="50" charset="-128"/>
                <a:ea typeface="BIZ UDPゴシック" panose="020B0400000000000000" pitchFamily="50" charset="-128"/>
              </a:rPr>
              <a:t> 回答例</a:t>
            </a:r>
          </a:p>
        </p:txBody>
      </p:sp>
      <p:sp>
        <p:nvSpPr>
          <p:cNvPr id="3" name="テキスト ボックス 2">
            <a:extLst>
              <a:ext uri="{FF2B5EF4-FFF2-40B4-BE49-F238E27FC236}">
                <a16:creationId xmlns:a16="http://schemas.microsoft.com/office/drawing/2014/main" id="{35800937-E1A9-300F-CB3B-193A0FED20AB}"/>
              </a:ext>
            </a:extLst>
          </p:cNvPr>
          <p:cNvSpPr txBox="1"/>
          <p:nvPr/>
        </p:nvSpPr>
        <p:spPr>
          <a:xfrm>
            <a:off x="649800" y="2838511"/>
            <a:ext cx="10967893" cy="2282484"/>
          </a:xfrm>
          <a:prstGeom prst="rect">
            <a:avLst/>
          </a:prstGeom>
          <a:noFill/>
        </p:spPr>
        <p:txBody>
          <a:bodyPr wrap="square" rtlCol="0">
            <a:spAutoFit/>
          </a:bodyPr>
          <a:lstStyle/>
          <a:p>
            <a:pPr marL="285750" indent="-285750">
              <a:lnSpc>
                <a:spcPct val="120000"/>
              </a:lnSpc>
              <a:spcAft>
                <a:spcPts val="1800"/>
              </a:spcAft>
              <a:buClr>
                <a:srgbClr val="FF6A29"/>
              </a:buClr>
              <a:buFont typeface="Wingdings" panose="05000000000000000000" pitchFamily="2" charset="2"/>
              <a:buChar char="l"/>
            </a:pPr>
            <a:r>
              <a:rPr lang="ja-JP" altLang="en-US" sz="1600" spc="80">
                <a:latin typeface="BIZ UDPゴシック" panose="020B0400000000000000" pitchFamily="50" charset="-128"/>
                <a:ea typeface="BIZ UDPゴシック" panose="020B0400000000000000" pitchFamily="50" charset="-128"/>
              </a:rPr>
              <a:t>身体のどこにどのように触れているかや、その目的、行為の前後関係によっても異なるが、まず、なによりもこどもを守るための行動を取る必要がある。性暴力の可能性がある場合は、</a:t>
            </a:r>
            <a:r>
              <a:rPr lang="en-US" altLang="ja-JP" sz="1600" spc="80">
                <a:latin typeface="BIZ UDPゴシック" panose="020B0400000000000000" pitchFamily="50" charset="-128"/>
                <a:ea typeface="BIZ UDPゴシック" panose="020B0400000000000000" pitchFamily="50" charset="-128"/>
              </a:rPr>
              <a:t>A</a:t>
            </a:r>
            <a:r>
              <a:rPr lang="ja-JP" altLang="en-US" sz="1600" spc="80">
                <a:latin typeface="BIZ UDPゴシック" panose="020B0400000000000000" pitchFamily="50" charset="-128"/>
                <a:ea typeface="BIZ UDPゴシック" panose="020B0400000000000000" pitchFamily="50" charset="-128"/>
              </a:rPr>
              <a:t>先生に声をかけてその行為を止めるとともに、必要であれば、いったん</a:t>
            </a:r>
            <a:r>
              <a:rPr lang="en-US" altLang="ja-JP" sz="1600" spc="80">
                <a:latin typeface="BIZ UDPゴシック" panose="020B0400000000000000" pitchFamily="50" charset="-128"/>
                <a:ea typeface="BIZ UDPゴシック" panose="020B0400000000000000" pitchFamily="50" charset="-128"/>
              </a:rPr>
              <a:t>A</a:t>
            </a:r>
            <a:r>
              <a:rPr lang="ja-JP" altLang="en-US" sz="1600" spc="80">
                <a:latin typeface="BIZ UDPゴシック" panose="020B0400000000000000" pitchFamily="50" charset="-128"/>
                <a:ea typeface="BIZ UDPゴシック" panose="020B0400000000000000" pitchFamily="50" charset="-128"/>
              </a:rPr>
              <a:t>先生をこどもから離れたところに誘導する。</a:t>
            </a:r>
          </a:p>
          <a:p>
            <a:pPr marL="285750" indent="-285750">
              <a:lnSpc>
                <a:spcPct val="120000"/>
              </a:lnSpc>
              <a:spcAft>
                <a:spcPts val="1800"/>
              </a:spcAft>
              <a:buClr>
                <a:srgbClr val="FF6A29"/>
              </a:buClr>
              <a:buFont typeface="Wingdings" panose="05000000000000000000" pitchFamily="2" charset="2"/>
              <a:buChar char="l"/>
            </a:pPr>
            <a:r>
              <a:rPr lang="ja-JP" altLang="en-US" sz="1600" spc="80">
                <a:latin typeface="BIZ UDPゴシック" panose="020B0400000000000000" pitchFamily="50" charset="-128"/>
                <a:ea typeface="BIZ UDPゴシック" panose="020B0400000000000000" pitchFamily="50" charset="-128"/>
              </a:rPr>
              <a:t>見た内容について、解釈ではなく、だれが、どこで、どうしたかの事実関係を記録するとともに、可能であれば、録音や撮影などにより客観的な証拠を残す。</a:t>
            </a:r>
          </a:p>
          <a:p>
            <a:pPr marL="285750" indent="-285750">
              <a:lnSpc>
                <a:spcPct val="120000"/>
              </a:lnSpc>
              <a:spcAft>
                <a:spcPts val="1800"/>
              </a:spcAft>
              <a:buClr>
                <a:srgbClr val="FF6A29"/>
              </a:buClr>
              <a:buFont typeface="Wingdings" panose="05000000000000000000" pitchFamily="2" charset="2"/>
              <a:buChar char="l"/>
            </a:pPr>
            <a:r>
              <a:rPr lang="ja-JP" altLang="en-US" sz="1600" spc="80">
                <a:latin typeface="BIZ UDPゴシック" panose="020B0400000000000000" pitchFamily="50" charset="-128"/>
                <a:ea typeface="BIZ UDPゴシック" panose="020B0400000000000000" pitchFamily="50" charset="-128"/>
              </a:rPr>
              <a:t>報告ルールに基づき、</a:t>
            </a:r>
            <a:r>
              <a:rPr lang="en-US" altLang="ja-JP" sz="1600" spc="80">
                <a:latin typeface="BIZ UDPゴシック" panose="020B0400000000000000" pitchFamily="50" charset="-128"/>
                <a:ea typeface="BIZ UDPゴシック" panose="020B0400000000000000" pitchFamily="50" charset="-128"/>
              </a:rPr>
              <a:t>○○</a:t>
            </a:r>
            <a:r>
              <a:rPr lang="ja-JP" altLang="en-US" sz="1600" spc="80">
                <a:latin typeface="BIZ UDPゴシック" panose="020B0400000000000000" pitchFamily="50" charset="-128"/>
                <a:ea typeface="BIZ UDPゴシック" panose="020B0400000000000000" pitchFamily="50" charset="-128"/>
              </a:rPr>
              <a:t>先生（管理者）に報告し、その後の組織的な対応につなげる。</a:t>
            </a:r>
          </a:p>
        </p:txBody>
      </p:sp>
      <p:sp>
        <p:nvSpPr>
          <p:cNvPr id="2" name="四角形: 角を丸くする 1">
            <a:extLst>
              <a:ext uri="{FF2B5EF4-FFF2-40B4-BE49-F238E27FC236}">
                <a16:creationId xmlns:a16="http://schemas.microsoft.com/office/drawing/2014/main" id="{8182CEB8-8FA0-521B-4645-0226729BCBC6}"/>
              </a:ext>
            </a:extLst>
          </p:cNvPr>
          <p:cNvSpPr/>
          <p:nvPr/>
        </p:nvSpPr>
        <p:spPr>
          <a:xfrm>
            <a:off x="531813" y="1311960"/>
            <a:ext cx="11107737" cy="756000"/>
          </a:xfrm>
          <a:prstGeom prst="roundRect">
            <a:avLst>
              <a:gd name="adj" fmla="val 6290"/>
            </a:avLst>
          </a:prstGeom>
          <a:solidFill>
            <a:srgbClr val="FE9D65">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20000"/>
              </a:lnSpc>
            </a:pPr>
            <a:endParaRPr kumimoji="1" lang="ja-JP" altLang="en-US"/>
          </a:p>
        </p:txBody>
      </p:sp>
      <p:sp>
        <p:nvSpPr>
          <p:cNvPr id="7" name="テキスト ボックス 6">
            <a:extLst>
              <a:ext uri="{FF2B5EF4-FFF2-40B4-BE49-F238E27FC236}">
                <a16:creationId xmlns:a16="http://schemas.microsoft.com/office/drawing/2014/main" id="{7B97EC01-6973-B0EC-7BB0-1AEE38B846B6}"/>
              </a:ext>
            </a:extLst>
          </p:cNvPr>
          <p:cNvSpPr txBox="1"/>
          <p:nvPr/>
        </p:nvSpPr>
        <p:spPr>
          <a:xfrm>
            <a:off x="802322" y="1395749"/>
            <a:ext cx="10597198" cy="638957"/>
          </a:xfrm>
          <a:prstGeom prst="rect">
            <a:avLst/>
          </a:prstGeom>
          <a:noFill/>
        </p:spPr>
        <p:txBody>
          <a:bodyPr wrap="square" rtlCol="0">
            <a:spAutoFit/>
          </a:bodyPr>
          <a:lstStyle/>
          <a:p>
            <a:pPr>
              <a:lnSpc>
                <a:spcPct val="120000"/>
              </a:lnSpc>
            </a:pPr>
            <a:r>
              <a:rPr kumimoji="1" lang="ja-JP" altLang="en-US" sz="1600" spc="50">
                <a:latin typeface="BIZ UDPゴシック" panose="020B0400000000000000" pitchFamily="50" charset="-128"/>
                <a:ea typeface="BIZ UDPゴシック" panose="020B0400000000000000" pitchFamily="50" charset="-128"/>
              </a:rPr>
              <a:t>設問</a:t>
            </a:r>
            <a:r>
              <a:rPr kumimoji="1" lang="en-US" altLang="ja-JP" sz="1600" spc="50">
                <a:latin typeface="BIZ UDPゴシック" panose="020B0400000000000000" pitchFamily="50" charset="-128"/>
                <a:ea typeface="BIZ UDPゴシック" panose="020B0400000000000000" pitchFamily="50" charset="-128"/>
              </a:rPr>
              <a:t>3</a:t>
            </a:r>
            <a:r>
              <a:rPr kumimoji="1" lang="ja-JP" altLang="en-US" sz="1600" spc="50">
                <a:latin typeface="BIZ UDPゴシック" panose="020B0400000000000000" pitchFamily="50" charset="-128"/>
                <a:ea typeface="BIZ UDPゴシック" panose="020B0400000000000000" pitchFamily="50" charset="-128"/>
              </a:rPr>
              <a:t> </a:t>
            </a:r>
            <a:r>
              <a:rPr lang="ja-JP" altLang="en-US" sz="1600" spc="50">
                <a:latin typeface="BIZ UDPゴシック" panose="020B0400000000000000" pitchFamily="50" charset="-128"/>
                <a:ea typeface="BIZ UDPゴシック" panose="020B0400000000000000" pitchFamily="50" charset="-128"/>
              </a:rPr>
              <a:t>あなたは、Ａ先生（従事者）が、クラスのこどもの体を触っているところを見かけました。あなたはどのように対応しますか。</a:t>
            </a:r>
          </a:p>
        </p:txBody>
      </p:sp>
      <p:sp>
        <p:nvSpPr>
          <p:cNvPr id="4" name="スライド番号プレースホルダー 3">
            <a:extLst>
              <a:ext uri="{FF2B5EF4-FFF2-40B4-BE49-F238E27FC236}">
                <a16:creationId xmlns:a16="http://schemas.microsoft.com/office/drawing/2014/main" id="{DD467C49-C5FC-9099-A911-3990F0DC80BE}"/>
              </a:ext>
            </a:extLst>
          </p:cNvPr>
          <p:cNvSpPr>
            <a:spLocks noGrp="1"/>
          </p:cNvSpPr>
          <p:nvPr>
            <p:ph type="sldNum" sz="quarter" idx="4"/>
          </p:nvPr>
        </p:nvSpPr>
        <p:spPr/>
        <p:txBody>
          <a:bodyPr/>
          <a:lstStyle/>
          <a:p>
            <a:fld id="{2336B528-F940-46AA-A4AB-D4751FB27E02}" type="slidenum">
              <a:rPr kumimoji="1" lang="ja-JP" altLang="en-US" smtClean="0"/>
              <a:t>98</a:t>
            </a:fld>
            <a:endParaRPr kumimoji="1" lang="ja-JP" altLang="en-US"/>
          </a:p>
        </p:txBody>
      </p:sp>
    </p:spTree>
    <p:extLst>
      <p:ext uri="{BB962C8B-B14F-4D97-AF65-F5344CB8AC3E}">
        <p14:creationId xmlns:p14="http://schemas.microsoft.com/office/powerpoint/2010/main" val="3677630187"/>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4BCB96-D061-6AFA-E5C5-82C385617731}"/>
            </a:ext>
          </a:extLst>
        </p:cNvPr>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ED234474-F5E3-2B3E-98CB-007C44999C13}"/>
              </a:ext>
            </a:extLst>
          </p:cNvPr>
          <p:cNvSpPr txBox="1"/>
          <p:nvPr/>
        </p:nvSpPr>
        <p:spPr>
          <a:xfrm>
            <a:off x="2445808" y="2679700"/>
            <a:ext cx="7300396" cy="1990994"/>
          </a:xfrm>
          <a:prstGeom prst="rect">
            <a:avLst/>
          </a:prstGeom>
          <a:noFill/>
        </p:spPr>
        <p:txBody>
          <a:bodyPr wrap="none" rtlCol="0">
            <a:spAutoFit/>
          </a:bodyPr>
          <a:lstStyle/>
          <a:p>
            <a:pPr algn="ctr">
              <a:lnSpc>
                <a:spcPct val="140000"/>
              </a:lnSpc>
            </a:pPr>
            <a:r>
              <a:rPr lang="ja-JP" altLang="en-US" sz="4600" b="1" spc="300">
                <a:solidFill>
                  <a:srgbClr val="E5541A"/>
                </a:solidFill>
                <a:latin typeface="Zen Maru Gothic" pitchFamily="2" charset="-128"/>
                <a:ea typeface="Zen Maru Gothic" pitchFamily="2" charset="-128"/>
              </a:rPr>
              <a:t>情報管理措置</a:t>
            </a:r>
            <a:endParaRPr lang="en-US" altLang="ja-JP" sz="4600" b="1" spc="300">
              <a:solidFill>
                <a:srgbClr val="E5541A"/>
              </a:solidFill>
              <a:latin typeface="Zen Maru Gothic" pitchFamily="2" charset="-128"/>
              <a:ea typeface="Zen Maru Gothic" pitchFamily="2" charset="-128"/>
            </a:endParaRPr>
          </a:p>
          <a:p>
            <a:pPr algn="ctr">
              <a:lnSpc>
                <a:spcPct val="140000"/>
              </a:lnSpc>
            </a:pPr>
            <a:r>
              <a:rPr lang="ja-JP" altLang="en-US" sz="4600" b="1" spc="300">
                <a:solidFill>
                  <a:srgbClr val="E5541A"/>
                </a:solidFill>
                <a:latin typeface="Zen Maru Gothic" pitchFamily="2" charset="-128"/>
                <a:ea typeface="Zen Maru Gothic" pitchFamily="2" charset="-128"/>
              </a:rPr>
              <a:t>ア</a:t>
            </a:r>
            <a:r>
              <a:rPr lang="en-US" altLang="ja-JP" sz="4600" b="1" spc="300">
                <a:solidFill>
                  <a:srgbClr val="E5541A"/>
                </a:solidFill>
                <a:latin typeface="Zen Maru Gothic" pitchFamily="2" charset="-128"/>
                <a:ea typeface="Zen Maru Gothic" pitchFamily="2" charset="-128"/>
              </a:rPr>
              <a:t>.</a:t>
            </a:r>
            <a:r>
              <a:rPr lang="ja-JP" altLang="en-US" sz="4600" b="1" spc="300">
                <a:solidFill>
                  <a:srgbClr val="E5541A"/>
                </a:solidFill>
                <a:latin typeface="Zen Maru Gothic" pitchFamily="2" charset="-128"/>
                <a:ea typeface="Zen Maru Gothic" pitchFamily="2" charset="-128"/>
              </a:rPr>
              <a:t>情報漏えい等への対応</a:t>
            </a:r>
            <a:endParaRPr kumimoji="1" lang="ja-JP" altLang="en-US" sz="4600" b="1" spc="500">
              <a:solidFill>
                <a:srgbClr val="E5541A"/>
              </a:solidFill>
              <a:latin typeface="Zen Maru Gothic" pitchFamily="2" charset="-128"/>
              <a:ea typeface="Zen Maru Gothic" pitchFamily="2" charset="-128"/>
            </a:endParaRPr>
          </a:p>
        </p:txBody>
      </p:sp>
      <p:cxnSp>
        <p:nvCxnSpPr>
          <p:cNvPr id="3" name="直線コネクタ 2">
            <a:extLst>
              <a:ext uri="{FF2B5EF4-FFF2-40B4-BE49-F238E27FC236}">
                <a16:creationId xmlns:a16="http://schemas.microsoft.com/office/drawing/2014/main" id="{C8B28421-057F-1C94-A641-C295CCAB14EF}"/>
              </a:ext>
            </a:extLst>
          </p:cNvPr>
          <p:cNvCxnSpPr>
            <a:cxnSpLocks/>
          </p:cNvCxnSpPr>
          <p:nvPr/>
        </p:nvCxnSpPr>
        <p:spPr>
          <a:xfrm>
            <a:off x="4279900" y="3625850"/>
            <a:ext cx="3632200" cy="0"/>
          </a:xfrm>
          <a:prstGeom prst="line">
            <a:avLst/>
          </a:prstGeom>
          <a:ln w="41275" cap="rnd">
            <a:solidFill>
              <a:srgbClr val="E5541A"/>
            </a:solidFill>
          </a:ln>
        </p:spPr>
        <p:style>
          <a:lnRef idx="1">
            <a:schemeClr val="accent1"/>
          </a:lnRef>
          <a:fillRef idx="0">
            <a:schemeClr val="accent1"/>
          </a:fillRef>
          <a:effectRef idx="0">
            <a:schemeClr val="accent1"/>
          </a:effectRef>
          <a:fontRef idx="minor">
            <a:schemeClr val="tx1"/>
          </a:fontRef>
        </p:style>
      </p:cxnSp>
      <p:cxnSp>
        <p:nvCxnSpPr>
          <p:cNvPr id="4" name="直線コネクタ 3">
            <a:extLst>
              <a:ext uri="{FF2B5EF4-FFF2-40B4-BE49-F238E27FC236}">
                <a16:creationId xmlns:a16="http://schemas.microsoft.com/office/drawing/2014/main" id="{B195883E-95E6-B468-964D-E65F1C6FC73E}"/>
              </a:ext>
            </a:extLst>
          </p:cNvPr>
          <p:cNvCxnSpPr>
            <a:cxnSpLocks/>
          </p:cNvCxnSpPr>
          <p:nvPr/>
        </p:nvCxnSpPr>
        <p:spPr>
          <a:xfrm>
            <a:off x="1304925" y="4610100"/>
            <a:ext cx="9610725" cy="0"/>
          </a:xfrm>
          <a:prstGeom prst="line">
            <a:avLst/>
          </a:prstGeom>
          <a:ln w="41275" cap="rnd">
            <a:solidFill>
              <a:srgbClr val="E5541A"/>
            </a:solidFill>
          </a:ln>
        </p:spPr>
        <p:style>
          <a:lnRef idx="1">
            <a:schemeClr val="accent1"/>
          </a:lnRef>
          <a:fillRef idx="0">
            <a:schemeClr val="accent1"/>
          </a:fillRef>
          <a:effectRef idx="0">
            <a:schemeClr val="accent1"/>
          </a:effectRef>
          <a:fontRef idx="minor">
            <a:schemeClr val="tx1"/>
          </a:fontRef>
        </p:style>
      </p:cxnSp>
      <p:sp>
        <p:nvSpPr>
          <p:cNvPr id="9" name="楕円 8">
            <a:extLst>
              <a:ext uri="{FF2B5EF4-FFF2-40B4-BE49-F238E27FC236}">
                <a16:creationId xmlns:a16="http://schemas.microsoft.com/office/drawing/2014/main" id="{2BEE1D5E-EB0D-742D-75AD-E98BA016CCC0}"/>
              </a:ext>
            </a:extLst>
          </p:cNvPr>
          <p:cNvSpPr/>
          <p:nvPr/>
        </p:nvSpPr>
        <p:spPr>
          <a:xfrm>
            <a:off x="5583238" y="1600201"/>
            <a:ext cx="1025524" cy="1025524"/>
          </a:xfrm>
          <a:prstGeom prst="ellipse">
            <a:avLst/>
          </a:prstGeom>
          <a:solidFill>
            <a:srgbClr val="ED6D34"/>
          </a:solidFill>
          <a:ln w="38100" cap="flat">
            <a:solidFill>
              <a:srgbClr val="FFD700"/>
            </a:solidFill>
            <a:prstDash val="solid"/>
            <a:miter/>
          </a:ln>
        </p:spPr>
        <p:txBody>
          <a:bodyPr/>
          <a:lstStyle/>
          <a:p>
            <a:endParaRPr lang="ja-JP" altLang="en-US"/>
          </a:p>
        </p:txBody>
      </p:sp>
      <p:grpSp>
        <p:nvGrpSpPr>
          <p:cNvPr id="10" name="グラフィックス 6">
            <a:extLst>
              <a:ext uri="{FF2B5EF4-FFF2-40B4-BE49-F238E27FC236}">
                <a16:creationId xmlns:a16="http://schemas.microsoft.com/office/drawing/2014/main" id="{F849ADE4-FB33-E776-4F7F-ACF1E0EE5D57}"/>
              </a:ext>
            </a:extLst>
          </p:cNvPr>
          <p:cNvGrpSpPr/>
          <p:nvPr/>
        </p:nvGrpSpPr>
        <p:grpSpPr>
          <a:xfrm>
            <a:off x="5766811" y="1819575"/>
            <a:ext cx="677691" cy="611531"/>
            <a:chOff x="5847968" y="3207829"/>
            <a:chExt cx="508457" cy="458819"/>
          </a:xfrm>
          <a:solidFill>
            <a:srgbClr val="FFFFFF"/>
          </a:solidFill>
        </p:grpSpPr>
        <p:sp>
          <p:nvSpPr>
            <p:cNvPr id="11" name="フリーフォーム: 図形 10">
              <a:extLst>
                <a:ext uri="{FF2B5EF4-FFF2-40B4-BE49-F238E27FC236}">
                  <a16:creationId xmlns:a16="http://schemas.microsoft.com/office/drawing/2014/main" id="{F8B9F4F3-3622-F546-96BF-86BEC5D34513}"/>
                </a:ext>
              </a:extLst>
            </p:cNvPr>
            <p:cNvSpPr/>
            <p:nvPr/>
          </p:nvSpPr>
          <p:spPr>
            <a:xfrm>
              <a:off x="5887687" y="3468147"/>
              <a:ext cx="19811" cy="19811"/>
            </a:xfrm>
            <a:custGeom>
              <a:avLst/>
              <a:gdLst>
                <a:gd name="csX0" fmla="*/ 9906 w 19811"/>
                <a:gd name="csY0" fmla="*/ 0 h 19811"/>
                <a:gd name="csX1" fmla="*/ 0 w 19811"/>
                <a:gd name="csY1" fmla="*/ 9906 h 19811"/>
                <a:gd name="csX2" fmla="*/ 9906 w 19811"/>
                <a:gd name="csY2" fmla="*/ 19812 h 19811"/>
                <a:gd name="csX3" fmla="*/ 19812 w 19811"/>
                <a:gd name="csY3" fmla="*/ 9906 h 19811"/>
                <a:gd name="csX4" fmla="*/ 9906 w 19811"/>
                <a:gd name="csY4" fmla="*/ 0 h 19811"/>
              </a:gdLst>
              <a:ahLst/>
              <a:cxnLst>
                <a:cxn ang="0">
                  <a:pos x="csX0" y="csY0"/>
                </a:cxn>
                <a:cxn ang="0">
                  <a:pos x="csX1" y="csY1"/>
                </a:cxn>
                <a:cxn ang="0">
                  <a:pos x="csX2" y="csY2"/>
                </a:cxn>
                <a:cxn ang="0">
                  <a:pos x="csX3" y="csY3"/>
                </a:cxn>
                <a:cxn ang="0">
                  <a:pos x="csX4" y="csY4"/>
                </a:cxn>
              </a:cxnLst>
              <a:rect l="l" t="t" r="r" b="b"/>
              <a:pathLst>
                <a:path w="19811" h="19811">
                  <a:moveTo>
                    <a:pt x="9906" y="0"/>
                  </a:moveTo>
                  <a:cubicBezTo>
                    <a:pt x="4382" y="0"/>
                    <a:pt x="0" y="4477"/>
                    <a:pt x="0" y="9906"/>
                  </a:cubicBezTo>
                  <a:cubicBezTo>
                    <a:pt x="0" y="15335"/>
                    <a:pt x="4477" y="19812"/>
                    <a:pt x="9906" y="19812"/>
                  </a:cubicBezTo>
                  <a:cubicBezTo>
                    <a:pt x="15335" y="19812"/>
                    <a:pt x="19812" y="15335"/>
                    <a:pt x="19812" y="9906"/>
                  </a:cubicBezTo>
                  <a:cubicBezTo>
                    <a:pt x="19812" y="4477"/>
                    <a:pt x="15335" y="0"/>
                    <a:pt x="9906" y="0"/>
                  </a:cubicBezTo>
                  <a:close/>
                </a:path>
              </a:pathLst>
            </a:custGeom>
            <a:solidFill>
              <a:srgbClr val="FFFFFF"/>
            </a:solidFill>
            <a:ln w="9525" cap="flat">
              <a:noFill/>
              <a:prstDash val="solid"/>
              <a:miter/>
            </a:ln>
          </p:spPr>
          <p:txBody>
            <a:bodyPr/>
            <a:lstStyle/>
            <a:p>
              <a:endParaRPr lang="ja-JP" altLang="en-US"/>
            </a:p>
          </p:txBody>
        </p:sp>
        <p:sp>
          <p:nvSpPr>
            <p:cNvPr id="12" name="フリーフォーム: 図形 11">
              <a:extLst>
                <a:ext uri="{FF2B5EF4-FFF2-40B4-BE49-F238E27FC236}">
                  <a16:creationId xmlns:a16="http://schemas.microsoft.com/office/drawing/2014/main" id="{485A283B-3175-2799-4F70-8A94F89B3687}"/>
                </a:ext>
              </a:extLst>
            </p:cNvPr>
            <p:cNvSpPr/>
            <p:nvPr/>
          </p:nvSpPr>
          <p:spPr>
            <a:xfrm>
              <a:off x="5847968" y="3428427"/>
              <a:ext cx="508457" cy="238220"/>
            </a:xfrm>
            <a:custGeom>
              <a:avLst/>
              <a:gdLst>
                <a:gd name="csX0" fmla="*/ 456438 w 508457"/>
                <a:gd name="csY0" fmla="*/ 74105 h 238220"/>
                <a:gd name="csX1" fmla="*/ 362807 w 508457"/>
                <a:gd name="csY1" fmla="*/ 106299 h 238220"/>
                <a:gd name="csX2" fmla="*/ 363474 w 508457"/>
                <a:gd name="csY2" fmla="*/ 99251 h 238220"/>
                <a:gd name="csX3" fmla="*/ 323755 w 508457"/>
                <a:gd name="csY3" fmla="*/ 59531 h 238220"/>
                <a:gd name="csX4" fmla="*/ 259461 w 508457"/>
                <a:gd name="csY4" fmla="*/ 59531 h 238220"/>
                <a:gd name="csX5" fmla="*/ 254603 w 508457"/>
                <a:gd name="csY5" fmla="*/ 58293 h 238220"/>
                <a:gd name="csX6" fmla="*/ 202121 w 508457"/>
                <a:gd name="csY6" fmla="*/ 28766 h 238220"/>
                <a:gd name="csX7" fmla="*/ 168021 w 508457"/>
                <a:gd name="csY7" fmla="*/ 19812 h 238220"/>
                <a:gd name="csX8" fmla="*/ 97631 w 508457"/>
                <a:gd name="csY8" fmla="*/ 19812 h 238220"/>
                <a:gd name="csX9" fmla="*/ 69533 w 508457"/>
                <a:gd name="csY9" fmla="*/ 0 h 238220"/>
                <a:gd name="csX10" fmla="*/ 9906 w 508457"/>
                <a:gd name="csY10" fmla="*/ 0 h 238220"/>
                <a:gd name="csX11" fmla="*/ 0 w 508457"/>
                <a:gd name="csY11" fmla="*/ 9906 h 238220"/>
                <a:gd name="csX12" fmla="*/ 0 w 508457"/>
                <a:gd name="csY12" fmla="*/ 188690 h 238220"/>
                <a:gd name="csX13" fmla="*/ 9906 w 508457"/>
                <a:gd name="csY13" fmla="*/ 198596 h 238220"/>
                <a:gd name="csX14" fmla="*/ 69533 w 508457"/>
                <a:gd name="csY14" fmla="*/ 198596 h 238220"/>
                <a:gd name="csX15" fmla="*/ 97346 w 508457"/>
                <a:gd name="csY15" fmla="*/ 179451 h 238220"/>
                <a:gd name="csX16" fmla="*/ 129731 w 508457"/>
                <a:gd name="csY16" fmla="*/ 189071 h 238220"/>
                <a:gd name="csX17" fmla="*/ 181642 w 508457"/>
                <a:gd name="csY17" fmla="*/ 220218 h 238220"/>
                <a:gd name="csX18" fmla="*/ 246793 w 508457"/>
                <a:gd name="csY18" fmla="*/ 238220 h 238220"/>
                <a:gd name="csX19" fmla="*/ 299180 w 508457"/>
                <a:gd name="csY19" fmla="*/ 226886 h 238220"/>
                <a:gd name="csX20" fmla="*/ 484537 w 508457"/>
                <a:gd name="csY20" fmla="*/ 145256 h 238220"/>
                <a:gd name="csX21" fmla="*/ 503492 w 508457"/>
                <a:gd name="csY21" fmla="*/ 90583 h 238220"/>
                <a:gd name="csX22" fmla="*/ 456438 w 508457"/>
                <a:gd name="csY22" fmla="*/ 74009 h 238220"/>
                <a:gd name="csX23" fmla="*/ 79439 w 508457"/>
                <a:gd name="csY23" fmla="*/ 168783 h 238220"/>
                <a:gd name="csX24" fmla="*/ 69533 w 508457"/>
                <a:gd name="csY24" fmla="*/ 178689 h 238220"/>
                <a:gd name="csX25" fmla="*/ 19907 w 508457"/>
                <a:gd name="csY25" fmla="*/ 178689 h 238220"/>
                <a:gd name="csX26" fmla="*/ 19907 w 508457"/>
                <a:gd name="csY26" fmla="*/ 19812 h 238220"/>
                <a:gd name="csX27" fmla="*/ 69533 w 508457"/>
                <a:gd name="csY27" fmla="*/ 19812 h 238220"/>
                <a:gd name="csX28" fmla="*/ 79439 w 508457"/>
                <a:gd name="csY28" fmla="*/ 29718 h 238220"/>
                <a:gd name="csX29" fmla="*/ 79439 w 508457"/>
                <a:gd name="csY29" fmla="*/ 168783 h 238220"/>
                <a:gd name="csX30" fmla="*/ 477012 w 508457"/>
                <a:gd name="csY30" fmla="*/ 126968 h 238220"/>
                <a:gd name="csX31" fmla="*/ 476726 w 508457"/>
                <a:gd name="csY31" fmla="*/ 127064 h 238220"/>
                <a:gd name="csX32" fmla="*/ 291084 w 508457"/>
                <a:gd name="csY32" fmla="*/ 208788 h 238220"/>
                <a:gd name="csX33" fmla="*/ 246888 w 508457"/>
                <a:gd name="csY33" fmla="*/ 218408 h 238220"/>
                <a:gd name="csX34" fmla="*/ 191929 w 508457"/>
                <a:gd name="csY34" fmla="*/ 203168 h 238220"/>
                <a:gd name="csX35" fmla="*/ 140018 w 508457"/>
                <a:gd name="csY35" fmla="*/ 172022 h 238220"/>
                <a:gd name="csX36" fmla="*/ 99346 w 508457"/>
                <a:gd name="csY36" fmla="*/ 159639 h 238220"/>
                <a:gd name="csX37" fmla="*/ 99346 w 508457"/>
                <a:gd name="csY37" fmla="*/ 39624 h 238220"/>
                <a:gd name="csX38" fmla="*/ 168021 w 508457"/>
                <a:gd name="csY38" fmla="*/ 39624 h 238220"/>
                <a:gd name="csX39" fmla="*/ 192405 w 508457"/>
                <a:gd name="csY39" fmla="*/ 46006 h 238220"/>
                <a:gd name="csX40" fmla="*/ 244888 w 508457"/>
                <a:gd name="csY40" fmla="*/ 75533 h 238220"/>
                <a:gd name="csX41" fmla="*/ 259461 w 508457"/>
                <a:gd name="csY41" fmla="*/ 79343 h 238220"/>
                <a:gd name="csX42" fmla="*/ 323755 w 508457"/>
                <a:gd name="csY42" fmla="*/ 79343 h 238220"/>
                <a:gd name="csX43" fmla="*/ 343662 w 508457"/>
                <a:gd name="csY43" fmla="*/ 99251 h 238220"/>
                <a:gd name="csX44" fmla="*/ 323755 w 508457"/>
                <a:gd name="csY44" fmla="*/ 119158 h 238220"/>
                <a:gd name="csX45" fmla="*/ 222790 w 508457"/>
                <a:gd name="csY45" fmla="*/ 119158 h 238220"/>
                <a:gd name="csX46" fmla="*/ 212884 w 508457"/>
                <a:gd name="csY46" fmla="*/ 129064 h 238220"/>
                <a:gd name="csX47" fmla="*/ 222790 w 508457"/>
                <a:gd name="csY47" fmla="*/ 138970 h 238220"/>
                <a:gd name="csX48" fmla="*/ 323755 w 508457"/>
                <a:gd name="csY48" fmla="*/ 138970 h 238220"/>
                <a:gd name="csX49" fmla="*/ 342329 w 508457"/>
                <a:gd name="csY49" fmla="*/ 134303 h 238220"/>
                <a:gd name="csX50" fmla="*/ 463106 w 508457"/>
                <a:gd name="csY50" fmla="*/ 92774 h 238220"/>
                <a:gd name="csX51" fmla="*/ 485966 w 508457"/>
                <a:gd name="csY51" fmla="*/ 100013 h 238220"/>
                <a:gd name="csX52" fmla="*/ 476917 w 508457"/>
                <a:gd name="csY52" fmla="*/ 126873 h 23822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Lst>
              <a:rect l="l" t="t" r="r" b="b"/>
              <a:pathLst>
                <a:path w="508457" h="238220">
                  <a:moveTo>
                    <a:pt x="456438" y="74105"/>
                  </a:moveTo>
                  <a:lnTo>
                    <a:pt x="362807" y="106299"/>
                  </a:lnTo>
                  <a:cubicBezTo>
                    <a:pt x="363188" y="104013"/>
                    <a:pt x="363474" y="101632"/>
                    <a:pt x="363474" y="99251"/>
                  </a:cubicBezTo>
                  <a:cubicBezTo>
                    <a:pt x="363474" y="77343"/>
                    <a:pt x="345662" y="59531"/>
                    <a:pt x="323755" y="59531"/>
                  </a:cubicBezTo>
                  <a:lnTo>
                    <a:pt x="259461" y="59531"/>
                  </a:lnTo>
                  <a:cubicBezTo>
                    <a:pt x="257747" y="59531"/>
                    <a:pt x="256032" y="59055"/>
                    <a:pt x="254603" y="58293"/>
                  </a:cubicBezTo>
                  <a:lnTo>
                    <a:pt x="202121" y="28766"/>
                  </a:lnTo>
                  <a:cubicBezTo>
                    <a:pt x="191738" y="22955"/>
                    <a:pt x="179927" y="19812"/>
                    <a:pt x="168021" y="19812"/>
                  </a:cubicBezTo>
                  <a:lnTo>
                    <a:pt x="97631" y="19812"/>
                  </a:lnTo>
                  <a:cubicBezTo>
                    <a:pt x="93536" y="8287"/>
                    <a:pt x="82487" y="0"/>
                    <a:pt x="69533" y="0"/>
                  </a:cubicBezTo>
                  <a:lnTo>
                    <a:pt x="9906" y="0"/>
                  </a:lnTo>
                  <a:cubicBezTo>
                    <a:pt x="4382" y="0"/>
                    <a:pt x="0" y="4477"/>
                    <a:pt x="0" y="9906"/>
                  </a:cubicBezTo>
                  <a:lnTo>
                    <a:pt x="0" y="188690"/>
                  </a:lnTo>
                  <a:cubicBezTo>
                    <a:pt x="0" y="194215"/>
                    <a:pt x="4477" y="198596"/>
                    <a:pt x="9906" y="198596"/>
                  </a:cubicBezTo>
                  <a:lnTo>
                    <a:pt x="69533" y="198596"/>
                  </a:lnTo>
                  <a:cubicBezTo>
                    <a:pt x="82201" y="198596"/>
                    <a:pt x="93059" y="190691"/>
                    <a:pt x="97346" y="179451"/>
                  </a:cubicBezTo>
                  <a:cubicBezTo>
                    <a:pt x="108585" y="180880"/>
                    <a:pt x="121634" y="184214"/>
                    <a:pt x="129731" y="189071"/>
                  </a:cubicBezTo>
                  <a:lnTo>
                    <a:pt x="181642" y="220218"/>
                  </a:lnTo>
                  <a:cubicBezTo>
                    <a:pt x="201359" y="232029"/>
                    <a:pt x="223838" y="238220"/>
                    <a:pt x="246793" y="238220"/>
                  </a:cubicBezTo>
                  <a:cubicBezTo>
                    <a:pt x="264986" y="238220"/>
                    <a:pt x="282607" y="234410"/>
                    <a:pt x="299180" y="226886"/>
                  </a:cubicBezTo>
                  <a:lnTo>
                    <a:pt x="484537" y="145256"/>
                  </a:lnTo>
                  <a:cubicBezTo>
                    <a:pt x="505111" y="136970"/>
                    <a:pt x="515207" y="112300"/>
                    <a:pt x="503492" y="90583"/>
                  </a:cubicBezTo>
                  <a:cubicBezTo>
                    <a:pt x="494824" y="74581"/>
                    <a:pt x="474631" y="67532"/>
                    <a:pt x="456438" y="74009"/>
                  </a:cubicBezTo>
                  <a:close/>
                  <a:moveTo>
                    <a:pt x="79439" y="168783"/>
                  </a:moveTo>
                  <a:cubicBezTo>
                    <a:pt x="79439" y="174212"/>
                    <a:pt x="74962" y="178689"/>
                    <a:pt x="69533" y="178689"/>
                  </a:cubicBezTo>
                  <a:lnTo>
                    <a:pt x="19907" y="178689"/>
                  </a:lnTo>
                  <a:lnTo>
                    <a:pt x="19907" y="19812"/>
                  </a:lnTo>
                  <a:lnTo>
                    <a:pt x="69533" y="19812"/>
                  </a:lnTo>
                  <a:cubicBezTo>
                    <a:pt x="74962" y="19812"/>
                    <a:pt x="79439" y="24289"/>
                    <a:pt x="79439" y="29718"/>
                  </a:cubicBezTo>
                  <a:lnTo>
                    <a:pt x="79439" y="168783"/>
                  </a:lnTo>
                  <a:close/>
                  <a:moveTo>
                    <a:pt x="477012" y="126968"/>
                  </a:moveTo>
                  <a:cubicBezTo>
                    <a:pt x="477012" y="126968"/>
                    <a:pt x="476821" y="126968"/>
                    <a:pt x="476726" y="127064"/>
                  </a:cubicBezTo>
                  <a:cubicBezTo>
                    <a:pt x="476726" y="127064"/>
                    <a:pt x="291084" y="208788"/>
                    <a:pt x="291084" y="208788"/>
                  </a:cubicBezTo>
                  <a:cubicBezTo>
                    <a:pt x="277082" y="215170"/>
                    <a:pt x="262223" y="218408"/>
                    <a:pt x="246888" y="218408"/>
                  </a:cubicBezTo>
                  <a:cubicBezTo>
                    <a:pt x="227552" y="218408"/>
                    <a:pt x="208502" y="213170"/>
                    <a:pt x="191929" y="203168"/>
                  </a:cubicBezTo>
                  <a:lnTo>
                    <a:pt x="140018" y="172022"/>
                  </a:lnTo>
                  <a:cubicBezTo>
                    <a:pt x="128873" y="165354"/>
                    <a:pt x="112967" y="161258"/>
                    <a:pt x="99346" y="159639"/>
                  </a:cubicBezTo>
                  <a:lnTo>
                    <a:pt x="99346" y="39624"/>
                  </a:lnTo>
                  <a:lnTo>
                    <a:pt x="168021" y="39624"/>
                  </a:lnTo>
                  <a:cubicBezTo>
                    <a:pt x="176498" y="39624"/>
                    <a:pt x="184976" y="41815"/>
                    <a:pt x="192405" y="46006"/>
                  </a:cubicBezTo>
                  <a:lnTo>
                    <a:pt x="244888" y="75533"/>
                  </a:lnTo>
                  <a:cubicBezTo>
                    <a:pt x="249365" y="78010"/>
                    <a:pt x="254413" y="79343"/>
                    <a:pt x="259461" y="79343"/>
                  </a:cubicBezTo>
                  <a:lnTo>
                    <a:pt x="323755" y="79343"/>
                  </a:lnTo>
                  <a:cubicBezTo>
                    <a:pt x="334709" y="79343"/>
                    <a:pt x="343662" y="88297"/>
                    <a:pt x="343662" y="99251"/>
                  </a:cubicBezTo>
                  <a:cubicBezTo>
                    <a:pt x="343662" y="110204"/>
                    <a:pt x="334709" y="119158"/>
                    <a:pt x="323755" y="119158"/>
                  </a:cubicBezTo>
                  <a:lnTo>
                    <a:pt x="222790" y="119158"/>
                  </a:lnTo>
                  <a:cubicBezTo>
                    <a:pt x="217265" y="119158"/>
                    <a:pt x="212884" y="123634"/>
                    <a:pt x="212884" y="129064"/>
                  </a:cubicBezTo>
                  <a:cubicBezTo>
                    <a:pt x="212884" y="134493"/>
                    <a:pt x="217361" y="138970"/>
                    <a:pt x="222790" y="138970"/>
                  </a:cubicBezTo>
                  <a:lnTo>
                    <a:pt x="323755" y="138970"/>
                  </a:lnTo>
                  <a:cubicBezTo>
                    <a:pt x="330232" y="138970"/>
                    <a:pt x="336709" y="137351"/>
                    <a:pt x="342329" y="134303"/>
                  </a:cubicBezTo>
                  <a:cubicBezTo>
                    <a:pt x="342329" y="134303"/>
                    <a:pt x="463010" y="92774"/>
                    <a:pt x="463106" y="92774"/>
                  </a:cubicBezTo>
                  <a:cubicBezTo>
                    <a:pt x="471964" y="89535"/>
                    <a:pt x="482060" y="92774"/>
                    <a:pt x="485966" y="100013"/>
                  </a:cubicBezTo>
                  <a:cubicBezTo>
                    <a:pt x="491871" y="110966"/>
                    <a:pt x="487013" y="122873"/>
                    <a:pt x="476917" y="126873"/>
                  </a:cubicBezTo>
                  <a:close/>
                </a:path>
              </a:pathLst>
            </a:custGeom>
            <a:solidFill>
              <a:srgbClr val="FFFFFF"/>
            </a:solidFill>
            <a:ln w="9525" cap="flat">
              <a:noFill/>
              <a:prstDash val="solid"/>
              <a:miter/>
            </a:ln>
          </p:spPr>
          <p:txBody>
            <a:bodyPr/>
            <a:lstStyle/>
            <a:p>
              <a:endParaRPr lang="ja-JP" altLang="en-US"/>
            </a:p>
          </p:txBody>
        </p:sp>
        <p:sp>
          <p:nvSpPr>
            <p:cNvPr id="13" name="フリーフォーム: 図形 12">
              <a:extLst>
                <a:ext uri="{FF2B5EF4-FFF2-40B4-BE49-F238E27FC236}">
                  <a16:creationId xmlns:a16="http://schemas.microsoft.com/office/drawing/2014/main" id="{EA99CC41-6DFF-5E59-1F90-08C6D65D6493}"/>
                </a:ext>
              </a:extLst>
            </p:cNvPr>
            <p:cNvSpPr/>
            <p:nvPr/>
          </p:nvSpPr>
          <p:spPr>
            <a:xfrm>
              <a:off x="6006635" y="3207829"/>
              <a:ext cx="274624" cy="243268"/>
            </a:xfrm>
            <a:custGeom>
              <a:avLst/>
              <a:gdLst>
                <a:gd name="csX0" fmla="*/ 130512 w 274624"/>
                <a:gd name="csY0" fmla="*/ 240887 h 243268"/>
                <a:gd name="csX1" fmla="*/ 136989 w 274624"/>
                <a:gd name="csY1" fmla="*/ 243268 h 243268"/>
                <a:gd name="csX2" fmla="*/ 143466 w 274624"/>
                <a:gd name="csY2" fmla="*/ 240887 h 243268"/>
                <a:gd name="csX3" fmla="*/ 274625 w 274624"/>
                <a:gd name="csY3" fmla="*/ 79915 h 243268"/>
                <a:gd name="csX4" fmla="*/ 200235 w 274624"/>
                <a:gd name="csY4" fmla="*/ 0 h 243268"/>
                <a:gd name="csX5" fmla="*/ 135750 w 274624"/>
                <a:gd name="csY5" fmla="*/ 41148 h 243268"/>
                <a:gd name="csX6" fmla="*/ 71266 w 274624"/>
                <a:gd name="csY6" fmla="*/ 0 h 243268"/>
                <a:gd name="csX7" fmla="*/ 400 w 274624"/>
                <a:gd name="csY7" fmla="*/ 54959 h 243268"/>
                <a:gd name="csX8" fmla="*/ 7163 w 274624"/>
                <a:gd name="csY8" fmla="*/ 67246 h 243268"/>
                <a:gd name="csX9" fmla="*/ 19450 w 274624"/>
                <a:gd name="csY9" fmla="*/ 60484 h 243268"/>
                <a:gd name="csX10" fmla="*/ 71266 w 274624"/>
                <a:gd name="csY10" fmla="*/ 19812 h 243268"/>
                <a:gd name="csX11" fmla="*/ 126130 w 274624"/>
                <a:gd name="csY11" fmla="*/ 68389 h 243268"/>
                <a:gd name="csX12" fmla="*/ 135655 w 274624"/>
                <a:gd name="csY12" fmla="*/ 75628 h 243268"/>
                <a:gd name="csX13" fmla="*/ 145180 w 274624"/>
                <a:gd name="csY13" fmla="*/ 68389 h 243268"/>
                <a:gd name="csX14" fmla="*/ 200044 w 274624"/>
                <a:gd name="csY14" fmla="*/ 19812 h 243268"/>
                <a:gd name="csX15" fmla="*/ 254527 w 274624"/>
                <a:gd name="csY15" fmla="*/ 79819 h 243268"/>
                <a:gd name="csX16" fmla="*/ 136703 w 274624"/>
                <a:gd name="csY16" fmla="*/ 220218 h 243268"/>
                <a:gd name="csX17" fmla="*/ 34595 w 274624"/>
                <a:gd name="csY17" fmla="*/ 126778 h 243268"/>
                <a:gd name="csX18" fmla="*/ 20688 w 274624"/>
                <a:gd name="csY18" fmla="*/ 124873 h 243268"/>
                <a:gd name="csX19" fmla="*/ 18783 w 274624"/>
                <a:gd name="csY19" fmla="*/ 138779 h 243268"/>
                <a:gd name="csX20" fmla="*/ 130131 w 274624"/>
                <a:gd name="csY20" fmla="*/ 240792 h 24326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Lst>
              <a:rect l="l" t="t" r="r" b="b"/>
              <a:pathLst>
                <a:path w="274624" h="243268">
                  <a:moveTo>
                    <a:pt x="130512" y="240887"/>
                  </a:moveTo>
                  <a:cubicBezTo>
                    <a:pt x="132417" y="242507"/>
                    <a:pt x="134703" y="243268"/>
                    <a:pt x="136989" y="243268"/>
                  </a:cubicBezTo>
                  <a:cubicBezTo>
                    <a:pt x="139275" y="243268"/>
                    <a:pt x="141656" y="242507"/>
                    <a:pt x="143466" y="240887"/>
                  </a:cubicBezTo>
                  <a:cubicBezTo>
                    <a:pt x="224523" y="170688"/>
                    <a:pt x="274625" y="135160"/>
                    <a:pt x="274625" y="79915"/>
                  </a:cubicBezTo>
                  <a:cubicBezTo>
                    <a:pt x="274625" y="36195"/>
                    <a:pt x="243669" y="0"/>
                    <a:pt x="200235" y="0"/>
                  </a:cubicBezTo>
                  <a:cubicBezTo>
                    <a:pt x="171660" y="0"/>
                    <a:pt x="149847" y="16478"/>
                    <a:pt x="135750" y="41148"/>
                  </a:cubicBezTo>
                  <a:cubicBezTo>
                    <a:pt x="121749" y="16478"/>
                    <a:pt x="99841" y="0"/>
                    <a:pt x="71266" y="0"/>
                  </a:cubicBezTo>
                  <a:cubicBezTo>
                    <a:pt x="38024" y="0"/>
                    <a:pt x="10211" y="21527"/>
                    <a:pt x="400" y="54959"/>
                  </a:cubicBezTo>
                  <a:cubicBezTo>
                    <a:pt x="-1124" y="60198"/>
                    <a:pt x="1829" y="65723"/>
                    <a:pt x="7163" y="67246"/>
                  </a:cubicBezTo>
                  <a:cubicBezTo>
                    <a:pt x="12497" y="68770"/>
                    <a:pt x="17926" y="65818"/>
                    <a:pt x="19450" y="60484"/>
                  </a:cubicBezTo>
                  <a:cubicBezTo>
                    <a:pt x="26689" y="35814"/>
                    <a:pt x="46977" y="19812"/>
                    <a:pt x="71266" y="19812"/>
                  </a:cubicBezTo>
                  <a:cubicBezTo>
                    <a:pt x="99555" y="19812"/>
                    <a:pt x="119463" y="44958"/>
                    <a:pt x="126130" y="68389"/>
                  </a:cubicBezTo>
                  <a:cubicBezTo>
                    <a:pt x="127368" y="72676"/>
                    <a:pt x="131274" y="75628"/>
                    <a:pt x="135655" y="75628"/>
                  </a:cubicBezTo>
                  <a:cubicBezTo>
                    <a:pt x="140037" y="75628"/>
                    <a:pt x="144037" y="72676"/>
                    <a:pt x="145180" y="68389"/>
                  </a:cubicBezTo>
                  <a:cubicBezTo>
                    <a:pt x="145275" y="67913"/>
                    <a:pt x="159087" y="19812"/>
                    <a:pt x="200044" y="19812"/>
                  </a:cubicBezTo>
                  <a:cubicBezTo>
                    <a:pt x="231096" y="19812"/>
                    <a:pt x="254527" y="45625"/>
                    <a:pt x="254527" y="79819"/>
                  </a:cubicBezTo>
                  <a:cubicBezTo>
                    <a:pt x="254527" y="124015"/>
                    <a:pt x="211379" y="155829"/>
                    <a:pt x="136703" y="220218"/>
                  </a:cubicBezTo>
                  <a:cubicBezTo>
                    <a:pt x="91269" y="181165"/>
                    <a:pt x="55169" y="153733"/>
                    <a:pt x="34595" y="126778"/>
                  </a:cubicBezTo>
                  <a:cubicBezTo>
                    <a:pt x="31261" y="122396"/>
                    <a:pt x="25070" y="121539"/>
                    <a:pt x="20688" y="124873"/>
                  </a:cubicBezTo>
                  <a:cubicBezTo>
                    <a:pt x="16307" y="128207"/>
                    <a:pt x="15450" y="134398"/>
                    <a:pt x="18783" y="138779"/>
                  </a:cubicBezTo>
                  <a:cubicBezTo>
                    <a:pt x="41929" y="169069"/>
                    <a:pt x="80982" y="198120"/>
                    <a:pt x="130131" y="240792"/>
                  </a:cubicBezTo>
                  <a:close/>
                </a:path>
              </a:pathLst>
            </a:custGeom>
            <a:solidFill>
              <a:srgbClr val="FFFFFF"/>
            </a:solidFill>
            <a:ln w="9525" cap="flat">
              <a:noFill/>
              <a:prstDash val="solid"/>
              <a:miter/>
            </a:ln>
          </p:spPr>
          <p:txBody>
            <a:bodyPr/>
            <a:lstStyle/>
            <a:p>
              <a:endParaRPr lang="ja-JP" altLang="en-US"/>
            </a:p>
          </p:txBody>
        </p:sp>
        <p:sp>
          <p:nvSpPr>
            <p:cNvPr id="14" name="フリーフォーム: 図形 13">
              <a:extLst>
                <a:ext uri="{FF2B5EF4-FFF2-40B4-BE49-F238E27FC236}">
                  <a16:creationId xmlns:a16="http://schemas.microsoft.com/office/drawing/2014/main" id="{348A5F15-E901-5CA3-3322-D6C0167DB0B7}"/>
                </a:ext>
              </a:extLst>
            </p:cNvPr>
            <p:cNvSpPr/>
            <p:nvPr/>
          </p:nvSpPr>
          <p:spPr>
            <a:xfrm>
              <a:off x="6005893" y="3295363"/>
              <a:ext cx="19811" cy="19811"/>
            </a:xfrm>
            <a:custGeom>
              <a:avLst/>
              <a:gdLst>
                <a:gd name="csX0" fmla="*/ 9906 w 19811"/>
                <a:gd name="csY0" fmla="*/ 0 h 19811"/>
                <a:gd name="csX1" fmla="*/ 0 w 19811"/>
                <a:gd name="csY1" fmla="*/ 9906 h 19811"/>
                <a:gd name="csX2" fmla="*/ 9906 w 19811"/>
                <a:gd name="csY2" fmla="*/ 19812 h 19811"/>
                <a:gd name="csX3" fmla="*/ 19812 w 19811"/>
                <a:gd name="csY3" fmla="*/ 9906 h 19811"/>
                <a:gd name="csX4" fmla="*/ 9906 w 19811"/>
                <a:gd name="csY4" fmla="*/ 0 h 19811"/>
              </a:gdLst>
              <a:ahLst/>
              <a:cxnLst>
                <a:cxn ang="0">
                  <a:pos x="csX0" y="csY0"/>
                </a:cxn>
                <a:cxn ang="0">
                  <a:pos x="csX1" y="csY1"/>
                </a:cxn>
                <a:cxn ang="0">
                  <a:pos x="csX2" y="csY2"/>
                </a:cxn>
                <a:cxn ang="0">
                  <a:pos x="csX3" y="csY3"/>
                </a:cxn>
                <a:cxn ang="0">
                  <a:pos x="csX4" y="csY4"/>
                </a:cxn>
              </a:cxnLst>
              <a:rect l="l" t="t" r="r" b="b"/>
              <a:pathLst>
                <a:path w="19811" h="19811">
                  <a:moveTo>
                    <a:pt x="9906" y="0"/>
                  </a:moveTo>
                  <a:cubicBezTo>
                    <a:pt x="4381" y="0"/>
                    <a:pt x="0" y="4477"/>
                    <a:pt x="0" y="9906"/>
                  </a:cubicBezTo>
                  <a:cubicBezTo>
                    <a:pt x="0" y="15335"/>
                    <a:pt x="4477" y="19812"/>
                    <a:pt x="9906" y="19812"/>
                  </a:cubicBezTo>
                  <a:cubicBezTo>
                    <a:pt x="15335" y="19812"/>
                    <a:pt x="19812" y="15335"/>
                    <a:pt x="19812" y="9906"/>
                  </a:cubicBezTo>
                  <a:cubicBezTo>
                    <a:pt x="19812" y="4477"/>
                    <a:pt x="15335" y="0"/>
                    <a:pt x="9906" y="0"/>
                  </a:cubicBezTo>
                  <a:close/>
                </a:path>
              </a:pathLst>
            </a:custGeom>
            <a:solidFill>
              <a:srgbClr val="FFFFFF"/>
            </a:solidFill>
            <a:ln w="9525" cap="flat">
              <a:noFill/>
              <a:prstDash val="solid"/>
              <a:miter/>
            </a:ln>
          </p:spPr>
          <p:txBody>
            <a:bodyPr/>
            <a:lstStyle/>
            <a:p>
              <a:endParaRPr lang="ja-JP" altLang="en-US"/>
            </a:p>
          </p:txBody>
        </p:sp>
      </p:grpSp>
      <p:sp>
        <p:nvSpPr>
          <p:cNvPr id="20" name="フリーフォーム: 図形 19">
            <a:extLst>
              <a:ext uri="{FF2B5EF4-FFF2-40B4-BE49-F238E27FC236}">
                <a16:creationId xmlns:a16="http://schemas.microsoft.com/office/drawing/2014/main" id="{FF94683D-4332-7786-4CDF-BEC578BB4B9F}"/>
              </a:ext>
            </a:extLst>
          </p:cNvPr>
          <p:cNvSpPr/>
          <p:nvPr/>
        </p:nvSpPr>
        <p:spPr>
          <a:xfrm>
            <a:off x="1115403" y="724685"/>
            <a:ext cx="3486720" cy="676152"/>
          </a:xfrm>
          <a:custGeom>
            <a:avLst/>
            <a:gdLst>
              <a:gd name="csX0" fmla="*/ 2360581 w 2614041"/>
              <a:gd name="csY0" fmla="*/ 506825 h 506920"/>
              <a:gd name="csX1" fmla="*/ 103156 w 2614041"/>
              <a:gd name="csY1" fmla="*/ 506825 h 506920"/>
              <a:gd name="csX2" fmla="*/ 0 w 2614041"/>
              <a:gd name="csY2" fmla="*/ 403670 h 506920"/>
              <a:gd name="csX3" fmla="*/ 0 w 2614041"/>
              <a:gd name="csY3" fmla="*/ 103156 h 506920"/>
              <a:gd name="csX4" fmla="*/ 103156 w 2614041"/>
              <a:gd name="csY4" fmla="*/ 0 h 506920"/>
              <a:gd name="csX5" fmla="*/ 2360581 w 2614041"/>
              <a:gd name="csY5" fmla="*/ 0 h 506920"/>
              <a:gd name="csX6" fmla="*/ 2614041 w 2614041"/>
              <a:gd name="csY6" fmla="*/ 253460 h 506920"/>
              <a:gd name="csX7" fmla="*/ 2614041 w 2614041"/>
              <a:gd name="csY7" fmla="*/ 253460 h 506920"/>
              <a:gd name="csX8" fmla="*/ 2360581 w 2614041"/>
              <a:gd name="csY8" fmla="*/ 506920 h 50692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Lst>
            <a:rect l="l" t="t" r="r" b="b"/>
            <a:pathLst>
              <a:path w="2614041" h="506920">
                <a:moveTo>
                  <a:pt x="2360581" y="506825"/>
                </a:moveTo>
                <a:lnTo>
                  <a:pt x="103156" y="506825"/>
                </a:lnTo>
                <a:cubicBezTo>
                  <a:pt x="46196" y="506825"/>
                  <a:pt x="0" y="460629"/>
                  <a:pt x="0" y="403670"/>
                </a:cubicBezTo>
                <a:lnTo>
                  <a:pt x="0" y="103156"/>
                </a:lnTo>
                <a:cubicBezTo>
                  <a:pt x="0" y="46196"/>
                  <a:pt x="46196" y="0"/>
                  <a:pt x="103156" y="0"/>
                </a:cubicBezTo>
                <a:lnTo>
                  <a:pt x="2360581" y="0"/>
                </a:lnTo>
                <a:cubicBezTo>
                  <a:pt x="2500503" y="0"/>
                  <a:pt x="2614041" y="113443"/>
                  <a:pt x="2614041" y="253460"/>
                </a:cubicBezTo>
                <a:lnTo>
                  <a:pt x="2614041" y="253460"/>
                </a:lnTo>
                <a:cubicBezTo>
                  <a:pt x="2614041" y="393383"/>
                  <a:pt x="2500598" y="506920"/>
                  <a:pt x="2360581" y="506920"/>
                </a:cubicBezTo>
                <a:close/>
              </a:path>
            </a:pathLst>
          </a:custGeom>
          <a:solidFill>
            <a:srgbClr val="FFF100"/>
          </a:solidFill>
          <a:ln w="9525" cap="flat">
            <a:noFill/>
            <a:prstDash val="solid"/>
            <a:miter/>
          </a:ln>
        </p:spPr>
        <p:txBody>
          <a:bodyPr/>
          <a:lstStyle/>
          <a:p>
            <a:endParaRPr lang="ja-JP" altLang="en-US"/>
          </a:p>
        </p:txBody>
      </p:sp>
      <p:sp>
        <p:nvSpPr>
          <p:cNvPr id="21" name="フリーフォーム: 図形 20">
            <a:extLst>
              <a:ext uri="{FF2B5EF4-FFF2-40B4-BE49-F238E27FC236}">
                <a16:creationId xmlns:a16="http://schemas.microsoft.com/office/drawing/2014/main" id="{DDFF1895-6EFF-2825-3675-89673E4C6E01}"/>
              </a:ext>
            </a:extLst>
          </p:cNvPr>
          <p:cNvSpPr/>
          <p:nvPr/>
        </p:nvSpPr>
        <p:spPr>
          <a:xfrm>
            <a:off x="1115403" y="734429"/>
            <a:ext cx="3486720" cy="676152"/>
          </a:xfrm>
          <a:custGeom>
            <a:avLst/>
            <a:gdLst>
              <a:gd name="csX0" fmla="*/ 2360581 w 2614041"/>
              <a:gd name="csY0" fmla="*/ 506825 h 506920"/>
              <a:gd name="csX1" fmla="*/ 103156 w 2614041"/>
              <a:gd name="csY1" fmla="*/ 506825 h 506920"/>
              <a:gd name="csX2" fmla="*/ 0 w 2614041"/>
              <a:gd name="csY2" fmla="*/ 403670 h 506920"/>
              <a:gd name="csX3" fmla="*/ 0 w 2614041"/>
              <a:gd name="csY3" fmla="*/ 103156 h 506920"/>
              <a:gd name="csX4" fmla="*/ 103156 w 2614041"/>
              <a:gd name="csY4" fmla="*/ 0 h 506920"/>
              <a:gd name="csX5" fmla="*/ 2360581 w 2614041"/>
              <a:gd name="csY5" fmla="*/ 0 h 506920"/>
              <a:gd name="csX6" fmla="*/ 2614041 w 2614041"/>
              <a:gd name="csY6" fmla="*/ 253460 h 506920"/>
              <a:gd name="csX7" fmla="*/ 2614041 w 2614041"/>
              <a:gd name="csY7" fmla="*/ 253460 h 506920"/>
              <a:gd name="csX8" fmla="*/ 2360581 w 2614041"/>
              <a:gd name="csY8" fmla="*/ 506920 h 50692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Lst>
            <a:rect l="l" t="t" r="r" b="b"/>
            <a:pathLst>
              <a:path w="2614041" h="506920">
                <a:moveTo>
                  <a:pt x="2360581" y="506825"/>
                </a:moveTo>
                <a:lnTo>
                  <a:pt x="103156" y="506825"/>
                </a:lnTo>
                <a:cubicBezTo>
                  <a:pt x="46196" y="506825"/>
                  <a:pt x="0" y="460629"/>
                  <a:pt x="0" y="403670"/>
                </a:cubicBezTo>
                <a:lnTo>
                  <a:pt x="0" y="103156"/>
                </a:lnTo>
                <a:cubicBezTo>
                  <a:pt x="0" y="46196"/>
                  <a:pt x="46196" y="0"/>
                  <a:pt x="103156" y="0"/>
                </a:cubicBezTo>
                <a:lnTo>
                  <a:pt x="2360581" y="0"/>
                </a:lnTo>
                <a:cubicBezTo>
                  <a:pt x="2500503" y="0"/>
                  <a:pt x="2614041" y="113443"/>
                  <a:pt x="2614041" y="253460"/>
                </a:cubicBezTo>
                <a:lnTo>
                  <a:pt x="2614041" y="253460"/>
                </a:lnTo>
                <a:cubicBezTo>
                  <a:pt x="2614041" y="393383"/>
                  <a:pt x="2500598" y="506920"/>
                  <a:pt x="2360581" y="506920"/>
                </a:cubicBezTo>
                <a:close/>
              </a:path>
            </a:pathLst>
          </a:custGeom>
          <a:noFill/>
          <a:ln w="38100" cap="flat">
            <a:solidFill>
              <a:srgbClr val="FF9133"/>
            </a:solidFill>
            <a:prstDash val="solid"/>
            <a:miter/>
          </a:ln>
        </p:spPr>
        <p:txBody>
          <a:bodyPr/>
          <a:lstStyle/>
          <a:p>
            <a:endParaRPr lang="ja-JP" altLang="en-US"/>
          </a:p>
        </p:txBody>
      </p:sp>
      <p:sp>
        <p:nvSpPr>
          <p:cNvPr id="22" name="テキスト ボックス 21">
            <a:extLst>
              <a:ext uri="{FF2B5EF4-FFF2-40B4-BE49-F238E27FC236}">
                <a16:creationId xmlns:a16="http://schemas.microsoft.com/office/drawing/2014/main" id="{8DE1D82D-21D0-7905-E8DE-B48F84133308}"/>
              </a:ext>
            </a:extLst>
          </p:cNvPr>
          <p:cNvSpPr txBox="1"/>
          <p:nvPr/>
        </p:nvSpPr>
        <p:spPr>
          <a:xfrm>
            <a:off x="1756223" y="844282"/>
            <a:ext cx="2511457" cy="461665"/>
          </a:xfrm>
          <a:prstGeom prst="rect">
            <a:avLst/>
          </a:prstGeom>
          <a:noFill/>
        </p:spPr>
        <p:txBody>
          <a:bodyPr wrap="none" rtlCol="0" anchor="ctr" anchorCtr="0">
            <a:spAutoFit/>
          </a:bodyPr>
          <a:lstStyle/>
          <a:p>
            <a:pPr algn="l"/>
            <a:r>
              <a:rPr lang="ja-JP" altLang="en-US" sz="2400" b="1" spc="192" baseline="0">
                <a:ln/>
                <a:solidFill>
                  <a:srgbClr val="231815"/>
                </a:solidFill>
                <a:latin typeface="Zen Maru Gothic"/>
                <a:ea typeface="Zen Maru Gothic"/>
                <a:sym typeface="Zen Maru Gothic"/>
                <a:rtl val="0"/>
              </a:rPr>
              <a:t>従事者向け演習</a:t>
            </a:r>
          </a:p>
        </p:txBody>
      </p:sp>
      <p:sp>
        <p:nvSpPr>
          <p:cNvPr id="24" name="楕円 23">
            <a:extLst>
              <a:ext uri="{FF2B5EF4-FFF2-40B4-BE49-F238E27FC236}">
                <a16:creationId xmlns:a16="http://schemas.microsoft.com/office/drawing/2014/main" id="{834C2BA5-1A0E-C135-EA0F-31EBF4D6173A}"/>
              </a:ext>
            </a:extLst>
          </p:cNvPr>
          <p:cNvSpPr/>
          <p:nvPr/>
        </p:nvSpPr>
        <p:spPr>
          <a:xfrm>
            <a:off x="552451" y="508477"/>
            <a:ext cx="1133273" cy="1133273"/>
          </a:xfrm>
          <a:prstGeom prst="ellipse">
            <a:avLst/>
          </a:prstGeom>
          <a:solidFill>
            <a:srgbClr val="FFF5BD"/>
          </a:solidFill>
          <a:ln w="9525" cap="flat">
            <a:noFill/>
            <a:prstDash val="solid"/>
            <a:miter/>
          </a:ln>
        </p:spPr>
        <p:txBody>
          <a:bodyPr/>
          <a:lstStyle/>
          <a:p>
            <a:endParaRPr lang="ja-JP" altLang="en-US"/>
          </a:p>
        </p:txBody>
      </p:sp>
      <p:pic>
        <p:nvPicPr>
          <p:cNvPr id="178" name="グラフィックス 176">
            <a:extLst>
              <a:ext uri="{FF2B5EF4-FFF2-40B4-BE49-F238E27FC236}">
                <a16:creationId xmlns:a16="http://schemas.microsoft.com/office/drawing/2014/main" id="{4D2DB2B3-4183-EE38-A5B8-92984F14B847}"/>
              </a:ext>
            </a:extLst>
          </p:cNvPr>
          <p:cNvPicPr>
            <a:picLocks noChangeAspect="1"/>
          </p:cNvPicPr>
          <p:nvPr/>
        </p:nvPicPr>
        <p:blipFill>
          <a:blip r:embed="rId2"/>
          <a:stretch>
            <a:fillRect/>
          </a:stretch>
        </p:blipFill>
        <p:spPr>
          <a:xfrm>
            <a:off x="564357" y="502443"/>
            <a:ext cx="1119187" cy="1119187"/>
          </a:xfrm>
          <a:custGeom>
            <a:avLst/>
            <a:gdLst>
              <a:gd name="csX0" fmla="*/ -142 w 852677"/>
              <a:gd name="csY0" fmla="*/ -142 h 852677"/>
              <a:gd name="csX1" fmla="*/ 852536 w 852677"/>
              <a:gd name="csY1" fmla="*/ -142 h 852677"/>
              <a:gd name="csX2" fmla="*/ 852536 w 852677"/>
              <a:gd name="csY2" fmla="*/ 852536 h 852677"/>
              <a:gd name="csX3" fmla="*/ -142 w 852677"/>
              <a:gd name="csY3" fmla="*/ 852536 h 852677"/>
            </a:gdLst>
            <a:ahLst/>
            <a:cxnLst>
              <a:cxn ang="0">
                <a:pos x="csX0" y="csY0"/>
              </a:cxn>
              <a:cxn ang="0">
                <a:pos x="csX1" y="csY1"/>
              </a:cxn>
              <a:cxn ang="0">
                <a:pos x="csX2" y="csY2"/>
              </a:cxn>
              <a:cxn ang="0">
                <a:pos x="csX3" y="csY3"/>
              </a:cxn>
            </a:cxnLst>
            <a:rect l="l" t="t" r="r" b="b"/>
            <a:pathLst>
              <a:path w="852677" h="852677">
                <a:moveTo>
                  <a:pt x="-142" y="-142"/>
                </a:moveTo>
                <a:lnTo>
                  <a:pt x="852536" y="-142"/>
                </a:lnTo>
                <a:lnTo>
                  <a:pt x="852536" y="852536"/>
                </a:lnTo>
                <a:lnTo>
                  <a:pt x="-142" y="852536"/>
                </a:lnTo>
                <a:close/>
              </a:path>
            </a:pathLst>
          </a:custGeom>
        </p:spPr>
      </p:pic>
      <p:sp>
        <p:nvSpPr>
          <p:cNvPr id="180" name="楕円 179">
            <a:extLst>
              <a:ext uri="{FF2B5EF4-FFF2-40B4-BE49-F238E27FC236}">
                <a16:creationId xmlns:a16="http://schemas.microsoft.com/office/drawing/2014/main" id="{38F2B8F6-ECB4-61F2-1075-B687AFE3BF2A}"/>
              </a:ext>
            </a:extLst>
          </p:cNvPr>
          <p:cNvSpPr/>
          <p:nvPr/>
        </p:nvSpPr>
        <p:spPr>
          <a:xfrm>
            <a:off x="554780" y="499228"/>
            <a:ext cx="1131483" cy="1131483"/>
          </a:xfrm>
          <a:prstGeom prst="ellipse">
            <a:avLst/>
          </a:prstGeom>
          <a:noFill/>
          <a:ln w="43046" cap="flat">
            <a:solidFill>
              <a:srgbClr val="E5541A"/>
            </a:solidFill>
            <a:prstDash val="solid"/>
            <a:miter/>
          </a:ln>
        </p:spPr>
        <p:txBody>
          <a:bodyPr/>
          <a:lstStyle/>
          <a:p>
            <a:endParaRPr lang="ja-JP" altLang="en-US"/>
          </a:p>
        </p:txBody>
      </p:sp>
    </p:spTree>
    <p:extLst>
      <p:ext uri="{BB962C8B-B14F-4D97-AF65-F5344CB8AC3E}">
        <p14:creationId xmlns:p14="http://schemas.microsoft.com/office/powerpoint/2010/main" val="62264881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メイリオ">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FF6A29"/>
        </a:solidFill>
        <a:ln>
          <a:noFill/>
        </a:ln>
      </a:spPr>
      <a:bodyPr rtlCol="0" anchor="ctr"/>
      <a:lstStyle>
        <a:defPPr algn="ctr">
          <a:defRPr kumimoji="1"/>
        </a:defPPr>
      </a:lstStyle>
      <a:style>
        <a:lnRef idx="2">
          <a:schemeClr val="accent1">
            <a:shade val="15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ドキュメント" ma:contentTypeID="0x010100FA89AEC1E9CE9145A6C3467284CF7C92" ma:contentTypeVersion="11" ma:contentTypeDescription="新しいドキュメントを作成します。" ma:contentTypeScope="" ma:versionID="5f3f69226dd661751fb05a0fbca92ab1">
  <xsd:schema xmlns:xsd="http://www.w3.org/2001/XMLSchema" xmlns:xs="http://www.w3.org/2001/XMLSchema" xmlns:p="http://schemas.microsoft.com/office/2006/metadata/properties" xmlns:ns2="d2162879-df57-457e-abd9-41bb3deb1864" xmlns:ns3="678a2489-fa4b-4df7-931e-168db4fd1dd7" targetNamespace="http://schemas.microsoft.com/office/2006/metadata/properties" ma:root="true" ma:fieldsID="7e21edddb99dd0c648bc1e45a552c9d0" ns2:_="" ns3:_="">
    <xsd:import namespace="d2162879-df57-457e-abd9-41bb3deb1864"/>
    <xsd:import namespace="678a2489-fa4b-4df7-931e-168db4fd1dd7"/>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GenerationTime" minOccurs="0"/>
                <xsd:element ref="ns2:MediaServiceEventHashCode" minOccurs="0"/>
                <xsd:element ref="ns2:MediaLengthInSeconds" minOccurs="0"/>
                <xsd:element ref="ns2:MediaServiceDateTaken"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2162879-df57-457e-abd9-41bb3deb186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lcf76f155ced4ddcb4097134ff3c332f" ma:index="16" nillable="true" ma:taxonomy="true" ma:internalName="lcf76f155ced4ddcb4097134ff3c332f" ma:taxonomyFieldName="MediaServiceImageTags" ma:displayName="画像タグ" ma:readOnly="false" ma:fieldId="{5cf76f15-5ced-4ddc-b409-7134ff3c332f}" ma:taxonomyMulti="true" ma:sspId="1e1c6816-2a4f-4461-93c7-8dd281d6228d" ma:termSetId="09814cd3-568e-fe90-9814-8d621ff8fb84" ma:anchorId="fba54fb3-c3e1-fe81-a776-ca4b69148c4d" ma:open="true" ma:isKeyword="false">
      <xsd:complexType>
        <xsd:sequence>
          <xsd:element ref="pc:Terms" minOccurs="0" maxOccurs="1"/>
        </xsd:sequence>
      </xsd:complexType>
    </xsd:element>
    <xsd:element name="MediaServiceOCR" ma:index="18"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678a2489-fa4b-4df7-931e-168db4fd1dd7" elementFormDefault="qualified">
    <xsd:import namespace="http://schemas.microsoft.com/office/2006/documentManagement/types"/>
    <xsd:import namespace="http://schemas.microsoft.com/office/infopath/2007/PartnerControls"/>
    <xsd:element name="TaxCatchAll" ma:index="17" nillable="true" ma:displayName="Taxonomy Catch All Column" ma:hidden="true" ma:list="{a87b49e9-4112-4ca7-96c9-1b4a4033a6bd}" ma:internalName="TaxCatchAll" ma:showField="CatchAllData" ma:web="678a2489-fa4b-4df7-931e-168db4fd1dd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d2162879-df57-457e-abd9-41bb3deb1864">
      <Terms xmlns="http://schemas.microsoft.com/office/infopath/2007/PartnerControls"/>
    </lcf76f155ced4ddcb4097134ff3c332f>
    <TaxCatchAll xmlns="678a2489-fa4b-4df7-931e-168db4fd1dd7"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616690E-D510-4420-8D10-79AAC24EED54}">
  <ds:schemaRefs>
    <ds:schemaRef ds:uri="678a2489-fa4b-4df7-931e-168db4fd1dd7"/>
    <ds:schemaRef ds:uri="d2162879-df57-457e-abd9-41bb3deb1864"/>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E93EDF09-F33F-42CE-956D-70793DF9A08F}">
  <ds:schemaRefs>
    <ds:schemaRef ds:uri="678a2489-fa4b-4df7-931e-168db4fd1dd7"/>
    <ds:schemaRef ds:uri="d2162879-df57-457e-abd9-41bb3deb1864"/>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FCF0370D-EB3B-4826-AE78-86C45BF95E49}">
  <ds:schemaRefs>
    <ds:schemaRef ds:uri="http://schemas.microsoft.com/sharepoint/v3/contenttype/forms"/>
  </ds:schemaRefs>
</ds:datastoreItem>
</file>

<file path=docMetadata/LabelInfo.xml><?xml version="1.0" encoding="utf-8"?>
<clbl:labelList xmlns:clbl="http://schemas.microsoft.com/office/2020/mipLabelMetadata">
  <clbl:label id="{4eb78b00-fe20-43c1-9144-a35b64c10272}" enabled="0" method="" siteId="{4eb78b00-fe20-43c1-9144-a35b64c10272}" removed="1"/>
</clbl:labelList>
</file>

<file path=docProps/app.xml><?xml version="1.0" encoding="utf-8"?>
<Properties xmlns="http://schemas.openxmlformats.org/officeDocument/2006/extended-properties" xmlns:vt="http://schemas.openxmlformats.org/officeDocument/2006/docPropsVTypes">
  <TotalTime>0</TotalTime>
  <Words>15850</Words>
  <Application>Microsoft Office PowerPoint</Application>
  <PresentationFormat>ワイド画面</PresentationFormat>
  <Paragraphs>1024</Paragraphs>
  <Slides>104</Slides>
  <Notes>28</Notes>
  <HiddenSlides>0</HiddenSlides>
  <MMClips>0</MMClips>
  <ScaleCrop>false</ScaleCrop>
  <HeadingPairs>
    <vt:vector size="6" baseType="variant">
      <vt:variant>
        <vt:lpstr>使用されているフォント</vt:lpstr>
      </vt:variant>
      <vt:variant>
        <vt:i4>6</vt:i4>
      </vt:variant>
      <vt:variant>
        <vt:lpstr>テーマ</vt:lpstr>
      </vt:variant>
      <vt:variant>
        <vt:i4>1</vt:i4>
      </vt:variant>
      <vt:variant>
        <vt:lpstr>スライド タイトル</vt:lpstr>
      </vt:variant>
      <vt:variant>
        <vt:i4>104</vt:i4>
      </vt:variant>
    </vt:vector>
  </HeadingPairs>
  <TitlesOfParts>
    <vt:vector size="111" baseType="lpstr">
      <vt:lpstr>BIZ UDPゴシック</vt:lpstr>
      <vt:lpstr>Zen Maru Gothic</vt:lpstr>
      <vt:lpstr>メイリオ</vt:lpstr>
      <vt:lpstr>游ゴシック</vt:lpstr>
      <vt:lpstr>Arial</vt:lpstr>
      <vt:lpstr>Wingdings</vt:lpstr>
      <vt:lpstr>Office テーマ</vt:lpstr>
      <vt:lpstr>PowerPoint プレゼンテーション</vt:lpstr>
      <vt:lpstr>目次</vt:lpstr>
      <vt:lpstr>PowerPoint プレゼンテーション</vt:lpstr>
      <vt:lpstr>演習のねらい</vt:lpstr>
      <vt:lpstr>演習の進め方</vt:lpstr>
      <vt:lpstr>設　問</vt:lpstr>
      <vt:lpstr>設問1</vt:lpstr>
      <vt:lpstr>設問1 考えるヒント</vt:lpstr>
      <vt:lpstr>設問1 回答例</vt:lpstr>
      <vt:lpstr>設問2</vt:lpstr>
      <vt:lpstr>設問2 考えるヒント</vt:lpstr>
      <vt:lpstr>設問2 回答例</vt:lpstr>
      <vt:lpstr>設問3</vt:lpstr>
      <vt:lpstr>設問3 考えるヒント</vt:lpstr>
      <vt:lpstr>設問3 回答例</vt:lpstr>
      <vt:lpstr>設問4</vt:lpstr>
      <vt:lpstr>設問4 考えるヒント</vt:lpstr>
      <vt:lpstr>設問4 回答例</vt:lpstr>
      <vt:lpstr>PowerPoint プレゼンテーション</vt:lpstr>
      <vt:lpstr>演習のねらい</vt:lpstr>
      <vt:lpstr>演習の進め方</vt:lpstr>
      <vt:lpstr>設問1</vt:lpstr>
      <vt:lpstr>設問1-1考えるヒント</vt:lpstr>
      <vt:lpstr>設問1-1 回答例</vt:lpstr>
      <vt:lpstr>設問1-2 考えるヒント</vt:lpstr>
      <vt:lpstr>設問1-2　回答例</vt:lpstr>
      <vt:lpstr>設問2</vt:lpstr>
      <vt:lpstr>設問2　考えるヒント</vt:lpstr>
      <vt:lpstr>設問2 回答例</vt:lpstr>
      <vt:lpstr>PowerPoint プレゼンテーション</vt:lpstr>
      <vt:lpstr>演習のねらい</vt:lpstr>
      <vt:lpstr>演習の進め方</vt:lpstr>
      <vt:lpstr>設問1</vt:lpstr>
      <vt:lpstr>設問1 考えるヒント</vt:lpstr>
      <vt:lpstr>設問1 考えるヒント</vt:lpstr>
      <vt:lpstr>設問1 考えるヒント</vt:lpstr>
      <vt:lpstr>設問1 回答例</vt:lpstr>
      <vt:lpstr>設問1　回答例</vt:lpstr>
      <vt:lpstr>設問1　回答例</vt:lpstr>
      <vt:lpstr>設問2</vt:lpstr>
      <vt:lpstr>設問2</vt:lpstr>
      <vt:lpstr>設問2　事例1</vt:lpstr>
      <vt:lpstr>設問2　事例1</vt:lpstr>
      <vt:lpstr>設問2　事例1</vt:lpstr>
      <vt:lpstr>設問2　事例2</vt:lpstr>
      <vt:lpstr>設問2　事例2</vt:lpstr>
      <vt:lpstr>設問2　事例2</vt:lpstr>
      <vt:lpstr>設問2　事例3</vt:lpstr>
      <vt:lpstr>設問2　事例3</vt:lpstr>
      <vt:lpstr>設問2　事例3</vt:lpstr>
      <vt:lpstr>設問2　事例4</vt:lpstr>
      <vt:lpstr>設問2　事例4</vt:lpstr>
      <vt:lpstr>設問2　事例4</vt:lpstr>
      <vt:lpstr>設問2　事例5</vt:lpstr>
      <vt:lpstr>設問2　事例5</vt:lpstr>
      <vt:lpstr>設問2　事例5</vt:lpstr>
      <vt:lpstr>設問2　事例6</vt:lpstr>
      <vt:lpstr>設問2　事例6</vt:lpstr>
      <vt:lpstr>設問2　事例6</vt:lpstr>
      <vt:lpstr>設問2　事例7</vt:lpstr>
      <vt:lpstr>設問2　事例7</vt:lpstr>
      <vt:lpstr>設問2　事例7</vt:lpstr>
      <vt:lpstr>設問2　事例8</vt:lpstr>
      <vt:lpstr>設問2　事例8</vt:lpstr>
      <vt:lpstr>設問2　事例8</vt:lpstr>
      <vt:lpstr>設問2　事例9</vt:lpstr>
      <vt:lpstr>設問2　事例9</vt:lpstr>
      <vt:lpstr>設問2　事例9</vt:lpstr>
      <vt:lpstr>設問2　事例10</vt:lpstr>
      <vt:lpstr>設問2　事例10</vt:lpstr>
      <vt:lpstr>設問2　事例10</vt:lpstr>
      <vt:lpstr>設問2　事例11</vt:lpstr>
      <vt:lpstr>設問2　事例11</vt:lpstr>
      <vt:lpstr>設問2　事例11</vt:lpstr>
      <vt:lpstr>設問2　事例12</vt:lpstr>
      <vt:lpstr>設問2　事例12</vt:lpstr>
      <vt:lpstr>設問2　事例12</vt:lpstr>
      <vt:lpstr>設問2　事例13</vt:lpstr>
      <vt:lpstr>設問2　事例13</vt:lpstr>
      <vt:lpstr>設問2　事例13</vt:lpstr>
      <vt:lpstr>設問2　事例14</vt:lpstr>
      <vt:lpstr>設問2　事例14</vt:lpstr>
      <vt:lpstr>設問2　事例14</vt:lpstr>
      <vt:lpstr>設問2　事例15</vt:lpstr>
      <vt:lpstr>設問2　事例15</vt:lpstr>
      <vt:lpstr>設問2　事例15</vt:lpstr>
      <vt:lpstr>PowerPoint プレゼンテーション</vt:lpstr>
      <vt:lpstr>演習のねらい</vt:lpstr>
      <vt:lpstr>演習の進め方</vt:lpstr>
      <vt:lpstr>設問1</vt:lpstr>
      <vt:lpstr>設問1 考えるヒント</vt:lpstr>
      <vt:lpstr>設問1 回答例</vt:lpstr>
      <vt:lpstr>設問2</vt:lpstr>
      <vt:lpstr>設問2 考えるヒント</vt:lpstr>
      <vt:lpstr>設問2 回答例</vt:lpstr>
      <vt:lpstr>設問3</vt:lpstr>
      <vt:lpstr>設問3 考えるヒント</vt:lpstr>
      <vt:lpstr>設問3 回答例</vt:lpstr>
      <vt:lpstr>PowerPoint プレゼンテーション</vt:lpstr>
      <vt:lpstr>演習のねらい</vt:lpstr>
      <vt:lpstr>演習の進め方</vt:lpstr>
      <vt:lpstr>設問</vt:lpstr>
      <vt:lpstr>考えるヒント</vt:lpstr>
      <vt:lpstr>回答例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2026-04-14T03:12:57Z</dcterms:created>
  <dcterms:modified xsi:type="dcterms:W3CDTF">2026-07-21T06:12:00Z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0x010100FA89AEC1E9CE9145A6C3467284CF7C92</vt:lpwstr>
  </property>
</Properties>
</file>