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omments/modernComment_100_7CE4DF75.xml" ContentType="application/vnd.ms-powerpoint.comments+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7"/>
  </p:notesMasterIdLst>
  <p:sldIdLst>
    <p:sldId id="256" r:id="rId5"/>
    <p:sldId id="258" r:id="rId6"/>
  </p:sldIdLst>
  <p:sldSz cx="6858000" cy="9906000" type="A4"/>
  <p:notesSz cx="6807200" cy="99393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9465998-39A7-4A6D-4661-DAE3F6A6FF3E}" name="堺　美香子" initials="堺　" userId="S::t0523481@taims.metro.tokyo.jp::f1b04e8a-98a2-4421-bf4d-7ab806340fa5" providerId="AD"/>
  <p188:author id="{273EFDBE-1175-0DBD-5612-9C630F082577}" name="金子　由佳" initials="由金" userId="S::T0546995@taims.metro.tokyo.jp::8d33e22f-4172-4ce1-af97-ee5eaa9252f3" providerId="AD"/>
  <p188:author id="{413F10CE-5A4C-18FD-07A3-2A2CA4464C9C}" name="今岡　萌絵" initials="今岡　萌絵" userId="S::moe_imaoka@fukushizaidan.jp::fbbc9190-4444-49aa-9ef8-354a89d638d9"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堺　美香子" initials="堺　美香子" lastIdx="2" clrIdx="0">
    <p:extLst>
      <p:ext uri="{19B8F6BF-5375-455C-9EA6-DF929625EA0E}">
        <p15:presenceInfo xmlns:p15="http://schemas.microsoft.com/office/powerpoint/2012/main" userId="S-1-5-21-2584162954-2024034027-3327744939-3169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9B02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340FAE5-C910-C5E9-46CE-82AD533C2C6C}" v="39" dt="2025-04-30T08:01:51.406"/>
    <p1510:client id="{762B5E40-FEEB-AE29-3216-A2D59B5F3BAA}" v="46" dt="2025-04-30T06:41:25.031"/>
    <p1510:client id="{C256347B-0C37-ED46-EE80-61A466F9DD45}" v="107" dt="2025-04-30T08:31:17.983"/>
  </p1510:revLst>
</p1510:revInfo>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中間スタイル 3 - アクセント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100" d="100"/>
          <a:sy n="100" d="100"/>
        </p:scale>
        <p:origin x="1666" y="-51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8/10/relationships/authors" Target="authors.xml"/></Relationships>
</file>

<file path=ppt/comments/modernComment_100_7CE4DF75.xml><?xml version="1.0" encoding="utf-8"?>
<p188:cmLst xmlns:a="http://schemas.openxmlformats.org/drawingml/2006/main" xmlns:r="http://schemas.openxmlformats.org/officeDocument/2006/relationships" xmlns:p188="http://schemas.microsoft.com/office/powerpoint/2018/8/main">
  <p188:cm id="{C6880EA0-E4FF-4B99-B54E-CB21303A4BDC}" authorId="{273EFDBE-1175-0DBD-5612-9C630F082577}" status="resolved" created="2026-05-18T07:44:34.968" complete="100000">
    <ac:txMkLst xmlns:ac="http://schemas.microsoft.com/office/drawing/2013/main/command">
      <pc:docMk xmlns:pc="http://schemas.microsoft.com/office/powerpoint/2013/main/command"/>
      <pc:sldMk xmlns:pc="http://schemas.microsoft.com/office/powerpoint/2013/main/command" cId="2095374197" sldId="256"/>
      <ac:graphicFrameMk id="8" creationId="{00000000-0000-0000-0000-000000000000}"/>
      <ac:tblMk/>
      <ac:tcMk rowId="93827916" colId="2719449977"/>
      <ac:txMk cp="0" len="14">
        <ac:context len="15" hash="955333016"/>
      </ac:txMk>
    </ac:txMkLst>
    <p188:pos x="5811275" y="537102"/>
    <p188:txBody>
      <a:bodyPr/>
      <a:lstStyle/>
      <a:p>
        <a:r>
          <a:rPr lang="ja-JP" altLang="en-US"/>
          <a:t>今まで他事業等で案内した際は、７～８月頃としていました。</a:t>
        </a:r>
      </a:p>
    </p188:txBody>
    <p188:extLst>
      <p:ext xmlns:p="http://schemas.openxmlformats.org/presentationml/2006/main" uri="{57CB4572-C831-44C2-8A1C-0ADB6CCDFE69}">
        <p223:reactions xmlns:p223="http://schemas.microsoft.com/office/powerpoint/2022/03/main">
          <p223:rxn type="👍">
            <p223:instance time="2026-05-21T02:08:23.597" authorId="{413F10CE-5A4C-18FD-07A3-2A2CA4464C9C}"/>
          </p223:rxn>
        </p223:reactions>
      </p:ext>
    </p188:extLst>
  </p188:cm>
</p188: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50529" cy="497524"/>
          </a:xfrm>
          <a:prstGeom prst="rect">
            <a:avLst/>
          </a:prstGeom>
        </p:spPr>
        <p:txBody>
          <a:bodyPr vert="horz" lIns="91559" tIns="45779" rIns="91559" bIns="45779" rtlCol="0"/>
          <a:lstStyle>
            <a:lvl1pPr algn="l">
              <a:defRPr sz="1200"/>
            </a:lvl1pPr>
          </a:lstStyle>
          <a:p>
            <a:endParaRPr kumimoji="1" lang="ja-JP" altLang="en-US"/>
          </a:p>
        </p:txBody>
      </p:sp>
      <p:sp>
        <p:nvSpPr>
          <p:cNvPr id="3" name="日付プレースホルダー 2"/>
          <p:cNvSpPr>
            <a:spLocks noGrp="1"/>
          </p:cNvSpPr>
          <p:nvPr>
            <p:ph type="dt" idx="1"/>
          </p:nvPr>
        </p:nvSpPr>
        <p:spPr>
          <a:xfrm>
            <a:off x="3855082" y="0"/>
            <a:ext cx="2950529" cy="497524"/>
          </a:xfrm>
          <a:prstGeom prst="rect">
            <a:avLst/>
          </a:prstGeom>
        </p:spPr>
        <p:txBody>
          <a:bodyPr vert="horz" lIns="91559" tIns="45779" rIns="91559" bIns="45779" rtlCol="0"/>
          <a:lstStyle>
            <a:lvl1pPr algn="r">
              <a:defRPr sz="1200"/>
            </a:lvl1pPr>
          </a:lstStyle>
          <a:p>
            <a:fld id="{53636494-B854-482A-96B3-3F822270842E}" type="datetimeFigureOut">
              <a:rPr kumimoji="1" lang="ja-JP" altLang="en-US" smtClean="0"/>
              <a:t>2026/6/18</a:t>
            </a:fld>
            <a:endParaRPr kumimoji="1" lang="ja-JP" altLang="en-US"/>
          </a:p>
        </p:txBody>
      </p:sp>
      <p:sp>
        <p:nvSpPr>
          <p:cNvPr id="4" name="スライド イメージ プレースホルダー 3"/>
          <p:cNvSpPr>
            <a:spLocks noGrp="1" noRot="1" noChangeAspect="1"/>
          </p:cNvSpPr>
          <p:nvPr>
            <p:ph type="sldImg" idx="2"/>
          </p:nvPr>
        </p:nvSpPr>
        <p:spPr>
          <a:xfrm>
            <a:off x="2243138" y="1243013"/>
            <a:ext cx="2320925" cy="3354387"/>
          </a:xfrm>
          <a:prstGeom prst="rect">
            <a:avLst/>
          </a:prstGeom>
          <a:noFill/>
          <a:ln w="12700">
            <a:solidFill>
              <a:prstClr val="black"/>
            </a:solidFill>
          </a:ln>
        </p:spPr>
        <p:txBody>
          <a:bodyPr vert="horz" lIns="91559" tIns="45779" rIns="91559" bIns="45779" rtlCol="0" anchor="ctr"/>
          <a:lstStyle/>
          <a:p>
            <a:endParaRPr lang="ja-JP" altLang="en-US"/>
          </a:p>
        </p:txBody>
      </p:sp>
      <p:sp>
        <p:nvSpPr>
          <p:cNvPr id="5" name="ノート プレースホルダー 4"/>
          <p:cNvSpPr>
            <a:spLocks noGrp="1"/>
          </p:cNvSpPr>
          <p:nvPr>
            <p:ph type="body" sz="quarter" idx="3"/>
          </p:nvPr>
        </p:nvSpPr>
        <p:spPr>
          <a:xfrm>
            <a:off x="680403" y="4782900"/>
            <a:ext cx="5446396" cy="3913425"/>
          </a:xfrm>
          <a:prstGeom prst="rect">
            <a:avLst/>
          </a:prstGeom>
        </p:spPr>
        <p:txBody>
          <a:bodyPr vert="horz" lIns="91559" tIns="45779" rIns="91559" bIns="45779"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0" y="9441814"/>
            <a:ext cx="2950529" cy="497524"/>
          </a:xfrm>
          <a:prstGeom prst="rect">
            <a:avLst/>
          </a:prstGeom>
        </p:spPr>
        <p:txBody>
          <a:bodyPr vert="horz" lIns="91559" tIns="45779" rIns="91559" bIns="45779"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55082" y="9441814"/>
            <a:ext cx="2950529" cy="497524"/>
          </a:xfrm>
          <a:prstGeom prst="rect">
            <a:avLst/>
          </a:prstGeom>
        </p:spPr>
        <p:txBody>
          <a:bodyPr vert="horz" lIns="91559" tIns="45779" rIns="91559" bIns="45779" rtlCol="0" anchor="b"/>
          <a:lstStyle>
            <a:lvl1pPr algn="r">
              <a:defRPr sz="1200"/>
            </a:lvl1pPr>
          </a:lstStyle>
          <a:p>
            <a:fld id="{5956148F-9206-4494-A872-89F20300CF14}" type="slidenum">
              <a:rPr kumimoji="1" lang="ja-JP" altLang="en-US" smtClean="0"/>
              <a:t>‹#›</a:t>
            </a:fld>
            <a:endParaRPr kumimoji="1" lang="ja-JP" altLang="en-US"/>
          </a:p>
        </p:txBody>
      </p:sp>
    </p:spTree>
    <p:extLst>
      <p:ext uri="{BB962C8B-B14F-4D97-AF65-F5344CB8AC3E}">
        <p14:creationId xmlns:p14="http://schemas.microsoft.com/office/powerpoint/2010/main" val="51563576"/>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10"/>
          </p:nvPr>
        </p:nvSpPr>
        <p:spPr/>
        <p:txBody>
          <a:bodyPr/>
          <a:lstStyle/>
          <a:p>
            <a:fld id="{5956148F-9206-4494-A872-89F20300CF14}" type="slidenum">
              <a:rPr kumimoji="1" lang="ja-JP" altLang="en-US" smtClean="0"/>
              <a:t>1</a:t>
            </a:fld>
            <a:endParaRPr kumimoji="1" lang="ja-JP" altLang="en-US"/>
          </a:p>
        </p:txBody>
      </p:sp>
    </p:spTree>
    <p:extLst>
      <p:ext uri="{BB962C8B-B14F-4D97-AF65-F5344CB8AC3E}">
        <p14:creationId xmlns:p14="http://schemas.microsoft.com/office/powerpoint/2010/main" val="35965555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ja-JP" altLang="en-US"/>
              <a:t>マスター タイトルの書式設定</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ja-JP" altLang="en-US"/>
              <a:t>マスター サブタイトルの書式設定</a:t>
            </a:r>
            <a:endParaRPr lang="en-US" dirty="0"/>
          </a:p>
        </p:txBody>
      </p:sp>
      <p:sp>
        <p:nvSpPr>
          <p:cNvPr id="4" name="Date Placeholder 3"/>
          <p:cNvSpPr>
            <a:spLocks noGrp="1"/>
          </p:cNvSpPr>
          <p:nvPr>
            <p:ph type="dt" sz="half" idx="10"/>
          </p:nvPr>
        </p:nvSpPr>
        <p:spPr/>
        <p:txBody>
          <a:bodyPr/>
          <a:lstStyle/>
          <a:p>
            <a:fld id="{93FC0C40-8CF6-4E8A-BACC-867C9E44FD96}" type="datetimeFigureOut">
              <a:rPr kumimoji="1" lang="ja-JP" altLang="en-US" smtClean="0"/>
              <a:t>2026/6/18</a:t>
            </a:fld>
            <a:endParaRPr kumimoji="1" lang="ja-JP" altLang="en-US" dirty="0"/>
          </a:p>
        </p:txBody>
      </p:sp>
      <p:sp>
        <p:nvSpPr>
          <p:cNvPr id="5" name="Footer Placeholder 4"/>
          <p:cNvSpPr>
            <a:spLocks noGrp="1"/>
          </p:cNvSpPr>
          <p:nvPr>
            <p:ph type="ftr" sz="quarter" idx="11"/>
          </p:nvPr>
        </p:nvSpPr>
        <p:spPr/>
        <p:txBody>
          <a:bodyPr/>
          <a:lstStyle/>
          <a:p>
            <a:endParaRPr kumimoji="1" lang="ja-JP" altLang="en-US" dirty="0"/>
          </a:p>
        </p:txBody>
      </p:sp>
      <p:sp>
        <p:nvSpPr>
          <p:cNvPr id="6" name="Slide Number Placeholder 5"/>
          <p:cNvSpPr>
            <a:spLocks noGrp="1"/>
          </p:cNvSpPr>
          <p:nvPr>
            <p:ph type="sldNum" sz="quarter" idx="12"/>
          </p:nvPr>
        </p:nvSpPr>
        <p:spPr/>
        <p:txBody>
          <a:bodyPr/>
          <a:lstStyle/>
          <a:p>
            <a:fld id="{CB6444D7-C108-4779-8A03-392D6E9CE72A}" type="slidenum">
              <a:rPr kumimoji="1" lang="ja-JP" altLang="en-US" smtClean="0"/>
              <a:t>‹#›</a:t>
            </a:fld>
            <a:endParaRPr kumimoji="1" lang="ja-JP" altLang="en-US" dirty="0"/>
          </a:p>
        </p:txBody>
      </p:sp>
    </p:spTree>
    <p:extLst>
      <p:ext uri="{BB962C8B-B14F-4D97-AF65-F5344CB8AC3E}">
        <p14:creationId xmlns:p14="http://schemas.microsoft.com/office/powerpoint/2010/main" val="29947371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idx="1"/>
          </p:nvPr>
        </p:nvSpPr>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93FC0C40-8CF6-4E8A-BACC-867C9E44FD96}" type="datetimeFigureOut">
              <a:rPr kumimoji="1" lang="ja-JP" altLang="en-US" smtClean="0"/>
              <a:t>2026/6/18</a:t>
            </a:fld>
            <a:endParaRPr kumimoji="1" lang="ja-JP" altLang="en-US" dirty="0"/>
          </a:p>
        </p:txBody>
      </p:sp>
      <p:sp>
        <p:nvSpPr>
          <p:cNvPr id="5" name="Footer Placeholder 4"/>
          <p:cNvSpPr>
            <a:spLocks noGrp="1"/>
          </p:cNvSpPr>
          <p:nvPr>
            <p:ph type="ftr" sz="quarter" idx="11"/>
          </p:nvPr>
        </p:nvSpPr>
        <p:spPr/>
        <p:txBody>
          <a:bodyPr/>
          <a:lstStyle/>
          <a:p>
            <a:endParaRPr kumimoji="1" lang="ja-JP" altLang="en-US" dirty="0"/>
          </a:p>
        </p:txBody>
      </p:sp>
      <p:sp>
        <p:nvSpPr>
          <p:cNvPr id="6" name="Slide Number Placeholder 5"/>
          <p:cNvSpPr>
            <a:spLocks noGrp="1"/>
          </p:cNvSpPr>
          <p:nvPr>
            <p:ph type="sldNum" sz="quarter" idx="12"/>
          </p:nvPr>
        </p:nvSpPr>
        <p:spPr/>
        <p:txBody>
          <a:bodyPr/>
          <a:lstStyle/>
          <a:p>
            <a:fld id="{CB6444D7-C108-4779-8A03-392D6E9CE72A}" type="slidenum">
              <a:rPr kumimoji="1" lang="ja-JP" altLang="en-US" smtClean="0"/>
              <a:t>‹#›</a:t>
            </a:fld>
            <a:endParaRPr kumimoji="1" lang="ja-JP" altLang="en-US" dirty="0"/>
          </a:p>
        </p:txBody>
      </p:sp>
    </p:spTree>
    <p:extLst>
      <p:ext uri="{BB962C8B-B14F-4D97-AF65-F5344CB8AC3E}">
        <p14:creationId xmlns:p14="http://schemas.microsoft.com/office/powerpoint/2010/main" val="31834917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ja-JP" altLang="en-US"/>
              <a:t>マスター タイトルの書式設定</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93FC0C40-8CF6-4E8A-BACC-867C9E44FD96}" type="datetimeFigureOut">
              <a:rPr kumimoji="1" lang="ja-JP" altLang="en-US" smtClean="0"/>
              <a:t>2026/6/18</a:t>
            </a:fld>
            <a:endParaRPr kumimoji="1" lang="ja-JP" altLang="en-US" dirty="0"/>
          </a:p>
        </p:txBody>
      </p:sp>
      <p:sp>
        <p:nvSpPr>
          <p:cNvPr id="5" name="Footer Placeholder 4"/>
          <p:cNvSpPr>
            <a:spLocks noGrp="1"/>
          </p:cNvSpPr>
          <p:nvPr>
            <p:ph type="ftr" sz="quarter" idx="11"/>
          </p:nvPr>
        </p:nvSpPr>
        <p:spPr/>
        <p:txBody>
          <a:bodyPr/>
          <a:lstStyle/>
          <a:p>
            <a:endParaRPr kumimoji="1" lang="ja-JP" altLang="en-US" dirty="0"/>
          </a:p>
        </p:txBody>
      </p:sp>
      <p:sp>
        <p:nvSpPr>
          <p:cNvPr id="6" name="Slide Number Placeholder 5"/>
          <p:cNvSpPr>
            <a:spLocks noGrp="1"/>
          </p:cNvSpPr>
          <p:nvPr>
            <p:ph type="sldNum" sz="quarter" idx="12"/>
          </p:nvPr>
        </p:nvSpPr>
        <p:spPr/>
        <p:txBody>
          <a:bodyPr/>
          <a:lstStyle/>
          <a:p>
            <a:fld id="{CB6444D7-C108-4779-8A03-392D6E9CE72A}" type="slidenum">
              <a:rPr kumimoji="1" lang="ja-JP" altLang="en-US" smtClean="0"/>
              <a:t>‹#›</a:t>
            </a:fld>
            <a:endParaRPr kumimoji="1" lang="ja-JP" altLang="en-US" dirty="0"/>
          </a:p>
        </p:txBody>
      </p:sp>
    </p:spTree>
    <p:extLst>
      <p:ext uri="{BB962C8B-B14F-4D97-AF65-F5344CB8AC3E}">
        <p14:creationId xmlns:p14="http://schemas.microsoft.com/office/powerpoint/2010/main" val="32784598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Date Placeholder 4"/>
          <p:cNvSpPr>
            <a:spLocks noGrp="1"/>
          </p:cNvSpPr>
          <p:nvPr>
            <p:ph type="dt" sz="half" idx="10"/>
          </p:nvPr>
        </p:nvSpPr>
        <p:spPr/>
        <p:txBody>
          <a:bodyPr/>
          <a:lstStyle/>
          <a:p>
            <a:fld id="{93FC0C40-8CF6-4E8A-BACC-867C9E44FD96}" type="datetimeFigureOut">
              <a:rPr kumimoji="1" lang="ja-JP" altLang="en-US" smtClean="0"/>
              <a:t>2026/6/18</a:t>
            </a:fld>
            <a:endParaRPr kumimoji="1" lang="ja-JP" altLang="en-US" dirty="0"/>
          </a:p>
        </p:txBody>
      </p:sp>
      <p:sp>
        <p:nvSpPr>
          <p:cNvPr id="6" name="Footer Placeholder 5"/>
          <p:cNvSpPr>
            <a:spLocks noGrp="1"/>
          </p:cNvSpPr>
          <p:nvPr>
            <p:ph type="ftr" sz="quarter" idx="11"/>
          </p:nvPr>
        </p:nvSpPr>
        <p:spPr/>
        <p:txBody>
          <a:bodyPr/>
          <a:lstStyle/>
          <a:p>
            <a:endParaRPr kumimoji="1" lang="ja-JP" altLang="en-US" dirty="0"/>
          </a:p>
        </p:txBody>
      </p:sp>
      <p:sp>
        <p:nvSpPr>
          <p:cNvPr id="7" name="Slide Number Placeholder 6"/>
          <p:cNvSpPr>
            <a:spLocks noGrp="1"/>
          </p:cNvSpPr>
          <p:nvPr>
            <p:ph type="sldNum" sz="quarter" idx="12"/>
          </p:nvPr>
        </p:nvSpPr>
        <p:spPr/>
        <p:txBody>
          <a:bodyPr/>
          <a:lstStyle/>
          <a:p>
            <a:fld id="{CB6444D7-C108-4779-8A03-392D6E9CE72A}" type="slidenum">
              <a:rPr kumimoji="1" lang="ja-JP" altLang="en-US" smtClean="0"/>
              <a:t>‹#›</a:t>
            </a:fld>
            <a:endParaRPr kumimoji="1" lang="ja-JP" altLang="en-US" dirty="0"/>
          </a:p>
        </p:txBody>
      </p:sp>
    </p:spTree>
    <p:extLst>
      <p:ext uri="{BB962C8B-B14F-4D97-AF65-F5344CB8AC3E}">
        <p14:creationId xmlns:p14="http://schemas.microsoft.com/office/powerpoint/2010/main" val="9767816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ja-JP" altLang="en-US"/>
              <a:t>マスター タイトルの書式設定</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a:t>マスター テキストの書式設定</a:t>
            </a:r>
          </a:p>
        </p:txBody>
      </p:sp>
      <p:sp>
        <p:nvSpPr>
          <p:cNvPr id="4" name="Content Placeholder 3"/>
          <p:cNvSpPr>
            <a:spLocks noGrp="1"/>
          </p:cNvSpPr>
          <p:nvPr>
            <p:ph sz="half" idx="2"/>
          </p:nvPr>
        </p:nvSpPr>
        <p:spPr>
          <a:xfrm>
            <a:off x="472381" y="3618442"/>
            <a:ext cx="2901255" cy="5322183"/>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a:t>マスター テキストの書式設定</a:t>
            </a:r>
          </a:p>
        </p:txBody>
      </p:sp>
      <p:sp>
        <p:nvSpPr>
          <p:cNvPr id="6" name="Content Placeholder 5"/>
          <p:cNvSpPr>
            <a:spLocks noGrp="1"/>
          </p:cNvSpPr>
          <p:nvPr>
            <p:ph sz="quarter" idx="4"/>
          </p:nvPr>
        </p:nvSpPr>
        <p:spPr>
          <a:xfrm>
            <a:off x="3471863" y="3618442"/>
            <a:ext cx="2915543" cy="5322183"/>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7" name="Date Placeholder 6"/>
          <p:cNvSpPr>
            <a:spLocks noGrp="1"/>
          </p:cNvSpPr>
          <p:nvPr>
            <p:ph type="dt" sz="half" idx="10"/>
          </p:nvPr>
        </p:nvSpPr>
        <p:spPr/>
        <p:txBody>
          <a:bodyPr/>
          <a:lstStyle/>
          <a:p>
            <a:fld id="{93FC0C40-8CF6-4E8A-BACC-867C9E44FD96}" type="datetimeFigureOut">
              <a:rPr kumimoji="1" lang="ja-JP" altLang="en-US" smtClean="0"/>
              <a:t>2026/6/18</a:t>
            </a:fld>
            <a:endParaRPr kumimoji="1" lang="ja-JP" altLang="en-US" dirty="0"/>
          </a:p>
        </p:txBody>
      </p:sp>
      <p:sp>
        <p:nvSpPr>
          <p:cNvPr id="8" name="Footer Placeholder 7"/>
          <p:cNvSpPr>
            <a:spLocks noGrp="1"/>
          </p:cNvSpPr>
          <p:nvPr>
            <p:ph type="ftr" sz="quarter" idx="11"/>
          </p:nvPr>
        </p:nvSpPr>
        <p:spPr/>
        <p:txBody>
          <a:bodyPr/>
          <a:lstStyle/>
          <a:p>
            <a:endParaRPr kumimoji="1" lang="ja-JP" altLang="en-US" dirty="0"/>
          </a:p>
        </p:txBody>
      </p:sp>
      <p:sp>
        <p:nvSpPr>
          <p:cNvPr id="9" name="Slide Number Placeholder 8"/>
          <p:cNvSpPr>
            <a:spLocks noGrp="1"/>
          </p:cNvSpPr>
          <p:nvPr>
            <p:ph type="sldNum" sz="quarter" idx="12"/>
          </p:nvPr>
        </p:nvSpPr>
        <p:spPr/>
        <p:txBody>
          <a:bodyPr/>
          <a:lstStyle/>
          <a:p>
            <a:fld id="{CB6444D7-C108-4779-8A03-392D6E9CE72A}" type="slidenum">
              <a:rPr kumimoji="1" lang="ja-JP" altLang="en-US" smtClean="0"/>
              <a:t>‹#›</a:t>
            </a:fld>
            <a:endParaRPr kumimoji="1" lang="ja-JP" altLang="en-US" dirty="0"/>
          </a:p>
        </p:txBody>
      </p:sp>
    </p:spTree>
    <p:extLst>
      <p:ext uri="{BB962C8B-B14F-4D97-AF65-F5344CB8AC3E}">
        <p14:creationId xmlns:p14="http://schemas.microsoft.com/office/powerpoint/2010/main" val="2381269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Date Placeholder 2"/>
          <p:cNvSpPr>
            <a:spLocks noGrp="1"/>
          </p:cNvSpPr>
          <p:nvPr>
            <p:ph type="dt" sz="half" idx="10"/>
          </p:nvPr>
        </p:nvSpPr>
        <p:spPr/>
        <p:txBody>
          <a:bodyPr/>
          <a:lstStyle/>
          <a:p>
            <a:fld id="{93FC0C40-8CF6-4E8A-BACC-867C9E44FD96}" type="datetimeFigureOut">
              <a:rPr kumimoji="1" lang="ja-JP" altLang="en-US" smtClean="0"/>
              <a:t>2026/6/18</a:t>
            </a:fld>
            <a:endParaRPr kumimoji="1" lang="ja-JP" altLang="en-US" dirty="0"/>
          </a:p>
        </p:txBody>
      </p:sp>
      <p:sp>
        <p:nvSpPr>
          <p:cNvPr id="4" name="Footer Placeholder 3"/>
          <p:cNvSpPr>
            <a:spLocks noGrp="1"/>
          </p:cNvSpPr>
          <p:nvPr>
            <p:ph type="ftr" sz="quarter" idx="11"/>
          </p:nvPr>
        </p:nvSpPr>
        <p:spPr/>
        <p:txBody>
          <a:bodyPr/>
          <a:lstStyle/>
          <a:p>
            <a:endParaRPr kumimoji="1" lang="ja-JP" altLang="en-US" dirty="0"/>
          </a:p>
        </p:txBody>
      </p:sp>
      <p:sp>
        <p:nvSpPr>
          <p:cNvPr id="5" name="Slide Number Placeholder 4"/>
          <p:cNvSpPr>
            <a:spLocks noGrp="1"/>
          </p:cNvSpPr>
          <p:nvPr>
            <p:ph type="sldNum" sz="quarter" idx="12"/>
          </p:nvPr>
        </p:nvSpPr>
        <p:spPr/>
        <p:txBody>
          <a:bodyPr/>
          <a:lstStyle/>
          <a:p>
            <a:fld id="{CB6444D7-C108-4779-8A03-392D6E9CE72A}" type="slidenum">
              <a:rPr kumimoji="1" lang="ja-JP" altLang="en-US" smtClean="0"/>
              <a:t>‹#›</a:t>
            </a:fld>
            <a:endParaRPr kumimoji="1" lang="ja-JP" altLang="en-US" dirty="0"/>
          </a:p>
        </p:txBody>
      </p:sp>
    </p:spTree>
    <p:extLst>
      <p:ext uri="{BB962C8B-B14F-4D97-AF65-F5344CB8AC3E}">
        <p14:creationId xmlns:p14="http://schemas.microsoft.com/office/powerpoint/2010/main" val="4204674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FC0C40-8CF6-4E8A-BACC-867C9E44FD96}" type="datetimeFigureOut">
              <a:rPr kumimoji="1" lang="ja-JP" altLang="en-US" smtClean="0"/>
              <a:t>2026/6/18</a:t>
            </a:fld>
            <a:endParaRPr kumimoji="1" lang="ja-JP" altLang="en-US" dirty="0"/>
          </a:p>
        </p:txBody>
      </p:sp>
      <p:sp>
        <p:nvSpPr>
          <p:cNvPr id="3" name="Footer Placeholder 2"/>
          <p:cNvSpPr>
            <a:spLocks noGrp="1"/>
          </p:cNvSpPr>
          <p:nvPr>
            <p:ph type="ftr" sz="quarter" idx="11"/>
          </p:nvPr>
        </p:nvSpPr>
        <p:spPr/>
        <p:txBody>
          <a:bodyPr/>
          <a:lstStyle/>
          <a:p>
            <a:endParaRPr kumimoji="1" lang="ja-JP" altLang="en-US" dirty="0"/>
          </a:p>
        </p:txBody>
      </p:sp>
      <p:sp>
        <p:nvSpPr>
          <p:cNvPr id="4" name="Slide Number Placeholder 3"/>
          <p:cNvSpPr>
            <a:spLocks noGrp="1"/>
          </p:cNvSpPr>
          <p:nvPr>
            <p:ph type="sldNum" sz="quarter" idx="12"/>
          </p:nvPr>
        </p:nvSpPr>
        <p:spPr/>
        <p:txBody>
          <a:bodyPr/>
          <a:lstStyle/>
          <a:p>
            <a:fld id="{CB6444D7-C108-4779-8A03-392D6E9CE72A}" type="slidenum">
              <a:rPr kumimoji="1" lang="ja-JP" altLang="en-US" smtClean="0"/>
              <a:t>‹#›</a:t>
            </a:fld>
            <a:endParaRPr kumimoji="1" lang="ja-JP" altLang="en-US" dirty="0"/>
          </a:p>
        </p:txBody>
      </p:sp>
    </p:spTree>
    <p:extLst>
      <p:ext uri="{BB962C8B-B14F-4D97-AF65-F5344CB8AC3E}">
        <p14:creationId xmlns:p14="http://schemas.microsoft.com/office/powerpoint/2010/main" val="17297553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a:t>マスター タイトルの書式設定</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93FC0C40-8CF6-4E8A-BACC-867C9E44FD96}" type="datetimeFigureOut">
              <a:rPr kumimoji="1" lang="ja-JP" altLang="en-US" smtClean="0"/>
              <a:t>2026/6/18</a:t>
            </a:fld>
            <a:endParaRPr kumimoji="1" lang="ja-JP" altLang="en-US" dirty="0"/>
          </a:p>
        </p:txBody>
      </p:sp>
      <p:sp>
        <p:nvSpPr>
          <p:cNvPr id="6" name="Footer Placeholder 5"/>
          <p:cNvSpPr>
            <a:spLocks noGrp="1"/>
          </p:cNvSpPr>
          <p:nvPr>
            <p:ph type="ftr" sz="quarter" idx="11"/>
          </p:nvPr>
        </p:nvSpPr>
        <p:spPr/>
        <p:txBody>
          <a:bodyPr/>
          <a:lstStyle/>
          <a:p>
            <a:endParaRPr kumimoji="1" lang="ja-JP" altLang="en-US" dirty="0"/>
          </a:p>
        </p:txBody>
      </p:sp>
      <p:sp>
        <p:nvSpPr>
          <p:cNvPr id="7" name="Slide Number Placeholder 6"/>
          <p:cNvSpPr>
            <a:spLocks noGrp="1"/>
          </p:cNvSpPr>
          <p:nvPr>
            <p:ph type="sldNum" sz="quarter" idx="12"/>
          </p:nvPr>
        </p:nvSpPr>
        <p:spPr/>
        <p:txBody>
          <a:bodyPr/>
          <a:lstStyle/>
          <a:p>
            <a:fld id="{CB6444D7-C108-4779-8A03-392D6E9CE72A}" type="slidenum">
              <a:rPr kumimoji="1" lang="ja-JP" altLang="en-US" smtClean="0"/>
              <a:t>‹#›</a:t>
            </a:fld>
            <a:endParaRPr kumimoji="1" lang="ja-JP" altLang="en-US" dirty="0"/>
          </a:p>
        </p:txBody>
      </p:sp>
    </p:spTree>
    <p:extLst>
      <p:ext uri="{BB962C8B-B14F-4D97-AF65-F5344CB8AC3E}">
        <p14:creationId xmlns:p14="http://schemas.microsoft.com/office/powerpoint/2010/main" val="3786805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a:t>マスター タイトルの書式設定</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ja-JP" altLang="en-US" dirty="0"/>
              <a:t>図を追加</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93FC0C40-8CF6-4E8A-BACC-867C9E44FD96}" type="datetimeFigureOut">
              <a:rPr kumimoji="1" lang="ja-JP" altLang="en-US" smtClean="0"/>
              <a:t>2026/6/18</a:t>
            </a:fld>
            <a:endParaRPr kumimoji="1" lang="ja-JP" altLang="en-US" dirty="0"/>
          </a:p>
        </p:txBody>
      </p:sp>
      <p:sp>
        <p:nvSpPr>
          <p:cNvPr id="6" name="Footer Placeholder 5"/>
          <p:cNvSpPr>
            <a:spLocks noGrp="1"/>
          </p:cNvSpPr>
          <p:nvPr>
            <p:ph type="ftr" sz="quarter" idx="11"/>
          </p:nvPr>
        </p:nvSpPr>
        <p:spPr/>
        <p:txBody>
          <a:bodyPr/>
          <a:lstStyle/>
          <a:p>
            <a:endParaRPr kumimoji="1" lang="ja-JP" altLang="en-US" dirty="0"/>
          </a:p>
        </p:txBody>
      </p:sp>
      <p:sp>
        <p:nvSpPr>
          <p:cNvPr id="7" name="Slide Number Placeholder 6"/>
          <p:cNvSpPr>
            <a:spLocks noGrp="1"/>
          </p:cNvSpPr>
          <p:nvPr>
            <p:ph type="sldNum" sz="quarter" idx="12"/>
          </p:nvPr>
        </p:nvSpPr>
        <p:spPr/>
        <p:txBody>
          <a:bodyPr/>
          <a:lstStyle/>
          <a:p>
            <a:fld id="{CB6444D7-C108-4779-8A03-392D6E9CE72A}" type="slidenum">
              <a:rPr kumimoji="1" lang="ja-JP" altLang="en-US" smtClean="0"/>
              <a:t>‹#›</a:t>
            </a:fld>
            <a:endParaRPr kumimoji="1" lang="ja-JP" altLang="en-US" dirty="0"/>
          </a:p>
        </p:txBody>
      </p:sp>
    </p:spTree>
    <p:extLst>
      <p:ext uri="{BB962C8B-B14F-4D97-AF65-F5344CB8AC3E}">
        <p14:creationId xmlns:p14="http://schemas.microsoft.com/office/powerpoint/2010/main" val="7171924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93FC0C40-8CF6-4E8A-BACC-867C9E44FD96}" type="datetimeFigureOut">
              <a:rPr kumimoji="1" lang="ja-JP" altLang="en-US" smtClean="0"/>
              <a:t>2026/6/18</a:t>
            </a:fld>
            <a:endParaRPr kumimoji="1" lang="ja-JP" altLang="en-US" dirty="0"/>
          </a:p>
        </p:txBody>
      </p:sp>
      <p:sp>
        <p:nvSpPr>
          <p:cNvPr id="5" name="Footer Placeholder 4"/>
          <p:cNvSpPr>
            <a:spLocks noGrp="1"/>
          </p:cNvSpPr>
          <p:nvPr>
            <p:ph type="ftr" sz="quarter" idx="11"/>
          </p:nvPr>
        </p:nvSpPr>
        <p:spPr/>
        <p:txBody>
          <a:bodyPr/>
          <a:lstStyle/>
          <a:p>
            <a:endParaRPr kumimoji="1" lang="ja-JP" altLang="en-US" dirty="0"/>
          </a:p>
        </p:txBody>
      </p:sp>
      <p:sp>
        <p:nvSpPr>
          <p:cNvPr id="6" name="Slide Number Placeholder 5"/>
          <p:cNvSpPr>
            <a:spLocks noGrp="1"/>
          </p:cNvSpPr>
          <p:nvPr>
            <p:ph type="sldNum" sz="quarter" idx="12"/>
          </p:nvPr>
        </p:nvSpPr>
        <p:spPr/>
        <p:txBody>
          <a:bodyPr/>
          <a:lstStyle/>
          <a:p>
            <a:fld id="{CB6444D7-C108-4779-8A03-392D6E9CE72A}" type="slidenum">
              <a:rPr kumimoji="1" lang="ja-JP" altLang="en-US" smtClean="0"/>
              <a:t>‹#›</a:t>
            </a:fld>
            <a:endParaRPr kumimoji="1" lang="ja-JP" altLang="en-US" dirty="0"/>
          </a:p>
        </p:txBody>
      </p:sp>
    </p:spTree>
    <p:extLst>
      <p:ext uri="{BB962C8B-B14F-4D97-AF65-F5344CB8AC3E}">
        <p14:creationId xmlns:p14="http://schemas.microsoft.com/office/powerpoint/2010/main" val="40336393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ja-JP" altLang="en-US"/>
              <a:t>マスター タイトルの書式設定</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93FC0C40-8CF6-4E8A-BACC-867C9E44FD96}" type="datetimeFigureOut">
              <a:rPr kumimoji="1" lang="ja-JP" altLang="en-US" smtClean="0"/>
              <a:t>2026/6/18</a:t>
            </a:fld>
            <a:endParaRPr kumimoji="1" lang="ja-JP" altLang="en-US" dirty="0"/>
          </a:p>
        </p:txBody>
      </p:sp>
      <p:sp>
        <p:nvSpPr>
          <p:cNvPr id="5" name="Footer Placeholder 4"/>
          <p:cNvSpPr>
            <a:spLocks noGrp="1"/>
          </p:cNvSpPr>
          <p:nvPr>
            <p:ph type="ftr" sz="quarter" idx="11"/>
          </p:nvPr>
        </p:nvSpPr>
        <p:spPr/>
        <p:txBody>
          <a:bodyPr/>
          <a:lstStyle/>
          <a:p>
            <a:endParaRPr kumimoji="1" lang="ja-JP" altLang="en-US" dirty="0"/>
          </a:p>
        </p:txBody>
      </p:sp>
      <p:sp>
        <p:nvSpPr>
          <p:cNvPr id="6" name="Slide Number Placeholder 5"/>
          <p:cNvSpPr>
            <a:spLocks noGrp="1"/>
          </p:cNvSpPr>
          <p:nvPr>
            <p:ph type="sldNum" sz="quarter" idx="12"/>
          </p:nvPr>
        </p:nvSpPr>
        <p:spPr/>
        <p:txBody>
          <a:bodyPr/>
          <a:lstStyle/>
          <a:p>
            <a:fld id="{CB6444D7-C108-4779-8A03-392D6E9CE72A}" type="slidenum">
              <a:rPr kumimoji="1" lang="ja-JP" altLang="en-US" smtClean="0"/>
              <a:t>‹#›</a:t>
            </a:fld>
            <a:endParaRPr kumimoji="1" lang="ja-JP" altLang="en-US" dirty="0"/>
          </a:p>
        </p:txBody>
      </p:sp>
    </p:spTree>
    <p:extLst>
      <p:ext uri="{BB962C8B-B14F-4D97-AF65-F5344CB8AC3E}">
        <p14:creationId xmlns:p14="http://schemas.microsoft.com/office/powerpoint/2010/main" val="38306763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ja-JP" altLang="en-US"/>
              <a:t>マスター タイトルの書式設定</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93FC0C40-8CF6-4E8A-BACC-867C9E44FD96}" type="datetimeFigureOut">
              <a:rPr kumimoji="1" lang="ja-JP" altLang="en-US" smtClean="0"/>
              <a:t>2026/6/18</a:t>
            </a:fld>
            <a:endParaRPr kumimoji="1" lang="ja-JP" altLang="en-US" dirty="0"/>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kumimoji="1" lang="ja-JP" altLang="en-US" dirty="0"/>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CB6444D7-C108-4779-8A03-392D6E9CE72A}" type="slidenum">
              <a:rPr kumimoji="1" lang="ja-JP" altLang="en-US" smtClean="0"/>
              <a:t>‹#›</a:t>
            </a:fld>
            <a:endParaRPr kumimoji="1" lang="ja-JP" altLang="en-US" dirty="0"/>
          </a:p>
        </p:txBody>
      </p:sp>
    </p:spTree>
    <p:extLst>
      <p:ext uri="{BB962C8B-B14F-4D97-AF65-F5344CB8AC3E}">
        <p14:creationId xmlns:p14="http://schemas.microsoft.com/office/powerpoint/2010/main" val="224167538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kumimoji="1"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kumimoji="1"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p:bodyStyle>
    <p:otherStyle>
      <a:defPPr>
        <a:defRPr lang="en-US"/>
      </a:defPPr>
      <a:lvl1pPr marL="0" algn="l" defTabSz="685800" rtl="0" eaLnBrk="1" latinLnBrk="0" hangingPunct="1">
        <a:defRPr kumimoji="1" sz="1350" kern="1200">
          <a:solidFill>
            <a:schemeClr val="tx1"/>
          </a:solidFill>
          <a:latin typeface="+mn-lt"/>
          <a:ea typeface="+mn-ea"/>
          <a:cs typeface="+mn-cs"/>
        </a:defRPr>
      </a:lvl1pPr>
      <a:lvl2pPr marL="342900" algn="l" defTabSz="685800" rtl="0" eaLnBrk="1" latinLnBrk="0" hangingPunct="1">
        <a:defRPr kumimoji="1" sz="1350" kern="1200">
          <a:solidFill>
            <a:schemeClr val="tx1"/>
          </a:solidFill>
          <a:latin typeface="+mn-lt"/>
          <a:ea typeface="+mn-ea"/>
          <a:cs typeface="+mn-cs"/>
        </a:defRPr>
      </a:lvl2pPr>
      <a:lvl3pPr marL="685800" algn="l" defTabSz="685800" rtl="0" eaLnBrk="1" latinLnBrk="0" hangingPunct="1">
        <a:defRPr kumimoji="1" sz="1350" kern="1200">
          <a:solidFill>
            <a:schemeClr val="tx1"/>
          </a:solidFill>
          <a:latin typeface="+mn-lt"/>
          <a:ea typeface="+mn-ea"/>
          <a:cs typeface="+mn-cs"/>
        </a:defRPr>
      </a:lvl3pPr>
      <a:lvl4pPr marL="1028700" algn="l" defTabSz="685800" rtl="0" eaLnBrk="1" latinLnBrk="0" hangingPunct="1">
        <a:defRPr kumimoji="1" sz="1350" kern="1200">
          <a:solidFill>
            <a:schemeClr val="tx1"/>
          </a:solidFill>
          <a:latin typeface="+mn-lt"/>
          <a:ea typeface="+mn-ea"/>
          <a:cs typeface="+mn-cs"/>
        </a:defRPr>
      </a:lvl4pPr>
      <a:lvl5pPr marL="1371600" algn="l" defTabSz="685800" rtl="0" eaLnBrk="1" latinLnBrk="0" hangingPunct="1">
        <a:defRPr kumimoji="1" sz="1350" kern="1200">
          <a:solidFill>
            <a:schemeClr val="tx1"/>
          </a:solidFill>
          <a:latin typeface="+mn-lt"/>
          <a:ea typeface="+mn-ea"/>
          <a:cs typeface="+mn-cs"/>
        </a:defRPr>
      </a:lvl5pPr>
      <a:lvl6pPr marL="1714500" algn="l" defTabSz="685800" rtl="0" eaLnBrk="1" latinLnBrk="0" hangingPunct="1">
        <a:defRPr kumimoji="1" sz="1350" kern="1200">
          <a:solidFill>
            <a:schemeClr val="tx1"/>
          </a:solidFill>
          <a:latin typeface="+mn-lt"/>
          <a:ea typeface="+mn-ea"/>
          <a:cs typeface="+mn-cs"/>
        </a:defRPr>
      </a:lvl6pPr>
      <a:lvl7pPr marL="2057400" algn="l" defTabSz="685800" rtl="0" eaLnBrk="1" latinLnBrk="0" hangingPunct="1">
        <a:defRPr kumimoji="1" sz="1350" kern="1200">
          <a:solidFill>
            <a:schemeClr val="tx1"/>
          </a:solidFill>
          <a:latin typeface="+mn-lt"/>
          <a:ea typeface="+mn-ea"/>
          <a:cs typeface="+mn-cs"/>
        </a:defRPr>
      </a:lvl7pPr>
      <a:lvl8pPr marL="2400300" algn="l" defTabSz="685800" rtl="0" eaLnBrk="1" latinLnBrk="0" hangingPunct="1">
        <a:defRPr kumimoji="1" sz="1350" kern="1200">
          <a:solidFill>
            <a:schemeClr val="tx1"/>
          </a:solidFill>
          <a:latin typeface="+mn-lt"/>
          <a:ea typeface="+mn-ea"/>
          <a:cs typeface="+mn-cs"/>
        </a:defRPr>
      </a:lvl8pPr>
      <a:lvl9pPr marL="2743200" algn="l" defTabSz="685800" rtl="0" eaLnBrk="1" latinLnBrk="0" hangingPunct="1">
        <a:defRPr kumimoji="1"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18/10/relationships/comments" Target="../comments/modernComment_100_7CE4DF75.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a:xfrm>
            <a:off x="327436" y="280056"/>
            <a:ext cx="6213362" cy="679374"/>
          </a:xfrm>
        </p:spPr>
        <p:txBody>
          <a:bodyPr>
            <a:normAutofit/>
          </a:bodyPr>
          <a:lstStyle/>
          <a:p>
            <a:pPr algn="dist"/>
            <a:r>
              <a:rPr lang="ja-JP" altLang="en-US" sz="2200" dirty="0">
                <a:latin typeface="HGS創英角ｺﾞｼｯｸUB" panose="020B0900000000000000" pitchFamily="50" charset="-128"/>
                <a:ea typeface="HGS創英角ｺﾞｼｯｸUB" panose="020B0900000000000000" pitchFamily="50" charset="-128"/>
              </a:rPr>
              <a:t>障害福祉サービス等</a:t>
            </a:r>
            <a:r>
              <a:rPr lang="en-US" altLang="ja-JP" sz="2200" dirty="0">
                <a:latin typeface="HGS創英角ｺﾞｼｯｸUB" panose="020B0900000000000000" pitchFamily="50" charset="-128"/>
                <a:ea typeface="HGS創英角ｺﾞｼｯｸUB" panose="020B0900000000000000" pitchFamily="50" charset="-128"/>
              </a:rPr>
              <a:t>DX</a:t>
            </a:r>
            <a:r>
              <a:rPr lang="ja-JP" altLang="en-US" sz="2200" dirty="0">
                <a:latin typeface="HGS創英角ｺﾞｼｯｸUB" panose="020B0900000000000000" pitchFamily="50" charset="-128"/>
                <a:ea typeface="HGS創英角ｺﾞｼｯｸUB" panose="020B0900000000000000" pitchFamily="50" charset="-128"/>
              </a:rPr>
              <a:t>推進人材育成支援事業</a:t>
            </a:r>
            <a:endParaRPr kumimoji="1" lang="ja-JP" altLang="en-US" sz="2200" dirty="0">
              <a:latin typeface="HGS創英角ｺﾞｼｯｸUB" panose="020B0900000000000000" pitchFamily="50" charset="-128"/>
              <a:ea typeface="HGS創英角ｺﾞｼｯｸUB" panose="020B0900000000000000" pitchFamily="50" charset="-128"/>
            </a:endParaRPr>
          </a:p>
        </p:txBody>
      </p:sp>
      <p:sp>
        <p:nvSpPr>
          <p:cNvPr id="5" name="サブタイトル 2"/>
          <p:cNvSpPr txBox="1">
            <a:spLocks/>
          </p:cNvSpPr>
          <p:nvPr/>
        </p:nvSpPr>
        <p:spPr>
          <a:xfrm>
            <a:off x="43133" y="1115151"/>
            <a:ext cx="5436000" cy="1080000"/>
          </a:xfrm>
          <a:prstGeom prst="roundRect">
            <a:avLst>
              <a:gd name="adj" fmla="val 8760"/>
            </a:avLst>
          </a:prstGeom>
          <a:solidFill>
            <a:schemeClr val="bg1">
              <a:lumMod val="95000"/>
            </a:schemeClr>
          </a:solidFill>
        </p:spPr>
        <p:txBody>
          <a:bodyPr vert="horz" lIns="91440" tIns="45720" rIns="91440" bIns="45720" rtlCol="0">
            <a:normAutofit fontScale="92500" lnSpcReduction="20000"/>
          </a:bodyPr>
          <a:lstStyle>
            <a:lvl1pPr marL="0" indent="0" algn="ctr" defTabSz="685800" rtl="0" eaLnBrk="1" latinLnBrk="0" hangingPunct="1">
              <a:lnSpc>
                <a:spcPct val="90000"/>
              </a:lnSpc>
              <a:spcBef>
                <a:spcPts val="750"/>
              </a:spcBef>
              <a:buFont typeface="Arial" panose="020B0604020202020204" pitchFamily="34" charset="0"/>
              <a:buNone/>
              <a:defRPr kumimoji="1" sz="1800" kern="1200">
                <a:solidFill>
                  <a:schemeClr val="tx1"/>
                </a:solidFill>
                <a:latin typeface="+mn-lt"/>
                <a:ea typeface="+mn-ea"/>
                <a:cs typeface="+mn-cs"/>
              </a:defRPr>
            </a:lvl1pPr>
            <a:lvl2pPr marL="342900" indent="0" algn="ctr" defTabSz="685800" rtl="0" eaLnBrk="1" latinLnBrk="0" hangingPunct="1">
              <a:lnSpc>
                <a:spcPct val="90000"/>
              </a:lnSpc>
              <a:spcBef>
                <a:spcPts val="375"/>
              </a:spcBef>
              <a:buFont typeface="Arial" panose="020B0604020202020204" pitchFamily="34" charset="0"/>
              <a:buNone/>
              <a:defRPr kumimoji="1" sz="1500" kern="1200">
                <a:solidFill>
                  <a:schemeClr val="tx1"/>
                </a:solidFill>
                <a:latin typeface="+mn-lt"/>
                <a:ea typeface="+mn-ea"/>
                <a:cs typeface="+mn-cs"/>
              </a:defRPr>
            </a:lvl2pPr>
            <a:lvl3pPr marL="685800" indent="0" algn="ctr" defTabSz="685800" rtl="0" eaLnBrk="1" latinLnBrk="0" hangingPunct="1">
              <a:lnSpc>
                <a:spcPct val="90000"/>
              </a:lnSpc>
              <a:spcBef>
                <a:spcPts val="375"/>
              </a:spcBef>
              <a:buFont typeface="Arial" panose="020B0604020202020204" pitchFamily="34" charset="0"/>
              <a:buNone/>
              <a:defRPr kumimoji="1" sz="1350" kern="1200">
                <a:solidFill>
                  <a:schemeClr val="tx1"/>
                </a:solidFill>
                <a:latin typeface="+mn-lt"/>
                <a:ea typeface="+mn-ea"/>
                <a:cs typeface="+mn-cs"/>
              </a:defRPr>
            </a:lvl3pPr>
            <a:lvl4pPr marL="1028700" indent="0" algn="ctr" defTabSz="685800" rtl="0" eaLnBrk="1" latinLnBrk="0" hangingPunct="1">
              <a:lnSpc>
                <a:spcPct val="90000"/>
              </a:lnSpc>
              <a:spcBef>
                <a:spcPts val="375"/>
              </a:spcBef>
              <a:buFont typeface="Arial" panose="020B0604020202020204" pitchFamily="34" charset="0"/>
              <a:buNone/>
              <a:defRPr kumimoji="1" sz="1200" kern="1200">
                <a:solidFill>
                  <a:schemeClr val="tx1"/>
                </a:solidFill>
                <a:latin typeface="+mn-lt"/>
                <a:ea typeface="+mn-ea"/>
                <a:cs typeface="+mn-cs"/>
              </a:defRPr>
            </a:lvl4pPr>
            <a:lvl5pPr marL="1371600" indent="0" algn="ctr" defTabSz="685800" rtl="0" eaLnBrk="1" latinLnBrk="0" hangingPunct="1">
              <a:lnSpc>
                <a:spcPct val="90000"/>
              </a:lnSpc>
              <a:spcBef>
                <a:spcPts val="375"/>
              </a:spcBef>
              <a:buFont typeface="Arial" panose="020B0604020202020204" pitchFamily="34" charset="0"/>
              <a:buNone/>
              <a:defRPr kumimoji="1" sz="1200" kern="1200">
                <a:solidFill>
                  <a:schemeClr val="tx1"/>
                </a:solidFill>
                <a:latin typeface="+mn-lt"/>
                <a:ea typeface="+mn-ea"/>
                <a:cs typeface="+mn-cs"/>
              </a:defRPr>
            </a:lvl5pPr>
            <a:lvl6pPr marL="1714500" indent="0" algn="ctr" defTabSz="685800" rtl="0" eaLnBrk="1" latinLnBrk="0" hangingPunct="1">
              <a:lnSpc>
                <a:spcPct val="90000"/>
              </a:lnSpc>
              <a:spcBef>
                <a:spcPts val="375"/>
              </a:spcBef>
              <a:buFont typeface="Arial" panose="020B0604020202020204" pitchFamily="34" charset="0"/>
              <a:buNone/>
              <a:defRPr kumimoji="1"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kumimoji="1"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kumimoji="1"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kumimoji="1" sz="1200" kern="1200">
                <a:solidFill>
                  <a:schemeClr val="tx1"/>
                </a:solidFill>
                <a:latin typeface="+mn-lt"/>
                <a:ea typeface="+mn-ea"/>
                <a:cs typeface="+mn-cs"/>
              </a:defRPr>
            </a:lvl9pPr>
          </a:lstStyle>
          <a:p>
            <a:endParaRPr lang="en-US" altLang="ja-JP" sz="200" b="1" dirty="0">
              <a:latin typeface="+mn-ea"/>
            </a:endParaRPr>
          </a:p>
          <a:p>
            <a:r>
              <a:rPr lang="ja-JP" altLang="en-US" b="1" dirty="0">
                <a:latin typeface="+mn-ea"/>
              </a:rPr>
              <a:t>障害福祉の現場における</a:t>
            </a:r>
            <a:r>
              <a:rPr lang="en-US" altLang="ja-JP" b="1" dirty="0">
                <a:latin typeface="+mn-ea"/>
              </a:rPr>
              <a:t>DX</a:t>
            </a:r>
            <a:r>
              <a:rPr lang="ja-JP" altLang="en-US" b="1" dirty="0">
                <a:latin typeface="+mn-ea"/>
              </a:rPr>
              <a:t>を推進する職員に対し、</a:t>
            </a:r>
            <a:endParaRPr lang="en-US" altLang="ja-JP" b="1" dirty="0">
              <a:latin typeface="+mn-ea"/>
            </a:endParaRPr>
          </a:p>
          <a:p>
            <a:r>
              <a:rPr lang="ja-JP" altLang="en-US" b="1" dirty="0">
                <a:latin typeface="+mn-ea"/>
              </a:rPr>
              <a:t>事業者が手当の支給などの支援を実施した場合に、</a:t>
            </a:r>
            <a:endParaRPr lang="en-US" altLang="ja-JP" b="1" dirty="0">
              <a:latin typeface="+mn-ea"/>
            </a:endParaRPr>
          </a:p>
          <a:p>
            <a:r>
              <a:rPr lang="ja-JP" altLang="en-US" b="1" dirty="0">
                <a:latin typeface="+mn-ea"/>
              </a:rPr>
              <a:t>事業者に対し、</a:t>
            </a:r>
            <a:r>
              <a:rPr lang="ja-JP" altLang="en-US" b="1" spc="300" dirty="0">
                <a:latin typeface="+mn-ea"/>
              </a:rPr>
              <a:t>最大</a:t>
            </a:r>
            <a:r>
              <a:rPr lang="en-US" altLang="ja-JP" b="1" spc="300" dirty="0">
                <a:solidFill>
                  <a:srgbClr val="FF0000"/>
                </a:solidFill>
                <a:latin typeface="+mn-ea"/>
              </a:rPr>
              <a:t>100</a:t>
            </a:r>
            <a:r>
              <a:rPr lang="ja-JP" altLang="en-US" b="1" spc="300" dirty="0">
                <a:solidFill>
                  <a:srgbClr val="FF0000"/>
                </a:solidFill>
                <a:latin typeface="+mn-ea"/>
              </a:rPr>
              <a:t>万円</a:t>
            </a:r>
            <a:r>
              <a:rPr lang="ja-JP" altLang="en-US" b="1" dirty="0">
                <a:latin typeface="+mn-ea"/>
              </a:rPr>
              <a:t>を補助します</a:t>
            </a:r>
            <a:r>
              <a:rPr lang="en-US" altLang="ja-JP" b="1" dirty="0">
                <a:latin typeface="+mn-ea"/>
              </a:rPr>
              <a:t>!!</a:t>
            </a:r>
          </a:p>
        </p:txBody>
      </p:sp>
      <p:pic>
        <p:nvPicPr>
          <p:cNvPr id="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75" y="100"/>
            <a:ext cx="1728192" cy="487203"/>
          </a:xfrm>
          <a:prstGeom prst="rect">
            <a:avLst/>
          </a:prstGeom>
          <a:ln w="9525">
            <a:noFill/>
            <a:miter lim="800000"/>
            <a:headEnd/>
            <a:tailEnd/>
          </a:ln>
          <a:effectLst/>
        </p:spPr>
      </p:pic>
      <p:sp>
        <p:nvSpPr>
          <p:cNvPr id="11" name="サブタイトル 7"/>
          <p:cNvSpPr txBox="1">
            <a:spLocks/>
          </p:cNvSpPr>
          <p:nvPr/>
        </p:nvSpPr>
        <p:spPr>
          <a:xfrm>
            <a:off x="226715" y="6705953"/>
            <a:ext cx="6850627" cy="380456"/>
          </a:xfrm>
          <a:prstGeom prst="rect">
            <a:avLst/>
          </a:prstGeom>
        </p:spPr>
        <p:txBody>
          <a:bodyPr vert="horz" lIns="91440" tIns="45720" rIns="91440" bIns="45720" rtlCol="0" anchor="t">
            <a:normAutofit/>
          </a:bodyPr>
          <a:lstStyle>
            <a:lvl1pPr marL="0" indent="0" algn="ctr" defTabSz="685800" rtl="0" eaLnBrk="1" latinLnBrk="0" hangingPunct="1">
              <a:lnSpc>
                <a:spcPct val="90000"/>
              </a:lnSpc>
              <a:spcBef>
                <a:spcPts val="750"/>
              </a:spcBef>
              <a:buFont typeface="Arial" panose="020B0604020202020204" pitchFamily="34" charset="0"/>
              <a:buNone/>
              <a:defRPr kumimoji="1" sz="1800" kern="1200">
                <a:solidFill>
                  <a:schemeClr val="tx1"/>
                </a:solidFill>
                <a:latin typeface="+mn-lt"/>
                <a:ea typeface="+mn-ea"/>
                <a:cs typeface="+mn-cs"/>
              </a:defRPr>
            </a:lvl1pPr>
            <a:lvl2pPr marL="342900" indent="0" algn="ctr" defTabSz="685800" rtl="0" eaLnBrk="1" latinLnBrk="0" hangingPunct="1">
              <a:lnSpc>
                <a:spcPct val="90000"/>
              </a:lnSpc>
              <a:spcBef>
                <a:spcPts val="375"/>
              </a:spcBef>
              <a:buFont typeface="Arial" panose="020B0604020202020204" pitchFamily="34" charset="0"/>
              <a:buNone/>
              <a:defRPr kumimoji="1" sz="1500" kern="1200">
                <a:solidFill>
                  <a:schemeClr val="tx1"/>
                </a:solidFill>
                <a:latin typeface="+mn-lt"/>
                <a:ea typeface="+mn-ea"/>
                <a:cs typeface="+mn-cs"/>
              </a:defRPr>
            </a:lvl2pPr>
            <a:lvl3pPr marL="685800" indent="0" algn="ctr" defTabSz="685800" rtl="0" eaLnBrk="1" latinLnBrk="0" hangingPunct="1">
              <a:lnSpc>
                <a:spcPct val="90000"/>
              </a:lnSpc>
              <a:spcBef>
                <a:spcPts val="375"/>
              </a:spcBef>
              <a:buFont typeface="Arial" panose="020B0604020202020204" pitchFamily="34" charset="0"/>
              <a:buNone/>
              <a:defRPr kumimoji="1" sz="1350" kern="1200">
                <a:solidFill>
                  <a:schemeClr val="tx1"/>
                </a:solidFill>
                <a:latin typeface="+mn-lt"/>
                <a:ea typeface="+mn-ea"/>
                <a:cs typeface="+mn-cs"/>
              </a:defRPr>
            </a:lvl3pPr>
            <a:lvl4pPr marL="1028700" indent="0" algn="ctr" defTabSz="685800" rtl="0" eaLnBrk="1" latinLnBrk="0" hangingPunct="1">
              <a:lnSpc>
                <a:spcPct val="90000"/>
              </a:lnSpc>
              <a:spcBef>
                <a:spcPts val="375"/>
              </a:spcBef>
              <a:buFont typeface="Arial" panose="020B0604020202020204" pitchFamily="34" charset="0"/>
              <a:buNone/>
              <a:defRPr kumimoji="1" sz="1200" kern="1200">
                <a:solidFill>
                  <a:schemeClr val="tx1"/>
                </a:solidFill>
                <a:latin typeface="+mn-lt"/>
                <a:ea typeface="+mn-ea"/>
                <a:cs typeface="+mn-cs"/>
              </a:defRPr>
            </a:lvl4pPr>
            <a:lvl5pPr marL="1371600" indent="0" algn="ctr" defTabSz="685800" rtl="0" eaLnBrk="1" latinLnBrk="0" hangingPunct="1">
              <a:lnSpc>
                <a:spcPct val="90000"/>
              </a:lnSpc>
              <a:spcBef>
                <a:spcPts val="375"/>
              </a:spcBef>
              <a:buFont typeface="Arial" panose="020B0604020202020204" pitchFamily="34" charset="0"/>
              <a:buNone/>
              <a:defRPr kumimoji="1" sz="1200" kern="1200">
                <a:solidFill>
                  <a:schemeClr val="tx1"/>
                </a:solidFill>
                <a:latin typeface="+mn-lt"/>
                <a:ea typeface="+mn-ea"/>
                <a:cs typeface="+mn-cs"/>
              </a:defRPr>
            </a:lvl5pPr>
            <a:lvl6pPr marL="1714500" indent="0" algn="ctr" defTabSz="685800" rtl="0" eaLnBrk="1" latinLnBrk="0" hangingPunct="1">
              <a:lnSpc>
                <a:spcPct val="90000"/>
              </a:lnSpc>
              <a:spcBef>
                <a:spcPts val="375"/>
              </a:spcBef>
              <a:buFont typeface="Arial" panose="020B0604020202020204" pitchFamily="34" charset="0"/>
              <a:buNone/>
              <a:defRPr kumimoji="1"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kumimoji="1"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kumimoji="1"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kumimoji="1" sz="1200" kern="1200">
                <a:solidFill>
                  <a:schemeClr val="tx1"/>
                </a:solidFill>
                <a:latin typeface="+mn-lt"/>
                <a:ea typeface="+mn-ea"/>
                <a:cs typeface="+mn-cs"/>
              </a:defRPr>
            </a:lvl9pPr>
          </a:lstStyle>
          <a:p>
            <a:pPr algn="l">
              <a:lnSpc>
                <a:spcPct val="70000"/>
              </a:lnSpc>
            </a:pPr>
            <a:r>
              <a:rPr lang="ja-JP" altLang="en-US" sz="1400" b="1" dirty="0">
                <a:latin typeface="游ゴシック"/>
                <a:ea typeface="游ゴシック"/>
              </a:rPr>
              <a:t>令和８年度スケジュール（予定） </a:t>
            </a:r>
            <a:r>
              <a:rPr lang="ja-JP" altLang="en-US" sz="1200" b="1" dirty="0">
                <a:solidFill>
                  <a:srgbClr val="000000"/>
                </a:solidFill>
                <a:latin typeface="游ゴシック"/>
                <a:ea typeface="游ゴシック"/>
              </a:rPr>
              <a:t> </a:t>
            </a:r>
            <a:r>
              <a:rPr lang="ja-JP" altLang="en-US" sz="1200" dirty="0">
                <a:solidFill>
                  <a:srgbClr val="FF0000"/>
                </a:solidFill>
                <a:latin typeface="游ゴシック"/>
                <a:ea typeface="游ゴシック"/>
              </a:rPr>
              <a:t>※ </a:t>
            </a:r>
            <a:r>
              <a:rPr lang="ja-JP" altLang="en-US" sz="1100" b="1" dirty="0">
                <a:solidFill>
                  <a:srgbClr val="FF0000"/>
                </a:solidFill>
                <a:latin typeface="游ゴシック"/>
                <a:ea typeface="游ゴシック"/>
              </a:rPr>
              <a:t>詳細は確定次第、下記のHPでお知らせいたします。</a:t>
            </a:r>
            <a:endParaRPr lang="ja-JP" sz="1100" b="1" dirty="0">
              <a:solidFill>
                <a:srgbClr val="FF0000"/>
              </a:solidFill>
              <a:latin typeface="游ゴシック"/>
              <a:ea typeface="游ゴシック"/>
              <a:cs typeface="Calibri"/>
            </a:endParaRPr>
          </a:p>
        </p:txBody>
      </p:sp>
      <p:grpSp>
        <p:nvGrpSpPr>
          <p:cNvPr id="14" name="グループ化 13"/>
          <p:cNvGrpSpPr/>
          <p:nvPr/>
        </p:nvGrpSpPr>
        <p:grpSpPr>
          <a:xfrm>
            <a:off x="231471" y="2338301"/>
            <a:ext cx="6336000" cy="1400229"/>
            <a:chOff x="251458" y="2338833"/>
            <a:chExt cx="6336000" cy="1302252"/>
          </a:xfrm>
        </p:grpSpPr>
        <p:sp>
          <p:nvSpPr>
            <p:cNvPr id="3" name="角丸四角形 2"/>
            <p:cNvSpPr/>
            <p:nvPr/>
          </p:nvSpPr>
          <p:spPr>
            <a:xfrm>
              <a:off x="251458" y="2491634"/>
              <a:ext cx="6336000" cy="1149451"/>
            </a:xfrm>
            <a:prstGeom prst="roundRect">
              <a:avLst>
                <a:gd name="adj" fmla="val 7532"/>
              </a:avLst>
            </a:prstGeom>
            <a:noFill/>
            <a:ln w="571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ja-JP" altLang="en-US" sz="1100" dirty="0">
                  <a:solidFill>
                    <a:schemeClr val="tx1"/>
                  </a:solidFill>
                  <a:latin typeface="+mn-ea"/>
                </a:rPr>
                <a:t>　障害福祉サービス等</a:t>
              </a:r>
              <a:r>
                <a:rPr lang="en-US" altLang="ja-JP" sz="1100" dirty="0">
                  <a:solidFill>
                    <a:schemeClr val="tx1"/>
                  </a:solidFill>
                  <a:latin typeface="+mn-ea"/>
                </a:rPr>
                <a:t>DX</a:t>
              </a:r>
              <a:r>
                <a:rPr lang="ja-JP" altLang="en-US" sz="1100" dirty="0">
                  <a:solidFill>
                    <a:schemeClr val="tx1"/>
                  </a:solidFill>
                  <a:latin typeface="+mn-ea"/>
                </a:rPr>
                <a:t>推進人材（以下「</a:t>
              </a:r>
              <a:r>
                <a:rPr lang="en-US" altLang="ja-JP" sz="1100" dirty="0">
                  <a:solidFill>
                    <a:schemeClr val="tx1"/>
                  </a:solidFill>
                  <a:latin typeface="+mn-ea"/>
                </a:rPr>
                <a:t>DX</a:t>
              </a:r>
              <a:r>
                <a:rPr lang="ja-JP" altLang="en-US" sz="1100" dirty="0">
                  <a:solidFill>
                    <a:schemeClr val="tx1"/>
                  </a:solidFill>
                  <a:latin typeface="+mn-ea"/>
                </a:rPr>
                <a:t>推進人材」という。）とは、法人内の各事業所においてデジタル機器や次世代介護機器等の導入・効果的な活用に取り組み、障害福祉現場における生産性向上をけん引するリーダー職員です。</a:t>
              </a:r>
              <a:r>
                <a:rPr lang="en-US" altLang="ja-JP" sz="1100" dirty="0">
                  <a:solidFill>
                    <a:schemeClr val="tx1"/>
                  </a:solidFill>
                  <a:latin typeface="+mn-ea"/>
                </a:rPr>
                <a:t>※ </a:t>
              </a:r>
              <a:r>
                <a:rPr lang="ja-JP" altLang="en-US" sz="1100" dirty="0">
                  <a:solidFill>
                    <a:schemeClr val="tx1"/>
                  </a:solidFill>
                  <a:latin typeface="+mn-ea"/>
                </a:rPr>
                <a:t>利用者に直接障害福祉サービスを提供する職員のほか、法人の事務職員等も対象です。</a:t>
              </a:r>
            </a:p>
          </p:txBody>
        </p:sp>
        <p:sp>
          <p:nvSpPr>
            <p:cNvPr id="9" name="サブタイトル 7"/>
            <p:cNvSpPr txBox="1">
              <a:spLocks/>
            </p:cNvSpPr>
            <p:nvPr/>
          </p:nvSpPr>
          <p:spPr>
            <a:xfrm>
              <a:off x="436699" y="2338833"/>
              <a:ext cx="4315308" cy="288000"/>
            </a:xfrm>
            <a:prstGeom prst="rect">
              <a:avLst/>
            </a:prstGeom>
            <a:solidFill>
              <a:schemeClr val="bg1"/>
            </a:solidFill>
          </p:spPr>
          <p:txBody>
            <a:bodyPr vert="horz" lIns="91440" tIns="45720" rIns="91440" bIns="45720" rtlCol="0">
              <a:noAutofit/>
            </a:bodyPr>
            <a:lstStyle>
              <a:lvl1pPr marL="0" indent="0" algn="ctr" defTabSz="685800" rtl="0" eaLnBrk="1" latinLnBrk="0" hangingPunct="1">
                <a:lnSpc>
                  <a:spcPct val="90000"/>
                </a:lnSpc>
                <a:spcBef>
                  <a:spcPts val="750"/>
                </a:spcBef>
                <a:buFont typeface="Arial" panose="020B0604020202020204" pitchFamily="34" charset="0"/>
                <a:buNone/>
                <a:defRPr kumimoji="1" sz="1800" kern="1200">
                  <a:solidFill>
                    <a:schemeClr val="tx1"/>
                  </a:solidFill>
                  <a:latin typeface="+mn-lt"/>
                  <a:ea typeface="+mn-ea"/>
                  <a:cs typeface="+mn-cs"/>
                </a:defRPr>
              </a:lvl1pPr>
              <a:lvl2pPr marL="342900" indent="0" algn="ctr" defTabSz="685800" rtl="0" eaLnBrk="1" latinLnBrk="0" hangingPunct="1">
                <a:lnSpc>
                  <a:spcPct val="90000"/>
                </a:lnSpc>
                <a:spcBef>
                  <a:spcPts val="375"/>
                </a:spcBef>
                <a:buFont typeface="Arial" panose="020B0604020202020204" pitchFamily="34" charset="0"/>
                <a:buNone/>
                <a:defRPr kumimoji="1" sz="1500" kern="1200">
                  <a:solidFill>
                    <a:schemeClr val="tx1"/>
                  </a:solidFill>
                  <a:latin typeface="+mn-lt"/>
                  <a:ea typeface="+mn-ea"/>
                  <a:cs typeface="+mn-cs"/>
                </a:defRPr>
              </a:lvl2pPr>
              <a:lvl3pPr marL="685800" indent="0" algn="ctr" defTabSz="685800" rtl="0" eaLnBrk="1" latinLnBrk="0" hangingPunct="1">
                <a:lnSpc>
                  <a:spcPct val="90000"/>
                </a:lnSpc>
                <a:spcBef>
                  <a:spcPts val="375"/>
                </a:spcBef>
                <a:buFont typeface="Arial" panose="020B0604020202020204" pitchFamily="34" charset="0"/>
                <a:buNone/>
                <a:defRPr kumimoji="1" sz="1350" kern="1200">
                  <a:solidFill>
                    <a:schemeClr val="tx1"/>
                  </a:solidFill>
                  <a:latin typeface="+mn-lt"/>
                  <a:ea typeface="+mn-ea"/>
                  <a:cs typeface="+mn-cs"/>
                </a:defRPr>
              </a:lvl3pPr>
              <a:lvl4pPr marL="1028700" indent="0" algn="ctr" defTabSz="685800" rtl="0" eaLnBrk="1" latinLnBrk="0" hangingPunct="1">
                <a:lnSpc>
                  <a:spcPct val="90000"/>
                </a:lnSpc>
                <a:spcBef>
                  <a:spcPts val="375"/>
                </a:spcBef>
                <a:buFont typeface="Arial" panose="020B0604020202020204" pitchFamily="34" charset="0"/>
                <a:buNone/>
                <a:defRPr kumimoji="1" sz="1200" kern="1200">
                  <a:solidFill>
                    <a:schemeClr val="tx1"/>
                  </a:solidFill>
                  <a:latin typeface="+mn-lt"/>
                  <a:ea typeface="+mn-ea"/>
                  <a:cs typeface="+mn-cs"/>
                </a:defRPr>
              </a:lvl4pPr>
              <a:lvl5pPr marL="1371600" indent="0" algn="ctr" defTabSz="685800" rtl="0" eaLnBrk="1" latinLnBrk="0" hangingPunct="1">
                <a:lnSpc>
                  <a:spcPct val="90000"/>
                </a:lnSpc>
                <a:spcBef>
                  <a:spcPts val="375"/>
                </a:spcBef>
                <a:buFont typeface="Arial" panose="020B0604020202020204" pitchFamily="34" charset="0"/>
                <a:buNone/>
                <a:defRPr kumimoji="1" sz="1200" kern="1200">
                  <a:solidFill>
                    <a:schemeClr val="tx1"/>
                  </a:solidFill>
                  <a:latin typeface="+mn-lt"/>
                  <a:ea typeface="+mn-ea"/>
                  <a:cs typeface="+mn-cs"/>
                </a:defRPr>
              </a:lvl5pPr>
              <a:lvl6pPr marL="1714500" indent="0" algn="ctr" defTabSz="685800" rtl="0" eaLnBrk="1" latinLnBrk="0" hangingPunct="1">
                <a:lnSpc>
                  <a:spcPct val="90000"/>
                </a:lnSpc>
                <a:spcBef>
                  <a:spcPts val="375"/>
                </a:spcBef>
                <a:buFont typeface="Arial" panose="020B0604020202020204" pitchFamily="34" charset="0"/>
                <a:buNone/>
                <a:defRPr kumimoji="1"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kumimoji="1"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kumimoji="1"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kumimoji="1" sz="1200" kern="1200">
                  <a:solidFill>
                    <a:schemeClr val="tx1"/>
                  </a:solidFill>
                  <a:latin typeface="+mn-lt"/>
                  <a:ea typeface="+mn-ea"/>
                  <a:cs typeface="+mn-cs"/>
                </a:defRPr>
              </a:lvl9pPr>
            </a:lstStyle>
            <a:p>
              <a:pPr algn="l"/>
              <a:r>
                <a:rPr lang="ja-JP" altLang="en-US" sz="1400" b="1" spc="300" dirty="0">
                  <a:latin typeface="+mn-ea"/>
                </a:rPr>
                <a:t>障害福祉サービス等</a:t>
              </a:r>
              <a:r>
                <a:rPr lang="ja-JP" altLang="en-US" b="1" spc="300" dirty="0">
                  <a:latin typeface="+mn-ea"/>
                </a:rPr>
                <a:t>ＤＸ</a:t>
              </a:r>
              <a:r>
                <a:rPr lang="ja-JP" altLang="en-US" sz="1400" b="1" spc="300" dirty="0">
                  <a:latin typeface="+mn-ea"/>
                </a:rPr>
                <a:t>推進人材とは？</a:t>
              </a:r>
              <a:endParaRPr lang="en-US" altLang="ja-JP" sz="1400" b="1" spc="300" dirty="0">
                <a:latin typeface="+mn-ea"/>
              </a:endParaRPr>
            </a:p>
          </p:txBody>
        </p:sp>
      </p:grpSp>
      <p:grpSp>
        <p:nvGrpSpPr>
          <p:cNvPr id="12" name="グループ化 11"/>
          <p:cNvGrpSpPr/>
          <p:nvPr/>
        </p:nvGrpSpPr>
        <p:grpSpPr>
          <a:xfrm>
            <a:off x="253546" y="3835562"/>
            <a:ext cx="6336000" cy="2726505"/>
            <a:chOff x="251458" y="3741318"/>
            <a:chExt cx="6336000" cy="2726505"/>
          </a:xfrm>
        </p:grpSpPr>
        <p:sp>
          <p:nvSpPr>
            <p:cNvPr id="16" name="角丸四角形 15"/>
            <p:cNvSpPr/>
            <p:nvPr/>
          </p:nvSpPr>
          <p:spPr>
            <a:xfrm>
              <a:off x="251458" y="3860799"/>
              <a:ext cx="6336000" cy="2607024"/>
            </a:xfrm>
            <a:prstGeom prst="roundRect">
              <a:avLst>
                <a:gd name="adj" fmla="val 2721"/>
              </a:avLst>
            </a:prstGeom>
            <a:noFill/>
            <a:ln w="571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nSpc>
                  <a:spcPct val="150000"/>
                </a:lnSpc>
              </a:pPr>
              <a:r>
                <a:rPr lang="ja-JP" altLang="en-US" sz="1000" dirty="0">
                  <a:solidFill>
                    <a:schemeClr val="tx1"/>
                  </a:solidFill>
                  <a:latin typeface="+mn-ea"/>
                </a:rPr>
                <a:t>　補助対象経費：</a:t>
              </a:r>
              <a:r>
                <a:rPr lang="en-US" altLang="ja-JP" sz="1000" dirty="0">
                  <a:solidFill>
                    <a:schemeClr val="tx1"/>
                  </a:solidFill>
                  <a:latin typeface="+mn-ea"/>
                </a:rPr>
                <a:t>(1)DX</a:t>
              </a:r>
              <a:r>
                <a:rPr lang="ja-JP" altLang="en-US" sz="1000" dirty="0">
                  <a:solidFill>
                    <a:schemeClr val="tx1"/>
                  </a:solidFill>
                  <a:latin typeface="+mn-ea"/>
                </a:rPr>
                <a:t>推進人材への手当等に係る経費</a:t>
              </a:r>
            </a:p>
            <a:p>
              <a:pPr>
                <a:lnSpc>
                  <a:spcPct val="150000"/>
                </a:lnSpc>
              </a:pPr>
              <a:r>
                <a:rPr lang="ja-JP" altLang="en-US" sz="1000" dirty="0">
                  <a:solidFill>
                    <a:schemeClr val="tx1"/>
                  </a:solidFill>
                  <a:latin typeface="+mn-ea"/>
                </a:rPr>
                <a:t>　　　　　　　　</a:t>
              </a:r>
              <a:r>
                <a:rPr lang="en-US" altLang="ja-JP" sz="1000" dirty="0">
                  <a:solidFill>
                    <a:schemeClr val="tx1"/>
                  </a:solidFill>
                  <a:latin typeface="+mn-ea"/>
                </a:rPr>
                <a:t>(2)DX</a:t>
              </a:r>
              <a:r>
                <a:rPr lang="ja-JP" altLang="en-US" sz="1000" dirty="0">
                  <a:solidFill>
                    <a:schemeClr val="tx1"/>
                  </a:solidFill>
                  <a:latin typeface="+mn-ea"/>
                </a:rPr>
                <a:t>推進人材の研修費・資格取得費</a:t>
              </a:r>
            </a:p>
            <a:p>
              <a:pPr>
                <a:lnSpc>
                  <a:spcPct val="150000"/>
                </a:lnSpc>
              </a:pPr>
              <a:r>
                <a:rPr lang="ja-JP" altLang="en-US" sz="1000" dirty="0">
                  <a:solidFill>
                    <a:schemeClr val="tx1"/>
                  </a:solidFill>
                  <a:latin typeface="+mn-ea"/>
                </a:rPr>
                <a:t>　　　　　　　　</a:t>
              </a:r>
              <a:r>
                <a:rPr lang="en-US" altLang="ja-JP" sz="1000" dirty="0">
                  <a:solidFill>
                    <a:schemeClr val="tx1"/>
                  </a:solidFill>
                  <a:latin typeface="+mn-ea"/>
                </a:rPr>
                <a:t>(3)DX</a:t>
              </a:r>
              <a:r>
                <a:rPr lang="ja-JP" altLang="en-US" sz="1000" dirty="0">
                  <a:solidFill>
                    <a:schemeClr val="tx1"/>
                  </a:solidFill>
                  <a:latin typeface="+mn-ea"/>
                </a:rPr>
                <a:t>推進人材が研修期間に不在となる際の、代替職員雇用費</a:t>
              </a:r>
            </a:p>
            <a:p>
              <a:pPr>
                <a:lnSpc>
                  <a:spcPct val="150000"/>
                </a:lnSpc>
              </a:pPr>
              <a:r>
                <a:rPr lang="ja-JP" altLang="en-US" sz="1000" dirty="0">
                  <a:solidFill>
                    <a:schemeClr val="tx1"/>
                  </a:solidFill>
                  <a:latin typeface="+mn-ea"/>
                </a:rPr>
                <a:t>　補助対象者　：交付申請時において、障害福祉サービス等 </a:t>
              </a:r>
              <a:r>
                <a:rPr lang="en-US" altLang="ja-JP" sz="1000" dirty="0">
                  <a:solidFill>
                    <a:schemeClr val="tx1"/>
                  </a:solidFill>
                  <a:latin typeface="+mn-ea"/>
                </a:rPr>
                <a:t>(※) </a:t>
              </a:r>
            </a:p>
            <a:p>
              <a:pPr>
                <a:lnSpc>
                  <a:spcPct val="150000"/>
                </a:lnSpc>
              </a:pPr>
              <a:r>
                <a:rPr lang="ja-JP" altLang="en-US" sz="1000" dirty="0">
                  <a:solidFill>
                    <a:schemeClr val="tx1"/>
                  </a:solidFill>
                  <a:latin typeface="+mn-ea"/>
                </a:rPr>
                <a:t>　　　　　　　　を提供する都内の施設・事業所を設置する民間の事業者。</a:t>
              </a:r>
              <a:endParaRPr lang="en-US" altLang="ja-JP" sz="1000" dirty="0">
                <a:solidFill>
                  <a:schemeClr val="tx1"/>
                </a:solidFill>
                <a:latin typeface="+mn-ea"/>
              </a:endParaRPr>
            </a:p>
            <a:p>
              <a:pPr>
                <a:lnSpc>
                  <a:spcPct val="150000"/>
                </a:lnSpc>
              </a:pPr>
              <a:r>
                <a:rPr lang="ja-JP" altLang="en-US" sz="1000" dirty="0">
                  <a:solidFill>
                    <a:schemeClr val="tx1"/>
                  </a:solidFill>
                  <a:latin typeface="+mn-ea"/>
                </a:rPr>
                <a:t>　　　　　　　　</a:t>
              </a:r>
              <a:r>
                <a:rPr lang="en-US" altLang="ja-JP" sz="1000" dirty="0">
                  <a:solidFill>
                    <a:schemeClr val="tx1"/>
                  </a:solidFill>
                  <a:latin typeface="+mn-ea"/>
                </a:rPr>
                <a:t>※</a:t>
              </a:r>
              <a:r>
                <a:rPr lang="ja-JP" altLang="en-US" sz="1000" dirty="0">
                  <a:solidFill>
                    <a:schemeClr val="tx1"/>
                  </a:solidFill>
                  <a:latin typeface="+mn-ea"/>
                </a:rPr>
                <a:t>対象となる障害福祉サービス等の詳細は裏面をご参照ください。</a:t>
              </a:r>
            </a:p>
            <a:p>
              <a:pPr>
                <a:lnSpc>
                  <a:spcPct val="150000"/>
                </a:lnSpc>
              </a:pPr>
              <a:r>
                <a:rPr lang="ja-JP" altLang="en-US" sz="1000" dirty="0">
                  <a:solidFill>
                    <a:schemeClr val="tx1"/>
                  </a:solidFill>
                  <a:latin typeface="+mn-ea"/>
                </a:rPr>
                <a:t>　補助基準額　：１名あたり</a:t>
              </a:r>
              <a:r>
                <a:rPr lang="en-US" altLang="ja-JP" sz="1000" dirty="0">
                  <a:solidFill>
                    <a:schemeClr val="tx1"/>
                  </a:solidFill>
                  <a:latin typeface="+mn-ea"/>
                </a:rPr>
                <a:t>50</a:t>
              </a:r>
              <a:r>
                <a:rPr lang="ja-JP" altLang="en-US" sz="1000" dirty="0">
                  <a:solidFill>
                    <a:schemeClr val="tx1"/>
                  </a:solidFill>
                  <a:latin typeface="+mn-ea"/>
                </a:rPr>
                <a:t>万円（１法人あたり２名まで）　</a:t>
              </a:r>
            </a:p>
            <a:p>
              <a:pPr>
                <a:lnSpc>
                  <a:spcPct val="150000"/>
                </a:lnSpc>
              </a:pPr>
              <a:r>
                <a:rPr lang="ja-JP" altLang="en-US" sz="1000" dirty="0">
                  <a:solidFill>
                    <a:schemeClr val="tx1"/>
                  </a:solidFill>
                  <a:latin typeface="+mn-ea"/>
                </a:rPr>
                <a:t>　補　助　率　：</a:t>
              </a:r>
              <a:r>
                <a:rPr lang="en-US" altLang="ja-JP" sz="1000" dirty="0">
                  <a:solidFill>
                    <a:schemeClr val="tx1"/>
                  </a:solidFill>
                  <a:latin typeface="+mn-ea"/>
                </a:rPr>
                <a:t>10/10</a:t>
              </a:r>
            </a:p>
            <a:p>
              <a:pPr>
                <a:lnSpc>
                  <a:spcPct val="150000"/>
                </a:lnSpc>
              </a:pPr>
              <a:r>
                <a:rPr lang="ja-JP" altLang="en-US" sz="1000" dirty="0">
                  <a:solidFill>
                    <a:schemeClr val="tx1"/>
                  </a:solidFill>
                  <a:latin typeface="游ゴシック"/>
                  <a:ea typeface="游ゴシック"/>
                </a:rPr>
                <a:t>　</a:t>
              </a:r>
              <a:r>
                <a:rPr lang="en-US" altLang="ja-JP" sz="1000" dirty="0">
                  <a:solidFill>
                    <a:schemeClr val="tx1"/>
                  </a:solidFill>
                  <a:latin typeface="游ゴシック"/>
                  <a:ea typeface="游ゴシック"/>
                </a:rPr>
                <a:t>※</a:t>
              </a:r>
              <a:r>
                <a:rPr lang="ja-JP" altLang="en-US" sz="1000" dirty="0">
                  <a:solidFill>
                    <a:schemeClr val="tx1"/>
                  </a:solidFill>
                  <a:latin typeface="游ゴシック"/>
                  <a:ea typeface="游ゴシック"/>
                </a:rPr>
                <a:t>申請開始から起算して最長３年度申請可能（例：令和８年度申請開始→令和１０年度まで申請可）</a:t>
              </a:r>
            </a:p>
          </p:txBody>
        </p:sp>
        <p:sp>
          <p:nvSpPr>
            <p:cNvPr id="17" name="サブタイトル 7"/>
            <p:cNvSpPr txBox="1">
              <a:spLocks/>
            </p:cNvSpPr>
            <p:nvPr/>
          </p:nvSpPr>
          <p:spPr>
            <a:xfrm>
              <a:off x="401616" y="3741318"/>
              <a:ext cx="1548000" cy="288000"/>
            </a:xfrm>
            <a:prstGeom prst="rect">
              <a:avLst/>
            </a:prstGeom>
            <a:solidFill>
              <a:schemeClr val="bg1"/>
            </a:solidFill>
          </p:spPr>
          <p:txBody>
            <a:bodyPr vert="horz" lIns="91440" tIns="45720" rIns="91440" bIns="45720" rtlCol="0">
              <a:noAutofit/>
            </a:bodyPr>
            <a:lstStyle>
              <a:lvl1pPr marL="0" indent="0" algn="ctr" defTabSz="685800" rtl="0" eaLnBrk="1" latinLnBrk="0" hangingPunct="1">
                <a:lnSpc>
                  <a:spcPct val="90000"/>
                </a:lnSpc>
                <a:spcBef>
                  <a:spcPts val="750"/>
                </a:spcBef>
                <a:buFont typeface="Arial" panose="020B0604020202020204" pitchFamily="34" charset="0"/>
                <a:buNone/>
                <a:defRPr kumimoji="1" sz="1800" kern="1200">
                  <a:solidFill>
                    <a:schemeClr val="tx1"/>
                  </a:solidFill>
                  <a:latin typeface="+mn-lt"/>
                  <a:ea typeface="+mn-ea"/>
                  <a:cs typeface="+mn-cs"/>
                </a:defRPr>
              </a:lvl1pPr>
              <a:lvl2pPr marL="342900" indent="0" algn="ctr" defTabSz="685800" rtl="0" eaLnBrk="1" latinLnBrk="0" hangingPunct="1">
                <a:lnSpc>
                  <a:spcPct val="90000"/>
                </a:lnSpc>
                <a:spcBef>
                  <a:spcPts val="375"/>
                </a:spcBef>
                <a:buFont typeface="Arial" panose="020B0604020202020204" pitchFamily="34" charset="0"/>
                <a:buNone/>
                <a:defRPr kumimoji="1" sz="1500" kern="1200">
                  <a:solidFill>
                    <a:schemeClr val="tx1"/>
                  </a:solidFill>
                  <a:latin typeface="+mn-lt"/>
                  <a:ea typeface="+mn-ea"/>
                  <a:cs typeface="+mn-cs"/>
                </a:defRPr>
              </a:lvl2pPr>
              <a:lvl3pPr marL="685800" indent="0" algn="ctr" defTabSz="685800" rtl="0" eaLnBrk="1" latinLnBrk="0" hangingPunct="1">
                <a:lnSpc>
                  <a:spcPct val="90000"/>
                </a:lnSpc>
                <a:spcBef>
                  <a:spcPts val="375"/>
                </a:spcBef>
                <a:buFont typeface="Arial" panose="020B0604020202020204" pitchFamily="34" charset="0"/>
                <a:buNone/>
                <a:defRPr kumimoji="1" sz="1350" kern="1200">
                  <a:solidFill>
                    <a:schemeClr val="tx1"/>
                  </a:solidFill>
                  <a:latin typeface="+mn-lt"/>
                  <a:ea typeface="+mn-ea"/>
                  <a:cs typeface="+mn-cs"/>
                </a:defRPr>
              </a:lvl3pPr>
              <a:lvl4pPr marL="1028700" indent="0" algn="ctr" defTabSz="685800" rtl="0" eaLnBrk="1" latinLnBrk="0" hangingPunct="1">
                <a:lnSpc>
                  <a:spcPct val="90000"/>
                </a:lnSpc>
                <a:spcBef>
                  <a:spcPts val="375"/>
                </a:spcBef>
                <a:buFont typeface="Arial" panose="020B0604020202020204" pitchFamily="34" charset="0"/>
                <a:buNone/>
                <a:defRPr kumimoji="1" sz="1200" kern="1200">
                  <a:solidFill>
                    <a:schemeClr val="tx1"/>
                  </a:solidFill>
                  <a:latin typeface="+mn-lt"/>
                  <a:ea typeface="+mn-ea"/>
                  <a:cs typeface="+mn-cs"/>
                </a:defRPr>
              </a:lvl4pPr>
              <a:lvl5pPr marL="1371600" indent="0" algn="ctr" defTabSz="685800" rtl="0" eaLnBrk="1" latinLnBrk="0" hangingPunct="1">
                <a:lnSpc>
                  <a:spcPct val="90000"/>
                </a:lnSpc>
                <a:spcBef>
                  <a:spcPts val="375"/>
                </a:spcBef>
                <a:buFont typeface="Arial" panose="020B0604020202020204" pitchFamily="34" charset="0"/>
                <a:buNone/>
                <a:defRPr kumimoji="1" sz="1200" kern="1200">
                  <a:solidFill>
                    <a:schemeClr val="tx1"/>
                  </a:solidFill>
                  <a:latin typeface="+mn-lt"/>
                  <a:ea typeface="+mn-ea"/>
                  <a:cs typeface="+mn-cs"/>
                </a:defRPr>
              </a:lvl5pPr>
              <a:lvl6pPr marL="1714500" indent="0" algn="ctr" defTabSz="685800" rtl="0" eaLnBrk="1" latinLnBrk="0" hangingPunct="1">
                <a:lnSpc>
                  <a:spcPct val="90000"/>
                </a:lnSpc>
                <a:spcBef>
                  <a:spcPts val="375"/>
                </a:spcBef>
                <a:buFont typeface="Arial" panose="020B0604020202020204" pitchFamily="34" charset="0"/>
                <a:buNone/>
                <a:defRPr kumimoji="1"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kumimoji="1"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kumimoji="1"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kumimoji="1" sz="1200" kern="1200">
                  <a:solidFill>
                    <a:schemeClr val="tx1"/>
                  </a:solidFill>
                  <a:latin typeface="+mn-lt"/>
                  <a:ea typeface="+mn-ea"/>
                  <a:cs typeface="+mn-cs"/>
                </a:defRPr>
              </a:lvl9pPr>
            </a:lstStyle>
            <a:p>
              <a:pPr algn="l"/>
              <a:r>
                <a:rPr lang="ja-JP" altLang="en-US" sz="2000" b="1" spc="600" dirty="0">
                  <a:latin typeface="+mn-ea"/>
                </a:rPr>
                <a:t>補</a:t>
              </a:r>
              <a:r>
                <a:rPr lang="ja-JP" altLang="en-US" sz="1400" b="1" spc="600" dirty="0">
                  <a:latin typeface="+mn-ea"/>
                </a:rPr>
                <a:t>助金詳細</a:t>
              </a:r>
              <a:endParaRPr lang="en-US" altLang="ja-JP" sz="1400" b="1" spc="600" dirty="0">
                <a:latin typeface="+mn-ea"/>
              </a:endParaRPr>
            </a:p>
          </p:txBody>
        </p:sp>
      </p:grpSp>
      <p:sp>
        <p:nvSpPr>
          <p:cNvPr id="27" name="角丸四角形 26"/>
          <p:cNvSpPr/>
          <p:nvPr/>
        </p:nvSpPr>
        <p:spPr>
          <a:xfrm>
            <a:off x="228699" y="8428766"/>
            <a:ext cx="6336000" cy="1359838"/>
          </a:xfrm>
          <a:prstGeom prst="roundRect">
            <a:avLst>
              <a:gd name="adj" fmla="val 5367"/>
            </a:avLst>
          </a:prstGeom>
          <a:noFill/>
          <a:ln w="571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nSpc>
                <a:spcPct val="150000"/>
              </a:lnSpc>
            </a:pPr>
            <a:r>
              <a:rPr lang="ja-JP" altLang="en-US" sz="1100" dirty="0">
                <a:solidFill>
                  <a:schemeClr val="tx1"/>
                </a:solidFill>
                <a:latin typeface="游ゴシック"/>
                <a:ea typeface="游ゴシック"/>
              </a:rPr>
              <a:t>　公益財団法人　東京都福祉保健財団</a:t>
            </a:r>
            <a:endParaRPr lang="ja-JP" dirty="0">
              <a:solidFill>
                <a:schemeClr val="tx1"/>
              </a:solidFill>
              <a:latin typeface="游ゴシック"/>
              <a:ea typeface="游ゴシック"/>
            </a:endParaRPr>
          </a:p>
          <a:p>
            <a:pPr>
              <a:lnSpc>
                <a:spcPct val="150000"/>
              </a:lnSpc>
            </a:pPr>
            <a:r>
              <a:rPr lang="ja-JP" altLang="en-US" sz="1100" dirty="0">
                <a:solidFill>
                  <a:schemeClr val="tx1"/>
                </a:solidFill>
                <a:latin typeface="+mn-ea"/>
              </a:rPr>
              <a:t>　〒</a:t>
            </a:r>
            <a:r>
              <a:rPr lang="en-US" altLang="ja-JP" sz="1100" dirty="0">
                <a:solidFill>
                  <a:schemeClr val="tx1"/>
                </a:solidFill>
                <a:latin typeface="+mn-ea"/>
              </a:rPr>
              <a:t>163-0719</a:t>
            </a:r>
            <a:r>
              <a:rPr lang="ja-JP" altLang="en-US" sz="1100" dirty="0">
                <a:solidFill>
                  <a:schemeClr val="tx1"/>
                </a:solidFill>
                <a:latin typeface="+mn-ea"/>
              </a:rPr>
              <a:t>　東京都新宿区西新宿二丁目７番１号　新宿第一生命ビルディング</a:t>
            </a:r>
          </a:p>
          <a:p>
            <a:pPr>
              <a:lnSpc>
                <a:spcPct val="150000"/>
              </a:lnSpc>
            </a:pPr>
            <a:r>
              <a:rPr lang="ja-JP" altLang="en-US" sz="1100" dirty="0">
                <a:solidFill>
                  <a:schemeClr val="tx1"/>
                </a:solidFill>
                <a:latin typeface="+mn-ea"/>
              </a:rPr>
              <a:t>　</a:t>
            </a:r>
            <a:r>
              <a:rPr lang="en-US" altLang="ja-JP" sz="1100" dirty="0">
                <a:solidFill>
                  <a:schemeClr val="tx1"/>
                </a:solidFill>
                <a:latin typeface="+mn-ea"/>
              </a:rPr>
              <a:t>TEL</a:t>
            </a:r>
            <a:r>
              <a:rPr lang="ja-JP" altLang="en-US" sz="1100" dirty="0">
                <a:solidFill>
                  <a:schemeClr val="tx1"/>
                </a:solidFill>
                <a:latin typeface="+mn-ea"/>
              </a:rPr>
              <a:t>：</a:t>
            </a:r>
            <a:r>
              <a:rPr lang="en-US" altLang="ja-JP" sz="1100" spc="300" dirty="0">
                <a:solidFill>
                  <a:schemeClr val="tx1"/>
                </a:solidFill>
                <a:latin typeface="+mn-ea"/>
              </a:rPr>
              <a:t>03-6302-0387</a:t>
            </a:r>
          </a:p>
          <a:p>
            <a:pPr>
              <a:lnSpc>
                <a:spcPct val="150000"/>
              </a:lnSpc>
            </a:pPr>
            <a:r>
              <a:rPr lang="ja-JP" altLang="en-US" sz="1100" spc="300" dirty="0">
                <a:solidFill>
                  <a:schemeClr val="tx1"/>
                </a:solidFill>
                <a:latin typeface="游ゴシック"/>
                <a:ea typeface="游ゴシック"/>
              </a:rPr>
              <a:t>　</a:t>
            </a:r>
            <a:r>
              <a:rPr lang="ja-JP" altLang="en-US" sz="1000" spc="300" dirty="0">
                <a:solidFill>
                  <a:schemeClr val="tx1"/>
                </a:solidFill>
                <a:latin typeface="游ゴシック"/>
                <a:ea typeface="游ゴシック"/>
              </a:rPr>
              <a:t>事業内容や様式については令和</a:t>
            </a:r>
            <a:r>
              <a:rPr lang="ja-JP" altLang="en-US" sz="1000" spc="300" dirty="0">
                <a:solidFill>
                  <a:srgbClr val="FF0000"/>
                </a:solidFill>
                <a:latin typeface="游ゴシック"/>
                <a:ea typeface="游ゴシック"/>
              </a:rPr>
              <a:t>８</a:t>
            </a:r>
            <a:r>
              <a:rPr lang="ja-JP" altLang="en-US" sz="1000" spc="300" dirty="0">
                <a:solidFill>
                  <a:schemeClr val="tx1"/>
                </a:solidFill>
                <a:latin typeface="游ゴシック"/>
                <a:ea typeface="游ゴシック"/>
              </a:rPr>
              <a:t>年</a:t>
            </a:r>
            <a:r>
              <a:rPr lang="en-US" altLang="ja-JP" sz="1000" spc="300" dirty="0">
                <a:solidFill>
                  <a:schemeClr val="tx1"/>
                </a:solidFill>
                <a:latin typeface="游ゴシック"/>
                <a:ea typeface="游ゴシック"/>
              </a:rPr>
              <a:t>6</a:t>
            </a:r>
            <a:r>
              <a:rPr lang="ja-JP" altLang="en-US" sz="1000" spc="300" dirty="0">
                <a:solidFill>
                  <a:schemeClr val="tx1"/>
                </a:solidFill>
                <a:latin typeface="游ゴシック"/>
                <a:ea typeface="游ゴシック"/>
              </a:rPr>
              <a:t>月中に以下ＨＰに掲載予定です。</a:t>
            </a:r>
            <a:endParaRPr lang="en-US" altLang="ja-JP" sz="1000" spc="300" dirty="0">
              <a:solidFill>
                <a:schemeClr val="tx1"/>
              </a:solidFill>
              <a:latin typeface="游ゴシック"/>
              <a:ea typeface="游ゴシック"/>
            </a:endParaRPr>
          </a:p>
          <a:p>
            <a:pPr>
              <a:lnSpc>
                <a:spcPct val="150000"/>
              </a:lnSpc>
            </a:pPr>
            <a:r>
              <a:rPr lang="ja-JP" altLang="en-US" sz="1000" dirty="0">
                <a:solidFill>
                  <a:schemeClr val="tx1"/>
                </a:solidFill>
                <a:latin typeface="游ゴシック"/>
                <a:ea typeface="游ゴシック"/>
              </a:rPr>
              <a:t>　　</a:t>
            </a:r>
            <a:r>
              <a:rPr lang="en-US" altLang="ja-JP" sz="1000" dirty="0">
                <a:solidFill>
                  <a:schemeClr val="tx1"/>
                </a:solidFill>
                <a:latin typeface="游ゴシック"/>
                <a:ea typeface="游ゴシック"/>
              </a:rPr>
              <a:t>H P</a:t>
            </a:r>
            <a:r>
              <a:rPr lang="ja-JP" altLang="en-US" sz="1000" dirty="0">
                <a:solidFill>
                  <a:schemeClr val="tx1"/>
                </a:solidFill>
                <a:latin typeface="游ゴシック"/>
                <a:ea typeface="游ゴシック"/>
              </a:rPr>
              <a:t>：</a:t>
            </a:r>
            <a:r>
              <a:rPr lang="en-US" altLang="ja-JP" sz="1000" dirty="0">
                <a:solidFill>
                  <a:schemeClr val="tx1"/>
                </a:solidFill>
                <a:latin typeface="游ゴシック"/>
                <a:ea typeface="游ゴシック"/>
              </a:rPr>
              <a:t>https://www.fukushizaidan.jp/209s-dxsuisin/</a:t>
            </a:r>
            <a:endParaRPr lang="en-US" altLang="ja-JP" sz="1000" spc="300" dirty="0">
              <a:solidFill>
                <a:schemeClr val="tx1"/>
              </a:solidFill>
              <a:latin typeface="游ゴシック"/>
              <a:ea typeface="游ゴシック"/>
            </a:endParaRPr>
          </a:p>
        </p:txBody>
      </p:sp>
      <p:sp>
        <p:nvSpPr>
          <p:cNvPr id="28" name="サブタイトル 7"/>
          <p:cNvSpPr txBox="1">
            <a:spLocks/>
          </p:cNvSpPr>
          <p:nvPr/>
        </p:nvSpPr>
        <p:spPr>
          <a:xfrm>
            <a:off x="329130" y="8236443"/>
            <a:ext cx="3013123" cy="289459"/>
          </a:xfrm>
          <a:prstGeom prst="rect">
            <a:avLst/>
          </a:prstGeom>
          <a:solidFill>
            <a:schemeClr val="bg1"/>
          </a:solidFill>
        </p:spPr>
        <p:txBody>
          <a:bodyPr vert="horz" lIns="91440" tIns="45720" rIns="91440" bIns="45720" rtlCol="0">
            <a:noAutofit/>
          </a:bodyPr>
          <a:lstStyle>
            <a:lvl1pPr marL="0" indent="0" algn="ctr" defTabSz="685800" rtl="0" eaLnBrk="1" latinLnBrk="0" hangingPunct="1">
              <a:lnSpc>
                <a:spcPct val="90000"/>
              </a:lnSpc>
              <a:spcBef>
                <a:spcPts val="750"/>
              </a:spcBef>
              <a:buFont typeface="Arial" panose="020B0604020202020204" pitchFamily="34" charset="0"/>
              <a:buNone/>
              <a:defRPr kumimoji="1" sz="1800" kern="1200">
                <a:solidFill>
                  <a:schemeClr val="tx1"/>
                </a:solidFill>
                <a:latin typeface="+mn-lt"/>
                <a:ea typeface="+mn-ea"/>
                <a:cs typeface="+mn-cs"/>
              </a:defRPr>
            </a:lvl1pPr>
            <a:lvl2pPr marL="342900" indent="0" algn="ctr" defTabSz="685800" rtl="0" eaLnBrk="1" latinLnBrk="0" hangingPunct="1">
              <a:lnSpc>
                <a:spcPct val="90000"/>
              </a:lnSpc>
              <a:spcBef>
                <a:spcPts val="375"/>
              </a:spcBef>
              <a:buFont typeface="Arial" panose="020B0604020202020204" pitchFamily="34" charset="0"/>
              <a:buNone/>
              <a:defRPr kumimoji="1" sz="1500" kern="1200">
                <a:solidFill>
                  <a:schemeClr val="tx1"/>
                </a:solidFill>
                <a:latin typeface="+mn-lt"/>
                <a:ea typeface="+mn-ea"/>
                <a:cs typeface="+mn-cs"/>
              </a:defRPr>
            </a:lvl2pPr>
            <a:lvl3pPr marL="685800" indent="0" algn="ctr" defTabSz="685800" rtl="0" eaLnBrk="1" latinLnBrk="0" hangingPunct="1">
              <a:lnSpc>
                <a:spcPct val="90000"/>
              </a:lnSpc>
              <a:spcBef>
                <a:spcPts val="375"/>
              </a:spcBef>
              <a:buFont typeface="Arial" panose="020B0604020202020204" pitchFamily="34" charset="0"/>
              <a:buNone/>
              <a:defRPr kumimoji="1" sz="1350" kern="1200">
                <a:solidFill>
                  <a:schemeClr val="tx1"/>
                </a:solidFill>
                <a:latin typeface="+mn-lt"/>
                <a:ea typeface="+mn-ea"/>
                <a:cs typeface="+mn-cs"/>
              </a:defRPr>
            </a:lvl3pPr>
            <a:lvl4pPr marL="1028700" indent="0" algn="ctr" defTabSz="685800" rtl="0" eaLnBrk="1" latinLnBrk="0" hangingPunct="1">
              <a:lnSpc>
                <a:spcPct val="90000"/>
              </a:lnSpc>
              <a:spcBef>
                <a:spcPts val="375"/>
              </a:spcBef>
              <a:buFont typeface="Arial" panose="020B0604020202020204" pitchFamily="34" charset="0"/>
              <a:buNone/>
              <a:defRPr kumimoji="1" sz="1200" kern="1200">
                <a:solidFill>
                  <a:schemeClr val="tx1"/>
                </a:solidFill>
                <a:latin typeface="+mn-lt"/>
                <a:ea typeface="+mn-ea"/>
                <a:cs typeface="+mn-cs"/>
              </a:defRPr>
            </a:lvl4pPr>
            <a:lvl5pPr marL="1371600" indent="0" algn="ctr" defTabSz="685800" rtl="0" eaLnBrk="1" latinLnBrk="0" hangingPunct="1">
              <a:lnSpc>
                <a:spcPct val="90000"/>
              </a:lnSpc>
              <a:spcBef>
                <a:spcPts val="375"/>
              </a:spcBef>
              <a:buFont typeface="Arial" panose="020B0604020202020204" pitchFamily="34" charset="0"/>
              <a:buNone/>
              <a:defRPr kumimoji="1" sz="1200" kern="1200">
                <a:solidFill>
                  <a:schemeClr val="tx1"/>
                </a:solidFill>
                <a:latin typeface="+mn-lt"/>
                <a:ea typeface="+mn-ea"/>
                <a:cs typeface="+mn-cs"/>
              </a:defRPr>
            </a:lvl5pPr>
            <a:lvl6pPr marL="1714500" indent="0" algn="ctr" defTabSz="685800" rtl="0" eaLnBrk="1" latinLnBrk="0" hangingPunct="1">
              <a:lnSpc>
                <a:spcPct val="90000"/>
              </a:lnSpc>
              <a:spcBef>
                <a:spcPts val="375"/>
              </a:spcBef>
              <a:buFont typeface="Arial" panose="020B0604020202020204" pitchFamily="34" charset="0"/>
              <a:buNone/>
              <a:defRPr kumimoji="1"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kumimoji="1"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kumimoji="1"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kumimoji="1" sz="1200" kern="1200">
                <a:solidFill>
                  <a:schemeClr val="tx1"/>
                </a:solidFill>
                <a:latin typeface="+mn-lt"/>
                <a:ea typeface="+mn-ea"/>
                <a:cs typeface="+mn-cs"/>
              </a:defRPr>
            </a:lvl9pPr>
          </a:lstStyle>
          <a:p>
            <a:pPr algn="l"/>
            <a:r>
              <a:rPr lang="ja-JP" altLang="en-US" sz="2000" b="1" spc="600" dirty="0">
                <a:latin typeface="+mn-ea"/>
              </a:rPr>
              <a:t>問</a:t>
            </a:r>
            <a:r>
              <a:rPr lang="ja-JP" altLang="en-US" sz="1400" b="1" spc="600" dirty="0">
                <a:latin typeface="+mn-ea"/>
              </a:rPr>
              <a:t>合せ先・</a:t>
            </a:r>
            <a:r>
              <a:rPr lang="ja-JP" altLang="en-US" sz="2000" b="1" spc="600" dirty="0">
                <a:latin typeface="+mn-ea"/>
              </a:rPr>
              <a:t>書</a:t>
            </a:r>
            <a:r>
              <a:rPr lang="ja-JP" altLang="en-US" sz="1400" b="1" spc="600" dirty="0">
                <a:latin typeface="+mn-ea"/>
              </a:rPr>
              <a:t>類提出先</a:t>
            </a:r>
            <a:endParaRPr lang="en-US" altLang="ja-JP" sz="1400" b="1" spc="600" dirty="0">
              <a:latin typeface="+mn-ea"/>
            </a:endParaRPr>
          </a:p>
        </p:txBody>
      </p:sp>
      <p:cxnSp>
        <p:nvCxnSpPr>
          <p:cNvPr id="10" name="直線コネクタ 9"/>
          <p:cNvCxnSpPr/>
          <p:nvPr/>
        </p:nvCxnSpPr>
        <p:spPr>
          <a:xfrm>
            <a:off x="2522421" y="2069329"/>
            <a:ext cx="954000" cy="0"/>
          </a:xfrm>
          <a:prstGeom prst="line">
            <a:avLst/>
          </a:prstGeom>
          <a:ln w="34925" cap="sq">
            <a:solidFill>
              <a:srgbClr val="FF0000">
                <a:alpha val="45000"/>
              </a:srgbClr>
            </a:solidFill>
          </a:ln>
        </p:spPr>
        <p:style>
          <a:lnRef idx="1">
            <a:schemeClr val="accent1"/>
          </a:lnRef>
          <a:fillRef idx="0">
            <a:schemeClr val="accent1"/>
          </a:fillRef>
          <a:effectRef idx="0">
            <a:schemeClr val="accent1"/>
          </a:effectRef>
          <a:fontRef idx="minor">
            <a:schemeClr val="tx1"/>
          </a:fontRef>
        </p:style>
      </p:cxnSp>
      <p:pic>
        <p:nvPicPr>
          <p:cNvPr id="4" name="図 3"/>
          <p:cNvPicPr>
            <a:picLocks noChangeAspect="1"/>
          </p:cNvPicPr>
          <p:nvPr/>
        </p:nvPicPr>
        <p:blipFill>
          <a:blip r:embed="rId5"/>
          <a:stretch>
            <a:fillRect/>
          </a:stretch>
        </p:blipFill>
        <p:spPr>
          <a:xfrm>
            <a:off x="5479133" y="1134383"/>
            <a:ext cx="1373435" cy="1069005"/>
          </a:xfrm>
          <a:prstGeom prst="rect">
            <a:avLst/>
          </a:prstGeom>
        </p:spPr>
      </p:pic>
      <p:graphicFrame>
        <p:nvGraphicFramePr>
          <p:cNvPr id="8" name="表 7"/>
          <p:cNvGraphicFramePr>
            <a:graphicFrameLocks noGrp="1"/>
          </p:cNvGraphicFramePr>
          <p:nvPr>
            <p:extLst>
              <p:ext uri="{D42A27DB-BD31-4B8C-83A1-F6EECF244321}">
                <p14:modId xmlns:p14="http://schemas.microsoft.com/office/powerpoint/2010/main" val="674190814"/>
              </p:ext>
            </p:extLst>
          </p:nvPr>
        </p:nvGraphicFramePr>
        <p:xfrm>
          <a:off x="482845" y="6930498"/>
          <a:ext cx="5988142" cy="1272287"/>
        </p:xfrm>
        <a:graphic>
          <a:graphicData uri="http://schemas.openxmlformats.org/drawingml/2006/table">
            <a:tbl>
              <a:tblPr firstRow="1" bandRow="1">
                <a:tableStyleId>{5C22544A-7EE6-4342-B048-85BDC9FD1C3A}</a:tableStyleId>
              </a:tblPr>
              <a:tblGrid>
                <a:gridCol w="2994071">
                  <a:extLst>
                    <a:ext uri="{9D8B030D-6E8A-4147-A177-3AD203B41FA5}">
                      <a16:colId xmlns:a16="http://schemas.microsoft.com/office/drawing/2014/main" val="3735222994"/>
                    </a:ext>
                  </a:extLst>
                </a:gridCol>
                <a:gridCol w="2994071">
                  <a:extLst>
                    <a:ext uri="{9D8B030D-6E8A-4147-A177-3AD203B41FA5}">
                      <a16:colId xmlns:a16="http://schemas.microsoft.com/office/drawing/2014/main" val="2719449977"/>
                    </a:ext>
                  </a:extLst>
                </a:gridCol>
              </a:tblGrid>
              <a:tr h="302363">
                <a:tc>
                  <a:txBody>
                    <a:bodyPr/>
                    <a:lstStyle/>
                    <a:p>
                      <a:pPr algn="ctr"/>
                      <a:r>
                        <a:rPr kumimoji="1" lang="ja-JP" altLang="en-US" sz="1400" dirty="0"/>
                        <a:t>手</a:t>
                      </a:r>
                      <a:r>
                        <a:rPr kumimoji="1" lang="ja-JP" altLang="en-US" sz="1400" baseline="0" dirty="0"/>
                        <a:t> </a:t>
                      </a:r>
                      <a:r>
                        <a:rPr kumimoji="1" lang="ja-JP" altLang="en-US" sz="1400" dirty="0"/>
                        <a:t>続 き 等</a:t>
                      </a:r>
                    </a:p>
                  </a:txBody>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400" dirty="0"/>
                        <a:t>時　期</a:t>
                      </a:r>
                    </a:p>
                  </a:txBody>
                  <a:tcPr/>
                </a:tc>
                <a:extLst>
                  <a:ext uri="{0D108BD9-81ED-4DB2-BD59-A6C34878D82A}">
                    <a16:rowId xmlns:a16="http://schemas.microsoft.com/office/drawing/2014/main" val="1015643879"/>
                  </a:ext>
                </a:extLst>
              </a:tr>
              <a:tr h="324799">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400" dirty="0"/>
                        <a:t>交付申請書の提出</a:t>
                      </a:r>
                      <a:endParaRPr kumimoji="1" lang="ja-JP" altLang="en-US" sz="1400" b="0" dirty="0">
                        <a:latin typeface="游ゴシック" panose="020B0400000000000000" pitchFamily="50" charset="-128"/>
                        <a:ea typeface="+mn-ea"/>
                      </a:endParaRPr>
                    </a:p>
                  </a:txBody>
                  <a:tcPr>
                    <a:solidFill>
                      <a:schemeClr val="bg1">
                        <a:lumMod val="85000"/>
                      </a:schemeClr>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400" dirty="0"/>
                        <a:t>令和８年</a:t>
                      </a:r>
                      <a:r>
                        <a:rPr kumimoji="1" lang="ja-JP" altLang="en-US" sz="1400" dirty="0">
                          <a:solidFill>
                            <a:schemeClr val="tx1"/>
                          </a:solidFill>
                        </a:rPr>
                        <a:t>７月３１日（金）</a:t>
                      </a:r>
                      <a:r>
                        <a:rPr kumimoji="1" lang="ja-JP" altLang="en-US" sz="1400" dirty="0"/>
                        <a:t>必着</a:t>
                      </a:r>
                      <a:endParaRPr kumimoji="1" lang="ja-JP" altLang="en-US" sz="1400" b="0" dirty="0">
                        <a:latin typeface="游ゴシック" panose="020B0400000000000000" pitchFamily="50" charset="-128"/>
                        <a:ea typeface="+mn-ea"/>
                      </a:endParaRPr>
                    </a:p>
                  </a:txBody>
                  <a:tcPr>
                    <a:solidFill>
                      <a:schemeClr val="bg1">
                        <a:lumMod val="85000"/>
                      </a:schemeClr>
                    </a:solidFill>
                  </a:tcPr>
                </a:tc>
                <a:extLst>
                  <a:ext uri="{0D108BD9-81ED-4DB2-BD59-A6C34878D82A}">
                    <a16:rowId xmlns:a16="http://schemas.microsoft.com/office/drawing/2014/main" val="93827916"/>
                  </a:ext>
                </a:extLst>
              </a:tr>
              <a:tr h="324799">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400" dirty="0"/>
                        <a:t>実績報告書の提出</a:t>
                      </a:r>
                      <a:endParaRPr kumimoji="1" lang="ja-JP" altLang="en-US" sz="1400" b="0" dirty="0">
                        <a:latin typeface="游ゴシック" panose="020B0400000000000000" pitchFamily="50" charset="-128"/>
                        <a:ea typeface="+mn-ea"/>
                      </a:endParaRPr>
                    </a:p>
                  </a:txBody>
                  <a:tcP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400" dirty="0">
                          <a:solidFill>
                            <a:schemeClr val="tx1"/>
                          </a:solidFill>
                        </a:rPr>
                        <a:t>令和９年３月～４月上旬頃</a:t>
                      </a:r>
                      <a:endParaRPr kumimoji="1" lang="ja-JP" altLang="en-US" sz="1400" b="0" dirty="0">
                        <a:solidFill>
                          <a:schemeClr val="tx1"/>
                        </a:solidFill>
                        <a:latin typeface="游ゴシック" panose="020B0400000000000000" pitchFamily="50" charset="-128"/>
                        <a:ea typeface="+mn-ea"/>
                      </a:endParaRPr>
                    </a:p>
                  </a:txBody>
                  <a:tcPr>
                    <a:solidFill>
                      <a:schemeClr val="bg1"/>
                    </a:solidFill>
                  </a:tcPr>
                </a:tc>
                <a:extLst>
                  <a:ext uri="{0D108BD9-81ED-4DB2-BD59-A6C34878D82A}">
                    <a16:rowId xmlns:a16="http://schemas.microsoft.com/office/drawing/2014/main" val="3564193039"/>
                  </a:ext>
                </a:extLst>
              </a:tr>
              <a:tr h="317889">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400" dirty="0"/>
                        <a:t>補助金の支払</a:t>
                      </a:r>
                      <a:endParaRPr kumimoji="1" lang="ja-JP" altLang="en-US" sz="1400" b="0" dirty="0">
                        <a:latin typeface="游ゴシック" panose="020B0400000000000000" pitchFamily="50" charset="-128"/>
                        <a:ea typeface="+mn-ea"/>
                      </a:endParaRPr>
                    </a:p>
                  </a:txBody>
                  <a:tcPr>
                    <a:solidFill>
                      <a:schemeClr val="bg1">
                        <a:lumMod val="85000"/>
                      </a:schemeClr>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zh-TW" altLang="en-US" sz="1400" dirty="0">
                          <a:latin typeface="游ゴシック"/>
                          <a:ea typeface="游ゴシック"/>
                        </a:rPr>
                        <a:t>令和</a:t>
                      </a:r>
                      <a:r>
                        <a:rPr kumimoji="1" lang="ja-JP" altLang="en-US" sz="1400" dirty="0">
                          <a:latin typeface="游ゴシック"/>
                          <a:ea typeface="游ゴシック"/>
                        </a:rPr>
                        <a:t>９</a:t>
                      </a:r>
                      <a:r>
                        <a:rPr kumimoji="1" lang="zh-TW" altLang="en-US" sz="1400" dirty="0">
                          <a:latin typeface="游ゴシック"/>
                          <a:ea typeface="游ゴシック"/>
                        </a:rPr>
                        <a:t>年</a:t>
                      </a:r>
                      <a:r>
                        <a:rPr kumimoji="1" lang="ja-JP" altLang="en-US" sz="1400" dirty="0">
                          <a:latin typeface="游ゴシック"/>
                          <a:ea typeface="+mn-ea"/>
                        </a:rPr>
                        <a:t>５</a:t>
                      </a:r>
                      <a:r>
                        <a:rPr kumimoji="1" lang="zh-TW" altLang="en-US" sz="1400" dirty="0">
                          <a:latin typeface="游ゴシック"/>
                          <a:ea typeface="游ゴシック"/>
                        </a:rPr>
                        <a:t>月末頃</a:t>
                      </a:r>
                      <a:endParaRPr kumimoji="1" lang="ja-JP" altLang="en-US" sz="1400" b="0" dirty="0">
                        <a:latin typeface="游ゴシック"/>
                        <a:ea typeface="游ゴシック"/>
                      </a:endParaRPr>
                    </a:p>
                  </a:txBody>
                  <a:tcPr>
                    <a:solidFill>
                      <a:schemeClr val="bg1">
                        <a:lumMod val="85000"/>
                      </a:schemeClr>
                    </a:solidFill>
                  </a:tcPr>
                </a:tc>
                <a:extLst>
                  <a:ext uri="{0D108BD9-81ED-4DB2-BD59-A6C34878D82A}">
                    <a16:rowId xmlns:a16="http://schemas.microsoft.com/office/drawing/2014/main" val="1115089451"/>
                  </a:ext>
                </a:extLst>
              </a:tr>
            </a:tbl>
          </a:graphicData>
        </a:graphic>
      </p:graphicFrame>
      <p:pic>
        <p:nvPicPr>
          <p:cNvPr id="13" name="図 12"/>
          <p:cNvPicPr>
            <a:picLocks noChangeAspect="1"/>
          </p:cNvPicPr>
          <p:nvPr/>
        </p:nvPicPr>
        <p:blipFill>
          <a:blip r:embed="rId6"/>
          <a:stretch>
            <a:fillRect/>
          </a:stretch>
        </p:blipFill>
        <p:spPr>
          <a:xfrm>
            <a:off x="5774265" y="9001546"/>
            <a:ext cx="698213" cy="698213"/>
          </a:xfrm>
          <a:prstGeom prst="rect">
            <a:avLst/>
          </a:prstGeom>
        </p:spPr>
      </p:pic>
      <p:sp>
        <p:nvSpPr>
          <p:cNvPr id="18" name="タイトル 1">
            <a:extLst>
              <a:ext uri="{FF2B5EF4-FFF2-40B4-BE49-F238E27FC236}">
                <a16:creationId xmlns:a16="http://schemas.microsoft.com/office/drawing/2014/main" id="{8AAF27D9-3B51-4772-9131-7BFF584C194D}"/>
              </a:ext>
            </a:extLst>
          </p:cNvPr>
          <p:cNvSpPr txBox="1">
            <a:spLocks/>
          </p:cNvSpPr>
          <p:nvPr/>
        </p:nvSpPr>
        <p:spPr>
          <a:xfrm>
            <a:off x="2449884" y="176850"/>
            <a:ext cx="1943324" cy="432204"/>
          </a:xfrm>
          <a:prstGeom prst="rect">
            <a:avLst/>
          </a:prstGeom>
        </p:spPr>
        <p:txBody>
          <a:bodyPr vert="horz" lIns="91440" tIns="45720" rIns="91440" bIns="45720" rtlCol="0" anchor="b">
            <a:normAutofit/>
          </a:bodyPr>
          <a:lstStyle>
            <a:lvl1pPr algn="ctr" defTabSz="685800" rtl="0" eaLnBrk="1" latinLnBrk="0" hangingPunct="1">
              <a:lnSpc>
                <a:spcPct val="90000"/>
              </a:lnSpc>
              <a:spcBef>
                <a:spcPct val="0"/>
              </a:spcBef>
              <a:buNone/>
              <a:defRPr kumimoji="1" sz="4500" kern="1200">
                <a:solidFill>
                  <a:schemeClr val="tx1"/>
                </a:solidFill>
                <a:latin typeface="+mj-lt"/>
                <a:ea typeface="+mj-ea"/>
                <a:cs typeface="+mj-cs"/>
              </a:defRPr>
            </a:lvl1pPr>
          </a:lstStyle>
          <a:p>
            <a:pPr algn="dist"/>
            <a:r>
              <a:rPr lang="ja-JP" altLang="en-US" sz="2200" dirty="0">
                <a:latin typeface="HGS創英角ｺﾞｼｯｸUB" panose="020B0900000000000000" pitchFamily="50" charset="-128"/>
                <a:ea typeface="HGS創英角ｺﾞｼｯｸUB" panose="020B0900000000000000" pitchFamily="50" charset="-128"/>
              </a:rPr>
              <a:t>令和８年度</a:t>
            </a:r>
          </a:p>
        </p:txBody>
      </p:sp>
    </p:spTree>
    <p:extLst>
      <p:ext uri="{BB962C8B-B14F-4D97-AF65-F5344CB8AC3E}">
        <p14:creationId xmlns:p14="http://schemas.microsoft.com/office/powerpoint/2010/main" val="2095374197"/>
      </p:ext>
    </p:extLst>
  </p:cSld>
  <p:clrMapOvr>
    <a:masterClrMapping/>
  </p:clrMapOvr>
  <p:extLst>
    <p:ext uri="{6950BFC3-D8DA-4A85-94F7-54DA5524770B}">
      <p188:commentRel xmlns:p188="http://schemas.microsoft.com/office/powerpoint/2018/8/main" r:id="rId3"/>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 1"/>
          <p:cNvGraphicFramePr>
            <a:graphicFrameLocks noGrp="1"/>
          </p:cNvGraphicFramePr>
          <p:nvPr>
            <p:extLst>
              <p:ext uri="{D42A27DB-BD31-4B8C-83A1-F6EECF244321}">
                <p14:modId xmlns:p14="http://schemas.microsoft.com/office/powerpoint/2010/main" val="1179179621"/>
              </p:ext>
            </p:extLst>
          </p:nvPr>
        </p:nvGraphicFramePr>
        <p:xfrm>
          <a:off x="114196" y="83820"/>
          <a:ext cx="6624000" cy="9649500"/>
        </p:xfrm>
        <a:graphic>
          <a:graphicData uri="http://schemas.openxmlformats.org/drawingml/2006/table">
            <a:tbl>
              <a:tblPr firstRow="1" bandRow="1">
                <a:tableStyleId>{5C22544A-7EE6-4342-B048-85BDC9FD1C3A}</a:tableStyleId>
              </a:tblPr>
              <a:tblGrid>
                <a:gridCol w="3312000">
                  <a:extLst>
                    <a:ext uri="{9D8B030D-6E8A-4147-A177-3AD203B41FA5}">
                      <a16:colId xmlns:a16="http://schemas.microsoft.com/office/drawing/2014/main" val="444519758"/>
                    </a:ext>
                  </a:extLst>
                </a:gridCol>
                <a:gridCol w="3312000">
                  <a:extLst>
                    <a:ext uri="{9D8B030D-6E8A-4147-A177-3AD203B41FA5}">
                      <a16:colId xmlns:a16="http://schemas.microsoft.com/office/drawing/2014/main" val="880792781"/>
                    </a:ext>
                  </a:extLst>
                </a:gridCol>
              </a:tblGrid>
              <a:tr h="1333500">
                <a:tc gridSpan="2">
                  <a:txBody>
                    <a:bodyPr/>
                    <a:lstStyle/>
                    <a:p>
                      <a:pPr algn="l"/>
                      <a:r>
                        <a:rPr kumimoji="1" lang="ja-JP" altLang="en-US" sz="2400" strike="noStrike" spc="600" dirty="0">
                          <a:solidFill>
                            <a:schemeClr val="bg1"/>
                          </a:solidFill>
                          <a:latin typeface="游ゴシック" panose="020B0400000000000000" pitchFamily="50" charset="-128"/>
                          <a:ea typeface="+mn-ea"/>
                        </a:rPr>
                        <a:t>補助対象サービス</a:t>
                      </a:r>
                      <a:endParaRPr kumimoji="1" lang="en-US" altLang="ja-JP" sz="2400" strike="noStrike" spc="600" dirty="0">
                        <a:solidFill>
                          <a:schemeClr val="bg1"/>
                        </a:solidFill>
                        <a:latin typeface="游ゴシック" panose="020B0400000000000000" pitchFamily="50" charset="-128"/>
                        <a:ea typeface="+mn-ea"/>
                      </a:endParaRPr>
                    </a:p>
                    <a:p>
                      <a:pPr algn="l"/>
                      <a:endParaRPr kumimoji="1" lang="en-US" altLang="ja-JP" sz="1100" strike="noStrike" spc="600" dirty="0">
                        <a:solidFill>
                          <a:schemeClr val="bg1"/>
                        </a:solidFill>
                        <a:latin typeface="游ゴシック" panose="020B0400000000000000" pitchFamily="50" charset="-128"/>
                        <a:ea typeface="+mn-ea"/>
                      </a:endParaRPr>
                    </a:p>
                    <a:p>
                      <a:pPr marL="83820" indent="0" algn="l"/>
                      <a:r>
                        <a:rPr kumimoji="1" lang="en-US" altLang="ja-JP" sz="1100" spc="600" dirty="0">
                          <a:latin typeface="游ゴシック"/>
                          <a:ea typeface="+mn-ea"/>
                        </a:rPr>
                        <a:t>※</a:t>
                      </a:r>
                      <a:r>
                        <a:rPr kumimoji="1" lang="ja-JP" altLang="en-US" sz="1100" spc="600" dirty="0">
                          <a:latin typeface="游ゴシック"/>
                          <a:ea typeface="+mn-ea"/>
                        </a:rPr>
                        <a:t>詳細は、令和８年度東京都障害福祉サービス等ＤＸ推進人材育成支援事業費補助金交付要綱（令和８年３月１９日付７福祉障地第</a:t>
                      </a:r>
                      <a:r>
                        <a:rPr lang="ja-JP" altLang="en-US" sz="1100" spc="600" dirty="0">
                          <a:latin typeface="游ゴシック"/>
                          <a:ea typeface="+mn-ea"/>
                        </a:rPr>
                        <a:t>1２９３</a:t>
                      </a:r>
                      <a:r>
                        <a:rPr kumimoji="1" lang="ja-JP" altLang="en-US" sz="1100" spc="600" dirty="0">
                          <a:latin typeface="游ゴシック"/>
                          <a:ea typeface="+mn-ea"/>
                        </a:rPr>
                        <a:t>号）第３を参照。</a:t>
                      </a:r>
                      <a:r>
                        <a:rPr kumimoji="1" lang="en-US" altLang="ja-JP" sz="1100" spc="600" dirty="0">
                          <a:latin typeface="游ゴシック"/>
                          <a:ea typeface="+mn-ea"/>
                        </a:rPr>
                        <a:t>(</a:t>
                      </a:r>
                      <a:r>
                        <a:rPr kumimoji="1" lang="ja-JP" altLang="en-US" sz="1100" spc="600" dirty="0">
                          <a:latin typeface="游ゴシック"/>
                          <a:ea typeface="+mn-ea"/>
                        </a:rPr>
                        <a:t>東京都福祉局ＨＰに掲載。</a:t>
                      </a:r>
                      <a:r>
                        <a:rPr kumimoji="1" lang="en-US" altLang="ja-JP" sz="1100" spc="600" dirty="0">
                          <a:latin typeface="游ゴシック"/>
                          <a:ea typeface="+mn-ea"/>
                        </a:rPr>
                        <a:t>)</a:t>
                      </a:r>
                      <a:endParaRPr kumimoji="1" lang="en-US" dirty="0"/>
                    </a:p>
                    <a:p>
                      <a:endParaRPr kumimoji="1" lang="ja-JP" altLang="en-US" dirty="0"/>
                    </a:p>
                  </a:txBody>
                  <a:tcPr/>
                </a:tc>
                <a:tc hMerge="1">
                  <a:txBody>
                    <a:bodyPr/>
                    <a:lstStyle/>
                    <a:p>
                      <a:endParaRPr kumimoji="1" lang="ja-JP" altLang="en-US" dirty="0"/>
                    </a:p>
                  </a:txBody>
                  <a:tcPr/>
                </a:tc>
                <a:extLst>
                  <a:ext uri="{0D108BD9-81ED-4DB2-BD59-A6C34878D82A}">
                    <a16:rowId xmlns:a16="http://schemas.microsoft.com/office/drawing/2014/main" val="1528648159"/>
                  </a:ext>
                </a:extLst>
              </a:tr>
              <a:tr h="594000">
                <a:tc>
                  <a:txBody>
                    <a:bodyPr/>
                    <a:lstStyle/>
                    <a:p>
                      <a:pPr algn="ctr"/>
                      <a:r>
                        <a:rPr kumimoji="1" lang="ja-JP" altLang="en-US" sz="1600" dirty="0"/>
                        <a:t>居宅介護</a:t>
                      </a:r>
                    </a:p>
                  </a:txBody>
                  <a:tcPr anchor="ctr"/>
                </a:tc>
                <a:tc>
                  <a:txBody>
                    <a:bodyPr/>
                    <a:lstStyle/>
                    <a:p>
                      <a:pPr algn="ctr"/>
                      <a:r>
                        <a:rPr kumimoji="1" lang="ja-JP" altLang="en-US" sz="1600" dirty="0"/>
                        <a:t>重度訪問介護</a:t>
                      </a:r>
                    </a:p>
                  </a:txBody>
                  <a:tcPr anchor="ctr"/>
                </a:tc>
                <a:extLst>
                  <a:ext uri="{0D108BD9-81ED-4DB2-BD59-A6C34878D82A}">
                    <a16:rowId xmlns:a16="http://schemas.microsoft.com/office/drawing/2014/main" val="372528156"/>
                  </a:ext>
                </a:extLst>
              </a:tr>
              <a:tr h="594000">
                <a:tc>
                  <a:txBody>
                    <a:bodyPr/>
                    <a:lstStyle/>
                    <a:p>
                      <a:pPr algn="ctr"/>
                      <a:r>
                        <a:rPr kumimoji="1" lang="ja-JP" altLang="en-US" sz="1600" dirty="0"/>
                        <a:t>同行援護</a:t>
                      </a:r>
                    </a:p>
                  </a:txBody>
                  <a:tcPr anchor="ctr"/>
                </a:tc>
                <a:tc>
                  <a:txBody>
                    <a:bodyPr/>
                    <a:lstStyle/>
                    <a:p>
                      <a:pPr algn="ctr"/>
                      <a:r>
                        <a:rPr kumimoji="1" lang="ja-JP" altLang="en-US" sz="1600" dirty="0"/>
                        <a:t>行動援護</a:t>
                      </a:r>
                    </a:p>
                  </a:txBody>
                  <a:tcPr anchor="ctr"/>
                </a:tc>
                <a:extLst>
                  <a:ext uri="{0D108BD9-81ED-4DB2-BD59-A6C34878D82A}">
                    <a16:rowId xmlns:a16="http://schemas.microsoft.com/office/drawing/2014/main" val="3116360050"/>
                  </a:ext>
                </a:extLst>
              </a:tr>
              <a:tr h="594000">
                <a:tc>
                  <a:txBody>
                    <a:bodyPr/>
                    <a:lstStyle/>
                    <a:p>
                      <a:pPr algn="ctr"/>
                      <a:r>
                        <a:rPr kumimoji="1" lang="ja-JP" altLang="en-US" sz="1600" dirty="0"/>
                        <a:t>療養介護</a:t>
                      </a:r>
                    </a:p>
                  </a:txBody>
                  <a:tcPr anchor="ctr"/>
                </a:tc>
                <a:tc>
                  <a:txBody>
                    <a:bodyPr/>
                    <a:lstStyle/>
                    <a:p>
                      <a:pPr algn="ctr"/>
                      <a:r>
                        <a:rPr kumimoji="1" lang="ja-JP" altLang="en-US" sz="1600" dirty="0"/>
                        <a:t>生活介護</a:t>
                      </a:r>
                    </a:p>
                  </a:txBody>
                  <a:tcPr anchor="ctr"/>
                </a:tc>
                <a:extLst>
                  <a:ext uri="{0D108BD9-81ED-4DB2-BD59-A6C34878D82A}">
                    <a16:rowId xmlns:a16="http://schemas.microsoft.com/office/drawing/2014/main" val="384757384"/>
                  </a:ext>
                </a:extLst>
              </a:tr>
              <a:tr h="594000">
                <a:tc>
                  <a:txBody>
                    <a:bodyPr/>
                    <a:lstStyle/>
                    <a:p>
                      <a:pPr algn="ctr"/>
                      <a:r>
                        <a:rPr kumimoji="1" lang="ja-JP" altLang="en-US" sz="1600" dirty="0"/>
                        <a:t>短期入所</a:t>
                      </a:r>
                    </a:p>
                  </a:txBody>
                  <a:tcPr anchor="ctr"/>
                </a:tc>
                <a:tc>
                  <a:txBody>
                    <a:bodyPr/>
                    <a:lstStyle/>
                    <a:p>
                      <a:pPr algn="ctr"/>
                      <a:r>
                        <a:rPr kumimoji="1" lang="ja-JP" altLang="en-US" sz="1600" dirty="0"/>
                        <a:t>重度障害者包括支援</a:t>
                      </a:r>
                    </a:p>
                  </a:txBody>
                  <a:tcPr anchor="ctr"/>
                </a:tc>
                <a:extLst>
                  <a:ext uri="{0D108BD9-81ED-4DB2-BD59-A6C34878D82A}">
                    <a16:rowId xmlns:a16="http://schemas.microsoft.com/office/drawing/2014/main" val="176210416"/>
                  </a:ext>
                </a:extLst>
              </a:tr>
              <a:tr h="594000">
                <a:tc>
                  <a:txBody>
                    <a:bodyPr/>
                    <a:lstStyle/>
                    <a:p>
                      <a:pPr algn="ctr"/>
                      <a:r>
                        <a:rPr kumimoji="1" lang="ja-JP" altLang="en-US" sz="1600" dirty="0"/>
                        <a:t>施設入所支援</a:t>
                      </a:r>
                    </a:p>
                  </a:txBody>
                  <a:tcPr anchor="ctr"/>
                </a:tc>
                <a:tc>
                  <a:txBody>
                    <a:bodyPr/>
                    <a:lstStyle/>
                    <a:p>
                      <a:pPr algn="ctr"/>
                      <a:r>
                        <a:rPr kumimoji="1" lang="ja-JP" altLang="en-US" sz="1600" dirty="0"/>
                        <a:t>自立訓練（機能訓練）</a:t>
                      </a:r>
                    </a:p>
                  </a:txBody>
                  <a:tcPr anchor="ctr"/>
                </a:tc>
                <a:extLst>
                  <a:ext uri="{0D108BD9-81ED-4DB2-BD59-A6C34878D82A}">
                    <a16:rowId xmlns:a16="http://schemas.microsoft.com/office/drawing/2014/main" val="881223775"/>
                  </a:ext>
                </a:extLst>
              </a:tr>
              <a:tr h="594000">
                <a:tc>
                  <a:txBody>
                    <a:bodyPr/>
                    <a:lstStyle/>
                    <a:p>
                      <a:pPr algn="ctr"/>
                      <a:r>
                        <a:rPr kumimoji="1" lang="ja-JP" altLang="en-US" sz="1600" dirty="0"/>
                        <a:t>自立訓練（生活訓練）</a:t>
                      </a:r>
                    </a:p>
                  </a:txBody>
                  <a:tcPr anchor="ctr"/>
                </a:tc>
                <a:tc>
                  <a:txBody>
                    <a:bodyPr/>
                    <a:lstStyle/>
                    <a:p>
                      <a:pPr algn="ctr"/>
                      <a:r>
                        <a:rPr kumimoji="1" lang="ja-JP" altLang="en-US" sz="1600" dirty="0"/>
                        <a:t>就労選択支援</a:t>
                      </a:r>
                    </a:p>
                  </a:txBody>
                  <a:tcPr anchor="ctr"/>
                </a:tc>
                <a:extLst>
                  <a:ext uri="{0D108BD9-81ED-4DB2-BD59-A6C34878D82A}">
                    <a16:rowId xmlns:a16="http://schemas.microsoft.com/office/drawing/2014/main" val="1995899510"/>
                  </a:ext>
                </a:extLst>
              </a:tr>
              <a:tr h="594000">
                <a:tc>
                  <a:txBody>
                    <a:bodyPr/>
                    <a:lstStyle/>
                    <a:p>
                      <a:pPr algn="ctr"/>
                      <a:r>
                        <a:rPr kumimoji="1" lang="ja-JP" altLang="en-US" sz="1600" dirty="0"/>
                        <a:t>就労移行支援</a:t>
                      </a:r>
                    </a:p>
                  </a:txBody>
                  <a:tcPr anchor="ctr"/>
                </a:tc>
                <a:tc>
                  <a:txBody>
                    <a:bodyPr/>
                    <a:lstStyle/>
                    <a:p>
                      <a:pPr algn="ctr"/>
                      <a:r>
                        <a:rPr kumimoji="1" lang="ja-JP" altLang="en-US" sz="1600" dirty="0"/>
                        <a:t>就労継続支援Ａ型</a:t>
                      </a:r>
                    </a:p>
                  </a:txBody>
                  <a:tcPr anchor="ctr"/>
                </a:tc>
                <a:extLst>
                  <a:ext uri="{0D108BD9-81ED-4DB2-BD59-A6C34878D82A}">
                    <a16:rowId xmlns:a16="http://schemas.microsoft.com/office/drawing/2014/main" val="221245360"/>
                  </a:ext>
                </a:extLst>
              </a:tr>
              <a:tr h="594000">
                <a:tc>
                  <a:txBody>
                    <a:bodyPr/>
                    <a:lstStyle/>
                    <a:p>
                      <a:pPr algn="ctr"/>
                      <a:r>
                        <a:rPr kumimoji="1" lang="ja-JP" altLang="en-US" sz="1600" dirty="0"/>
                        <a:t>就労継続支援Ｂ型</a:t>
                      </a:r>
                    </a:p>
                  </a:txBody>
                  <a:tcPr anchor="ct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600" dirty="0"/>
                        <a:t>就労定着支援</a:t>
                      </a:r>
                    </a:p>
                  </a:txBody>
                  <a:tcPr anchor="ctr"/>
                </a:tc>
                <a:extLst>
                  <a:ext uri="{0D108BD9-81ED-4DB2-BD59-A6C34878D82A}">
                    <a16:rowId xmlns:a16="http://schemas.microsoft.com/office/drawing/2014/main" val="4135769580"/>
                  </a:ext>
                </a:extLst>
              </a:tr>
              <a:tr h="59400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600" dirty="0"/>
                        <a:t>自立生活援助</a:t>
                      </a:r>
                    </a:p>
                  </a:txBody>
                  <a:tcPr anchor="ct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600" dirty="0"/>
                        <a:t>共同生活援助</a:t>
                      </a:r>
                    </a:p>
                  </a:txBody>
                  <a:tcPr anchor="ctr"/>
                </a:tc>
                <a:extLst>
                  <a:ext uri="{0D108BD9-81ED-4DB2-BD59-A6C34878D82A}">
                    <a16:rowId xmlns:a16="http://schemas.microsoft.com/office/drawing/2014/main" val="3715729865"/>
                  </a:ext>
                </a:extLst>
              </a:tr>
              <a:tr h="59400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600" dirty="0"/>
                        <a:t>児童発達支援</a:t>
                      </a:r>
                    </a:p>
                  </a:txBody>
                  <a:tcPr anchor="ct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600" dirty="0"/>
                        <a:t>放課後等デイサービス</a:t>
                      </a:r>
                    </a:p>
                  </a:txBody>
                  <a:tcPr anchor="ctr"/>
                </a:tc>
                <a:extLst>
                  <a:ext uri="{0D108BD9-81ED-4DB2-BD59-A6C34878D82A}">
                    <a16:rowId xmlns:a16="http://schemas.microsoft.com/office/drawing/2014/main" val="147733196"/>
                  </a:ext>
                </a:extLst>
              </a:tr>
              <a:tr h="59400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600" dirty="0"/>
                        <a:t>居宅訪問型児童発達支援</a:t>
                      </a:r>
                    </a:p>
                  </a:txBody>
                  <a:tcPr anchor="ct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600" dirty="0">
                          <a:solidFill>
                            <a:schemeClr val="tx1"/>
                          </a:solidFill>
                        </a:rPr>
                        <a:t>保育所等訪問支援</a:t>
                      </a:r>
                    </a:p>
                  </a:txBody>
                  <a:tcPr anchor="ctr"/>
                </a:tc>
                <a:extLst>
                  <a:ext uri="{0D108BD9-81ED-4DB2-BD59-A6C34878D82A}">
                    <a16:rowId xmlns:a16="http://schemas.microsoft.com/office/drawing/2014/main" val="1177609121"/>
                  </a:ext>
                </a:extLst>
              </a:tr>
              <a:tr h="59400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600" dirty="0"/>
                        <a:t>障害児入所支援</a:t>
                      </a:r>
                    </a:p>
                  </a:txBody>
                  <a:tcPr anchor="ct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600" dirty="0"/>
                        <a:t>計画相談支援</a:t>
                      </a:r>
                    </a:p>
                  </a:txBody>
                  <a:tcPr anchor="ctr"/>
                </a:tc>
                <a:extLst>
                  <a:ext uri="{0D108BD9-81ED-4DB2-BD59-A6C34878D82A}">
                    <a16:rowId xmlns:a16="http://schemas.microsoft.com/office/drawing/2014/main" val="2308669808"/>
                  </a:ext>
                </a:extLst>
              </a:tr>
              <a:tr h="59400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600" dirty="0"/>
                        <a:t>地域移行支援</a:t>
                      </a:r>
                    </a:p>
                  </a:txBody>
                  <a:tcPr anchor="ct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600" dirty="0"/>
                        <a:t>地域定着支援</a:t>
                      </a:r>
                    </a:p>
                  </a:txBody>
                  <a:tcPr anchor="ctr"/>
                </a:tc>
                <a:extLst>
                  <a:ext uri="{0D108BD9-81ED-4DB2-BD59-A6C34878D82A}">
                    <a16:rowId xmlns:a16="http://schemas.microsoft.com/office/drawing/2014/main" val="1899093416"/>
                  </a:ext>
                </a:extLst>
              </a:tr>
              <a:tr h="59400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600" dirty="0"/>
                        <a:t>障害児相談支援</a:t>
                      </a:r>
                    </a:p>
                  </a:txBody>
                  <a:tcPr anchor="ct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1" lang="ja-JP" altLang="en-US" sz="1600" dirty="0"/>
                    </a:p>
                  </a:txBody>
                  <a:tcPr anchor="ctr"/>
                </a:tc>
                <a:extLst>
                  <a:ext uri="{0D108BD9-81ED-4DB2-BD59-A6C34878D82A}">
                    <a16:rowId xmlns:a16="http://schemas.microsoft.com/office/drawing/2014/main" val="2931638375"/>
                  </a:ext>
                </a:extLst>
              </a:tr>
            </a:tbl>
          </a:graphicData>
        </a:graphic>
      </p:graphicFrame>
    </p:spTree>
    <p:extLst>
      <p:ext uri="{BB962C8B-B14F-4D97-AF65-F5344CB8AC3E}">
        <p14:creationId xmlns:p14="http://schemas.microsoft.com/office/powerpoint/2010/main" val="1502616755"/>
      </p:ext>
    </p:extLst>
  </p:cSld>
  <p:clrMapOvr>
    <a:masterClrMapping/>
  </p:clrMapOvr>
</p:sld>
</file>

<file path=ppt/theme/theme1.xml><?xml version="1.0" encoding="utf-8"?>
<a:theme xmlns:a="http://schemas.openxmlformats.org/drawingml/2006/main" name="Office テーマ">
  <a:themeElements>
    <a:clrScheme name="Office テーマ">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テーマ">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游ゴシック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游ゴシック"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ドキュメント" ma:contentTypeID="0x01010060F8C016406A454099FED7553DC115AB" ma:contentTypeVersion="3" ma:contentTypeDescription="新しいドキュメントを作成します。" ma:contentTypeScope="" ma:versionID="abbcf63fabcd40d2ff0933889db3c3f0">
  <xsd:schema xmlns:xsd="http://www.w3.org/2001/XMLSchema" xmlns:xs="http://www.w3.org/2001/XMLSchema" xmlns:p="http://schemas.microsoft.com/office/2006/metadata/properties" xmlns:ns2="f96a04f7-0afc-4b38-b11f-f97721519b7f" targetNamespace="http://schemas.microsoft.com/office/2006/metadata/properties" ma:root="true" ma:fieldsID="be65980e4ee83cafe61ce31be28f7f58" ns2:_="">
    <xsd:import namespace="f96a04f7-0afc-4b38-b11f-f97721519b7f"/>
    <xsd:element name="properties">
      <xsd:complexType>
        <xsd:sequence>
          <xsd:element name="documentManagement">
            <xsd:complexType>
              <xsd:all>
                <xsd:element ref="ns2:MediaServiceMetadata" minOccurs="0"/>
                <xsd:element ref="ns2:MediaServiceFastMetadata"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96a04f7-0afc-4b38-b11f-f97721519b7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コンテンツ タイプ"/>
        <xsd:element ref="dc:title" minOccurs="0" maxOccurs="1" ma:index="4" ma:displayName="タイトル"/>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9835722-F13E-4ACD-8C9A-B69D43D649AC}">
  <ds:schemaRefs>
    <ds:schemaRef ds:uri="http://schemas.microsoft.com/office/2006/metadata/properties"/>
    <ds:schemaRef ds:uri="http://schemas.microsoft.com/office/infopath/2007/PartnerControls"/>
    <ds:schemaRef ds:uri="http://purl.org/dc/dcmitype/"/>
    <ds:schemaRef ds:uri="http://purl.org/dc/terms/"/>
    <ds:schemaRef ds:uri="http://schemas.microsoft.com/office/2006/documentManagement/types"/>
    <ds:schemaRef ds:uri="http://schemas.openxmlformats.org/package/2006/metadata/core-properties"/>
    <ds:schemaRef ds:uri="f96a04f7-0afc-4b38-b11f-f97721519b7f"/>
    <ds:schemaRef ds:uri="http://www.w3.org/XML/1998/namespace"/>
    <ds:schemaRef ds:uri="http://purl.org/dc/elements/1.1/"/>
  </ds:schemaRefs>
</ds:datastoreItem>
</file>

<file path=customXml/itemProps2.xml><?xml version="1.0" encoding="utf-8"?>
<ds:datastoreItem xmlns:ds="http://schemas.openxmlformats.org/officeDocument/2006/customXml" ds:itemID="{CF3C62CD-AE98-4356-86ED-D2B9F2DA4879}">
  <ds:schemaRefs>
    <ds:schemaRef ds:uri="http://schemas.microsoft.com/sharepoint/v3/contenttype/forms"/>
  </ds:schemaRefs>
</ds:datastoreItem>
</file>

<file path=customXml/itemProps3.xml><?xml version="1.0" encoding="utf-8"?>
<ds:datastoreItem xmlns:ds="http://schemas.openxmlformats.org/officeDocument/2006/customXml" ds:itemID="{AF0645CD-3152-4EDB-9711-EE18B6CF06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96a04f7-0afc-4b38-b11f-f97721519b7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804</TotalTime>
  <Words>545</Words>
  <Application>Microsoft Office PowerPoint</Application>
  <PresentationFormat>A4 210 x 297 mm</PresentationFormat>
  <Paragraphs>64</Paragraphs>
  <Slides>2</Slides>
  <Notes>1</Notes>
  <HiddenSlides>0</HiddenSlides>
  <MMClips>0</MMClips>
  <ScaleCrop>false</ScaleCrop>
  <HeadingPairs>
    <vt:vector size="6" baseType="variant">
      <vt:variant>
        <vt:lpstr>使用されているフォント</vt:lpstr>
      </vt:variant>
      <vt:variant>
        <vt:i4>5</vt:i4>
      </vt:variant>
      <vt:variant>
        <vt:lpstr>テーマ</vt:lpstr>
      </vt:variant>
      <vt:variant>
        <vt:i4>1</vt:i4>
      </vt:variant>
      <vt:variant>
        <vt:lpstr>スライド タイトル</vt:lpstr>
      </vt:variant>
      <vt:variant>
        <vt:i4>2</vt:i4>
      </vt:variant>
    </vt:vector>
  </HeadingPairs>
  <TitlesOfParts>
    <vt:vector size="8" baseType="lpstr">
      <vt:lpstr>HGS創英角ｺﾞｼｯｸUB</vt:lpstr>
      <vt:lpstr>游ゴシック</vt:lpstr>
      <vt:lpstr>Arial</vt:lpstr>
      <vt:lpstr>Calibri</vt:lpstr>
      <vt:lpstr>Calibri Light</vt:lpstr>
      <vt:lpstr>Office テーマ</vt:lpstr>
      <vt:lpstr>障害福祉サービス等DX推進人材育成支援事業</vt:lpstr>
      <vt:lpstr>PowerPoint プレゼンテーション</vt:lpstr>
    </vt:vector>
  </TitlesOfParts>
  <Company>TAIMS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介護DX推進人材育成支援事業</dc:title>
  <dc:creator>上野　正義</dc:creator>
  <cp:lastModifiedBy>金子　由佳</cp:lastModifiedBy>
  <cp:revision>208</cp:revision>
  <cp:lastPrinted>2025-05-01T02:26:27Z</cp:lastPrinted>
  <dcterms:created xsi:type="dcterms:W3CDTF">2024-02-19T02:01:17Z</dcterms:created>
  <dcterms:modified xsi:type="dcterms:W3CDTF">2026-06-18T01:58:14Z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0x01010060F8C016406A454099FED7553DC115AB</vt:lpwstr>
  </property>
</Properties>
</file>