
<file path=[Content_Types].xml><?xml version="1.0" encoding="utf-8"?>
<Types xmlns="http://schemas.openxmlformats.org/package/2006/content-types">
  <Default Extension="emf" ContentType="image/x-emf"/>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5" r:id="rId5"/>
    <p:sldId id="266" r:id="rId6"/>
    <p:sldId id="264" r:id="rId7"/>
    <p:sldId id="259" r:id="rId8"/>
    <p:sldId id="260" r:id="rId9"/>
    <p:sldId id="261" r:id="rId10"/>
    <p:sldId id="267" r:id="rId11"/>
    <p:sldId id="268" r:id="rId12"/>
    <p:sldId id="269" r:id="rId13"/>
    <p:sldId id="262" r:id="rId14"/>
    <p:sldId id="270" r:id="rId15"/>
    <p:sldId id="272" r:id="rId16"/>
    <p:sldId id="271" r:id="rId17"/>
    <p:sldId id="273" r:id="rId18"/>
    <p:sldId id="275" r:id="rId19"/>
    <p:sldId id="274" r:id="rId20"/>
    <p:sldId id="276" r:id="rId21"/>
  </p:sldIdLst>
  <p:sldSz cx="6858000" cy="9906000" type="A4"/>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a:srgbClr val="33CCCC"/>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snapToGrid="0">
      <p:cViewPr varScale="1">
        <p:scale>
          <a:sx n="69" d="100"/>
          <a:sy n="69" d="100"/>
        </p:scale>
        <p:origin x="3090" y="2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ja-JP" altLang="en-US"/>
              <a:t>マスター タイトルの書式設定</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B3BB5731-4A37-486D-984F-C1DABD1618E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6C3B3EC-09D9-4303-B4A4-4A114C6EFEA1}" type="slidenum">
              <a:rPr kumimoji="1" lang="ja-JP" altLang="en-US" smtClean="0"/>
              <a:t>‹#›</a:t>
            </a:fld>
            <a:endParaRPr kumimoji="1" lang="ja-JP" altLang="en-US"/>
          </a:p>
        </p:txBody>
      </p:sp>
    </p:spTree>
    <p:extLst>
      <p:ext uri="{BB962C8B-B14F-4D97-AF65-F5344CB8AC3E}">
        <p14:creationId xmlns:p14="http://schemas.microsoft.com/office/powerpoint/2010/main" val="25724760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3BB5731-4A37-486D-984F-C1DABD1618E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6C3B3EC-09D9-4303-B4A4-4A114C6EFEA1}" type="slidenum">
              <a:rPr kumimoji="1" lang="ja-JP" altLang="en-US" smtClean="0"/>
              <a:t>‹#›</a:t>
            </a:fld>
            <a:endParaRPr kumimoji="1" lang="ja-JP" altLang="en-US"/>
          </a:p>
        </p:txBody>
      </p:sp>
    </p:spTree>
    <p:extLst>
      <p:ext uri="{BB962C8B-B14F-4D97-AF65-F5344CB8AC3E}">
        <p14:creationId xmlns:p14="http://schemas.microsoft.com/office/powerpoint/2010/main" val="4792223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3BB5731-4A37-486D-984F-C1DABD1618E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6C3B3EC-09D9-4303-B4A4-4A114C6EFEA1}" type="slidenum">
              <a:rPr kumimoji="1" lang="ja-JP" altLang="en-US" smtClean="0"/>
              <a:t>‹#›</a:t>
            </a:fld>
            <a:endParaRPr kumimoji="1" lang="ja-JP" altLang="en-US"/>
          </a:p>
        </p:txBody>
      </p:sp>
    </p:spTree>
    <p:extLst>
      <p:ext uri="{BB962C8B-B14F-4D97-AF65-F5344CB8AC3E}">
        <p14:creationId xmlns:p14="http://schemas.microsoft.com/office/powerpoint/2010/main" val="13433641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3BB5731-4A37-486D-984F-C1DABD1618E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6C3B3EC-09D9-4303-B4A4-4A114C6EFEA1}" type="slidenum">
              <a:rPr kumimoji="1" lang="ja-JP" altLang="en-US" smtClean="0"/>
              <a:t>‹#›</a:t>
            </a:fld>
            <a:endParaRPr kumimoji="1" lang="ja-JP" altLang="en-US"/>
          </a:p>
        </p:txBody>
      </p:sp>
    </p:spTree>
    <p:extLst>
      <p:ext uri="{BB962C8B-B14F-4D97-AF65-F5344CB8AC3E}">
        <p14:creationId xmlns:p14="http://schemas.microsoft.com/office/powerpoint/2010/main" val="17379850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B3BB5731-4A37-486D-984F-C1DABD1618E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6C3B3EC-09D9-4303-B4A4-4A114C6EFEA1}" type="slidenum">
              <a:rPr kumimoji="1" lang="ja-JP" altLang="en-US" smtClean="0"/>
              <a:t>‹#›</a:t>
            </a:fld>
            <a:endParaRPr kumimoji="1" lang="ja-JP" altLang="en-US"/>
          </a:p>
        </p:txBody>
      </p:sp>
    </p:spTree>
    <p:extLst>
      <p:ext uri="{BB962C8B-B14F-4D97-AF65-F5344CB8AC3E}">
        <p14:creationId xmlns:p14="http://schemas.microsoft.com/office/powerpoint/2010/main" val="15882315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B3BB5731-4A37-486D-984F-C1DABD1618EA}" type="datetimeFigureOut">
              <a:rPr kumimoji="1" lang="ja-JP" altLang="en-US" smtClean="0"/>
              <a:t>2026/3/30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6C3B3EC-09D9-4303-B4A4-4A114C6EFEA1}" type="slidenum">
              <a:rPr kumimoji="1" lang="ja-JP" altLang="en-US" smtClean="0"/>
              <a:t>‹#›</a:t>
            </a:fld>
            <a:endParaRPr kumimoji="1" lang="ja-JP" altLang="en-US"/>
          </a:p>
        </p:txBody>
      </p:sp>
    </p:spTree>
    <p:extLst>
      <p:ext uri="{BB962C8B-B14F-4D97-AF65-F5344CB8AC3E}">
        <p14:creationId xmlns:p14="http://schemas.microsoft.com/office/powerpoint/2010/main" val="3664367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4" name="Content Placeholder 3"/>
          <p:cNvSpPr>
            <a:spLocks noGrp="1"/>
          </p:cNvSpPr>
          <p:nvPr>
            <p:ph sz="half" idx="2"/>
          </p:nvPr>
        </p:nvSpPr>
        <p:spPr>
          <a:xfrm>
            <a:off x="472381" y="3618442"/>
            <a:ext cx="2901255" cy="532218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6" name="Content Placeholder 5"/>
          <p:cNvSpPr>
            <a:spLocks noGrp="1"/>
          </p:cNvSpPr>
          <p:nvPr>
            <p:ph sz="quarter" idx="4"/>
          </p:nvPr>
        </p:nvSpPr>
        <p:spPr>
          <a:xfrm>
            <a:off x="3471863" y="3618442"/>
            <a:ext cx="2915543" cy="532218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B3BB5731-4A37-486D-984F-C1DABD1618EA}" type="datetimeFigureOut">
              <a:rPr kumimoji="1" lang="ja-JP" altLang="en-US" smtClean="0"/>
              <a:t>2026/3/30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06C3B3EC-09D9-4303-B4A4-4A114C6EFEA1}" type="slidenum">
              <a:rPr kumimoji="1" lang="ja-JP" altLang="en-US" smtClean="0"/>
              <a:t>‹#›</a:t>
            </a:fld>
            <a:endParaRPr kumimoji="1" lang="ja-JP" altLang="en-US"/>
          </a:p>
        </p:txBody>
      </p:sp>
    </p:spTree>
    <p:extLst>
      <p:ext uri="{BB962C8B-B14F-4D97-AF65-F5344CB8AC3E}">
        <p14:creationId xmlns:p14="http://schemas.microsoft.com/office/powerpoint/2010/main" val="20725868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B3BB5731-4A37-486D-984F-C1DABD1618EA}" type="datetimeFigureOut">
              <a:rPr kumimoji="1" lang="ja-JP" altLang="en-US" smtClean="0"/>
              <a:t>2026/3/30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06C3B3EC-09D9-4303-B4A4-4A114C6EFEA1}" type="slidenum">
              <a:rPr kumimoji="1" lang="ja-JP" altLang="en-US" smtClean="0"/>
              <a:t>‹#›</a:t>
            </a:fld>
            <a:endParaRPr kumimoji="1" lang="ja-JP" altLang="en-US"/>
          </a:p>
        </p:txBody>
      </p:sp>
    </p:spTree>
    <p:extLst>
      <p:ext uri="{BB962C8B-B14F-4D97-AF65-F5344CB8AC3E}">
        <p14:creationId xmlns:p14="http://schemas.microsoft.com/office/powerpoint/2010/main" val="41832189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BB5731-4A37-486D-984F-C1DABD1618EA}" type="datetimeFigureOut">
              <a:rPr kumimoji="1" lang="ja-JP" altLang="en-US" smtClean="0"/>
              <a:t>2026/3/30</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06C3B3EC-09D9-4303-B4A4-4A114C6EFEA1}" type="slidenum">
              <a:rPr kumimoji="1" lang="ja-JP" altLang="en-US" smtClean="0"/>
              <a:t>‹#›</a:t>
            </a:fld>
            <a:endParaRPr kumimoji="1" lang="ja-JP" altLang="en-US"/>
          </a:p>
        </p:txBody>
      </p:sp>
    </p:spTree>
    <p:extLst>
      <p:ext uri="{BB962C8B-B14F-4D97-AF65-F5344CB8AC3E}">
        <p14:creationId xmlns:p14="http://schemas.microsoft.com/office/powerpoint/2010/main" val="18482294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3BB5731-4A37-486D-984F-C1DABD1618EA}" type="datetimeFigureOut">
              <a:rPr kumimoji="1" lang="ja-JP" altLang="en-US" smtClean="0"/>
              <a:t>2026/3/30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6C3B3EC-09D9-4303-B4A4-4A114C6EFEA1}" type="slidenum">
              <a:rPr kumimoji="1" lang="ja-JP" altLang="en-US" smtClean="0"/>
              <a:t>‹#›</a:t>
            </a:fld>
            <a:endParaRPr kumimoji="1" lang="ja-JP" altLang="en-US"/>
          </a:p>
        </p:txBody>
      </p:sp>
    </p:spTree>
    <p:extLst>
      <p:ext uri="{BB962C8B-B14F-4D97-AF65-F5344CB8AC3E}">
        <p14:creationId xmlns:p14="http://schemas.microsoft.com/office/powerpoint/2010/main" val="6785050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ja-JP" altLang="en-US"/>
              <a:t>図を追加</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3BB5731-4A37-486D-984F-C1DABD1618EA}" type="datetimeFigureOut">
              <a:rPr kumimoji="1" lang="ja-JP" altLang="en-US" smtClean="0"/>
              <a:t>2026/3/30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6C3B3EC-09D9-4303-B4A4-4A114C6EFEA1}" type="slidenum">
              <a:rPr kumimoji="1" lang="ja-JP" altLang="en-US" smtClean="0"/>
              <a:t>‹#›</a:t>
            </a:fld>
            <a:endParaRPr kumimoji="1" lang="ja-JP" altLang="en-US"/>
          </a:p>
        </p:txBody>
      </p:sp>
    </p:spTree>
    <p:extLst>
      <p:ext uri="{BB962C8B-B14F-4D97-AF65-F5344CB8AC3E}">
        <p14:creationId xmlns:p14="http://schemas.microsoft.com/office/powerpoint/2010/main" val="15533291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B3BB5731-4A37-486D-984F-C1DABD1618EA}" type="datetimeFigureOut">
              <a:rPr kumimoji="1" lang="ja-JP" altLang="en-US" smtClean="0"/>
              <a:t>2026/3/30</a:t>
            </a:fld>
            <a:endParaRPr kumimoji="1" lang="ja-JP" altLang="en-US"/>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06C3B3EC-09D9-4303-B4A4-4A114C6EFEA1}" type="slidenum">
              <a:rPr kumimoji="1" lang="ja-JP" altLang="en-US" smtClean="0"/>
              <a:t>‹#›</a:t>
            </a:fld>
            <a:endParaRPr kumimoji="1" lang="ja-JP" altLang="en-US"/>
          </a:p>
        </p:txBody>
      </p:sp>
    </p:spTree>
    <p:extLst>
      <p:ext uri="{BB962C8B-B14F-4D97-AF65-F5344CB8AC3E}">
        <p14:creationId xmlns:p14="http://schemas.microsoft.com/office/powerpoint/2010/main" val="5000061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947649" y="356818"/>
            <a:ext cx="4962702" cy="468491"/>
          </a:xfrm>
          <a:prstGeom prst="rect">
            <a:avLst/>
          </a:prstGeom>
          <a:solidFill>
            <a:srgbClr xmlns:mc="http://schemas.openxmlformats.org/markup-compatibility/2006" xmlns:a14="http://schemas.microsoft.com/office/drawing/2010/main" val="FFFFFF" mc:Ignorable="a14" a14:legacySpreadsheetColorIndex="65"/>
          </a:solidFill>
          <a:ln>
            <a:noFill/>
          </a:ln>
          <a:extLst>
            <a:ext uri="{91240B29-F687-4F45-9708-019B960494DF}">
              <a14:hiddenLine xmlns:a14="http://schemas.microsoft.com/office/drawing/2010/main" w="9525">
                <a:solidFill>
                  <a:srgbClr xmlns:mc="http://schemas.openxmlformats.org/markup-compatibility/2006" val="000000" mc:Ignorable="a14" a14:legacySpreadsheetColorIndex="64"/>
                </a:solidFill>
                <a:miter lim="800000"/>
                <a:headEnd/>
                <a:tailEnd/>
              </a14:hiddenLine>
            </a:ext>
          </a:extLst>
        </p:spPr>
        <p:txBody>
          <a:bodyPr wrap="square" lIns="54864" tIns="27432" rIns="54864" bIns="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rtl="0">
              <a:defRPr sz="1000"/>
            </a:pPr>
            <a:r>
              <a:rPr lang="ja-JP" altLang="en-US" sz="1800" b="1" i="0" u="none" strike="noStrike" baseline="0">
                <a:solidFill>
                  <a:srgbClr val="000000"/>
                </a:solidFill>
                <a:latin typeface="Meiryo UI" panose="020B0604030504040204" pitchFamily="50" charset="-128"/>
                <a:ea typeface="Meiryo UI" panose="020B0604030504040204" pitchFamily="50" charset="-128"/>
              </a:rPr>
              <a:t>障害者（児）施設整備事業計画書作成要領</a:t>
            </a:r>
            <a:endParaRPr lang="ja-JP" altLang="en-US" sz="1050" b="1" i="0" u="none" strike="noStrike" baseline="0">
              <a:solidFill>
                <a:srgbClr val="000000"/>
              </a:solidFill>
              <a:latin typeface="Meiryo UI" panose="020B0604030504040204" pitchFamily="50" charset="-128"/>
              <a:ea typeface="Meiryo UI" panose="020B0604030504040204" pitchFamily="50" charset="-128"/>
            </a:endParaRPr>
          </a:p>
          <a:p>
            <a:pPr algn="ctr" rtl="0">
              <a:defRPr sz="1000"/>
            </a:pPr>
            <a:endParaRPr lang="ja-JP" altLang="en-US" sz="1100" b="1" i="0" u="none" strike="noStrike" baseline="0">
              <a:solidFill>
                <a:srgbClr val="000000"/>
              </a:solidFill>
              <a:latin typeface="Meiryo UI" panose="020B0604030504040204" pitchFamily="50" charset="-128"/>
              <a:ea typeface="Meiryo UI" panose="020B0604030504040204" pitchFamily="50" charset="-128"/>
            </a:endParaRPr>
          </a:p>
        </p:txBody>
      </p:sp>
      <p:pic>
        <p:nvPicPr>
          <p:cNvPr id="5" name="Picture 1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4249" y="223329"/>
            <a:ext cx="533400" cy="601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18911" y="240543"/>
            <a:ext cx="624840" cy="70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テキスト ボックス 6"/>
          <p:cNvSpPr txBox="1"/>
          <p:nvPr/>
        </p:nvSpPr>
        <p:spPr>
          <a:xfrm>
            <a:off x="278027" y="1210962"/>
            <a:ext cx="6301946" cy="1661993"/>
          </a:xfrm>
          <a:prstGeom prst="rect">
            <a:avLst/>
          </a:prstGeom>
          <a:noFill/>
        </p:spPr>
        <p:txBody>
          <a:bodyPr wrap="square" rtlCol="0">
            <a:spAutoFit/>
          </a:bodyPr>
          <a:lstStyle/>
          <a:p>
            <a:r>
              <a:rPr lang="ja-JP" altLang="en-US" sz="1400" b="1" dirty="0">
                <a:latin typeface="+mn-ea"/>
              </a:rPr>
              <a:t>１　障害者（児）施設整備事業計画書（事業計画書）作成の前に</a:t>
            </a:r>
            <a:endParaRPr lang="en-US" altLang="ja-JP" sz="1400" b="1" dirty="0">
              <a:latin typeface="+mn-ea"/>
            </a:endParaRPr>
          </a:p>
          <a:p>
            <a:endParaRPr lang="en-US" altLang="ja-JP" sz="1100" b="1" dirty="0">
              <a:latin typeface="+mn-ea"/>
            </a:endParaRPr>
          </a:p>
          <a:p>
            <a:r>
              <a:rPr lang="ja-JP" altLang="en-US" sz="1100" dirty="0">
                <a:latin typeface="+mn-ea"/>
              </a:rPr>
              <a:t> これから行う作業は、施設を創設（改築・大規模修繕等含む）する資金に充てる国及び都から補助金を受けるため、障害者（児）施設整備事業計画書（以下、「事業計画書」という。）を作成することであるが、各事業主体の本来の目的は「社会福祉事業」を行うことであり、障害のある人</a:t>
            </a:r>
            <a:r>
              <a:rPr lang="en-US" altLang="ja-JP" sz="1100" dirty="0">
                <a:latin typeface="+mn-ea"/>
              </a:rPr>
              <a:t>(</a:t>
            </a:r>
            <a:r>
              <a:rPr lang="ja-JP" altLang="en-US" sz="1100" dirty="0">
                <a:latin typeface="+mn-ea"/>
              </a:rPr>
              <a:t>児童</a:t>
            </a:r>
            <a:r>
              <a:rPr lang="en-US" altLang="ja-JP" sz="1100" dirty="0">
                <a:latin typeface="+mn-ea"/>
              </a:rPr>
              <a:t>)</a:t>
            </a:r>
            <a:r>
              <a:rPr lang="ja-JP" altLang="en-US" sz="1100" dirty="0">
                <a:latin typeface="+mn-ea"/>
              </a:rPr>
              <a:t>が安心して生活・活動のできる施設を運営することである。</a:t>
            </a:r>
          </a:p>
          <a:p>
            <a:r>
              <a:rPr lang="ja-JP" altLang="en-US" sz="1100" dirty="0">
                <a:latin typeface="+mn-ea"/>
              </a:rPr>
              <a:t>　利用者に提供するサービスを向上させるためには利用者の視点はもとより、職員がサービスを提供しやすい施設になっているかという視点も重要である。障害者、障害児が地域で主体的に暮らせる社会を目指すこの制度の趣旨を理解し、事業計画に反映されたい。 </a:t>
            </a:r>
            <a:endParaRPr kumimoji="1" lang="ja-JP" altLang="en-US" sz="1100" dirty="0">
              <a:latin typeface="+mn-ea"/>
            </a:endParaRPr>
          </a:p>
        </p:txBody>
      </p:sp>
      <p:sp>
        <p:nvSpPr>
          <p:cNvPr id="8" name="テキスト ボックス 7"/>
          <p:cNvSpPr txBox="1"/>
          <p:nvPr/>
        </p:nvSpPr>
        <p:spPr>
          <a:xfrm>
            <a:off x="278027" y="3296223"/>
            <a:ext cx="6301946" cy="4278094"/>
          </a:xfrm>
          <a:prstGeom prst="rect">
            <a:avLst/>
          </a:prstGeom>
          <a:noFill/>
        </p:spPr>
        <p:txBody>
          <a:bodyPr wrap="square" rtlCol="0">
            <a:spAutoFit/>
          </a:bodyPr>
          <a:lstStyle/>
          <a:p>
            <a:r>
              <a:rPr lang="ja-JP" altLang="en-US" sz="1400" b="1" dirty="0">
                <a:latin typeface="+mn-ea"/>
              </a:rPr>
              <a:t>２　事業計画書作成にあたり</a:t>
            </a:r>
            <a:endParaRPr lang="en-US" altLang="ja-JP" sz="1400" b="1" dirty="0">
              <a:latin typeface="+mn-ea"/>
            </a:endParaRPr>
          </a:p>
          <a:p>
            <a:endParaRPr lang="en-US" altLang="ja-JP" sz="1100" dirty="0">
              <a:latin typeface="+mn-ea"/>
            </a:endParaRPr>
          </a:p>
          <a:p>
            <a:r>
              <a:rPr lang="ja-JP" altLang="en-US" sz="1100" dirty="0">
                <a:latin typeface="+mn-ea"/>
              </a:rPr>
              <a:t>（１）全体の確認事項</a:t>
            </a:r>
            <a:endParaRPr lang="en-US" altLang="ja-JP" sz="1100" dirty="0">
              <a:latin typeface="+mn-ea"/>
            </a:endParaRPr>
          </a:p>
          <a:p>
            <a:r>
              <a:rPr lang="ja-JP" altLang="en-US" sz="1100" dirty="0">
                <a:latin typeface="+mn-ea"/>
              </a:rPr>
              <a:t>　　① 事業計画書は、「設計図」や「見積書」等のほか、「各種定型様式」及びそれに付随す</a:t>
            </a:r>
            <a:endParaRPr lang="en-US" altLang="ja-JP" sz="1100" dirty="0">
              <a:latin typeface="+mn-ea"/>
            </a:endParaRPr>
          </a:p>
          <a:p>
            <a:r>
              <a:rPr lang="ja-JP" altLang="en-US" sz="1100" dirty="0">
                <a:latin typeface="+mn-ea"/>
              </a:rPr>
              <a:t>　　　る「添付書類」から構成される。提出書類は、「</a:t>
            </a:r>
            <a:r>
              <a:rPr lang="en-US" altLang="ja-JP" sz="1100" dirty="0">
                <a:latin typeface="+mn-ea"/>
              </a:rPr>
              <a:t>No.01 </a:t>
            </a:r>
            <a:r>
              <a:rPr lang="ja-JP" altLang="en-US" sz="1100" dirty="0">
                <a:latin typeface="+mn-ea"/>
              </a:rPr>
              <a:t>障害者施設整備事業計画書類一覧</a:t>
            </a:r>
            <a:endParaRPr lang="en-US" altLang="ja-JP" sz="1100" dirty="0">
              <a:latin typeface="+mn-ea"/>
            </a:endParaRPr>
          </a:p>
          <a:p>
            <a:r>
              <a:rPr lang="ja-JP" altLang="en-US" sz="1100" dirty="0">
                <a:latin typeface="+mn-ea"/>
              </a:rPr>
              <a:t>　　　表」に記載したとおり。</a:t>
            </a:r>
            <a:endParaRPr lang="en-US" altLang="ja-JP" sz="1100" dirty="0">
              <a:latin typeface="+mn-ea"/>
            </a:endParaRPr>
          </a:p>
          <a:p>
            <a:r>
              <a:rPr lang="ja-JP" altLang="en-US" sz="1100" dirty="0">
                <a:latin typeface="+mn-ea"/>
              </a:rPr>
              <a:t>　　　　なお、整備種別により提出書類が異なるので注意すること。</a:t>
            </a:r>
            <a:endParaRPr lang="en-US" altLang="ja-JP" sz="1100" dirty="0">
              <a:latin typeface="+mn-ea"/>
            </a:endParaRPr>
          </a:p>
          <a:p>
            <a:r>
              <a:rPr lang="ja-JP" altLang="en-US" sz="1100" dirty="0">
                <a:latin typeface="+mn-ea"/>
              </a:rPr>
              <a:t>　　② 書類の綴込みにあたっては、「障害者（児）施設整備事業計画書類一覧表」の</a:t>
            </a:r>
            <a:r>
              <a:rPr lang="en-US" altLang="ja-JP" sz="1100" dirty="0">
                <a:latin typeface="+mn-ea"/>
              </a:rPr>
              <a:t>A</a:t>
            </a:r>
            <a:r>
              <a:rPr lang="ja-JP" altLang="en-US" sz="1100" dirty="0">
                <a:latin typeface="+mn-ea"/>
              </a:rPr>
              <a:t>列に記載</a:t>
            </a:r>
            <a:endParaRPr lang="en-US" altLang="ja-JP" sz="1100" dirty="0">
              <a:latin typeface="+mn-ea"/>
            </a:endParaRPr>
          </a:p>
          <a:p>
            <a:r>
              <a:rPr lang="ja-JP" altLang="en-US" sz="1100" dirty="0">
                <a:latin typeface="+mn-ea"/>
              </a:rPr>
              <a:t>　　　した</a:t>
            </a:r>
            <a:r>
              <a:rPr lang="en-US" altLang="ja-JP" sz="1100" dirty="0">
                <a:latin typeface="+mn-ea"/>
              </a:rPr>
              <a:t>｢No.1</a:t>
            </a:r>
            <a:r>
              <a:rPr lang="ja-JP" altLang="en-US" sz="1100" dirty="0">
                <a:latin typeface="+mn-ea"/>
              </a:rPr>
              <a:t>～</a:t>
            </a:r>
            <a:r>
              <a:rPr lang="en-US" altLang="ja-JP" sz="1100" dirty="0">
                <a:latin typeface="+mn-ea"/>
              </a:rPr>
              <a:t>26｣</a:t>
            </a:r>
            <a:r>
              <a:rPr lang="ja-JP" altLang="en-US" sz="1100" dirty="0">
                <a:latin typeface="+mn-ea"/>
              </a:rPr>
              <a:t>と同じ番号のインデックスを「★資料作成確認用紙」又は「チェックリス</a:t>
            </a:r>
            <a:endParaRPr lang="en-US" altLang="ja-JP" sz="1100" dirty="0">
              <a:latin typeface="+mn-ea"/>
            </a:endParaRPr>
          </a:p>
          <a:p>
            <a:r>
              <a:rPr lang="ja-JP" altLang="en-US" sz="1100" dirty="0">
                <a:latin typeface="+mn-ea"/>
              </a:rPr>
              <a:t>　　　ト」に付し、提出すること。</a:t>
            </a:r>
          </a:p>
          <a:p>
            <a:r>
              <a:rPr lang="ja-JP" altLang="en-US" sz="1100" dirty="0">
                <a:latin typeface="+mn-ea"/>
              </a:rPr>
              <a:t>　　　　≪</a:t>
            </a:r>
            <a:r>
              <a:rPr lang="en-US" altLang="ja-JP" sz="1100" dirty="0">
                <a:latin typeface="+mn-ea"/>
              </a:rPr>
              <a:t>No.7</a:t>
            </a:r>
            <a:r>
              <a:rPr lang="ja-JP" altLang="en-US" sz="1100" dirty="0">
                <a:latin typeface="+mn-ea"/>
              </a:rPr>
              <a:t>・</a:t>
            </a:r>
            <a:r>
              <a:rPr lang="en-US" altLang="ja-JP" sz="1100" dirty="0">
                <a:latin typeface="+mn-ea"/>
              </a:rPr>
              <a:t>13</a:t>
            </a:r>
            <a:r>
              <a:rPr lang="ja-JP" altLang="en-US" sz="1100" dirty="0">
                <a:latin typeface="+mn-ea"/>
              </a:rPr>
              <a:t>～</a:t>
            </a:r>
            <a:r>
              <a:rPr lang="en-US" altLang="ja-JP" sz="1100" dirty="0">
                <a:latin typeface="+mn-ea"/>
              </a:rPr>
              <a:t>15</a:t>
            </a:r>
            <a:r>
              <a:rPr lang="ja-JP" altLang="en-US" sz="1100" dirty="0">
                <a:latin typeface="+mn-ea"/>
              </a:rPr>
              <a:t>・</a:t>
            </a:r>
            <a:r>
              <a:rPr lang="en-US" altLang="ja-JP" sz="1100" dirty="0">
                <a:latin typeface="+mn-ea"/>
              </a:rPr>
              <a:t>17</a:t>
            </a:r>
            <a:r>
              <a:rPr lang="ja-JP" altLang="en-US" sz="1100" dirty="0">
                <a:latin typeface="+mn-ea"/>
              </a:rPr>
              <a:t>≫</a:t>
            </a:r>
            <a:endParaRPr lang="en-US" altLang="ja-JP" sz="1100" dirty="0">
              <a:latin typeface="+mn-ea"/>
            </a:endParaRPr>
          </a:p>
          <a:p>
            <a:r>
              <a:rPr lang="ja-JP" altLang="en-US" sz="1100" dirty="0">
                <a:latin typeface="+mn-ea"/>
              </a:rPr>
              <a:t>　　　　　各事業主体ごとに確認していただくことを「チェックリスト」にまとめたので、この　</a:t>
            </a:r>
            <a:endParaRPr lang="en-US" altLang="ja-JP" sz="1100" dirty="0">
              <a:latin typeface="+mn-ea"/>
            </a:endParaRPr>
          </a:p>
          <a:p>
            <a:r>
              <a:rPr lang="ja-JP" altLang="en-US" sz="1100" dirty="0">
                <a:latin typeface="+mn-ea"/>
              </a:rPr>
              <a:t>　　　　　様式に記載された事項を確認し、「チェックリスト」にインデックスを付すこと。</a:t>
            </a:r>
          </a:p>
          <a:p>
            <a:r>
              <a:rPr lang="ja-JP" altLang="en-US" sz="1100" dirty="0">
                <a:latin typeface="+mn-ea"/>
              </a:rPr>
              <a:t>　　　　≪上記以外の項目（</a:t>
            </a:r>
            <a:r>
              <a:rPr lang="en-US" altLang="ja-JP" sz="1100" dirty="0">
                <a:latin typeface="+mn-ea"/>
              </a:rPr>
              <a:t>No.)</a:t>
            </a:r>
            <a:r>
              <a:rPr lang="ja-JP" altLang="en-US" sz="1100" dirty="0">
                <a:latin typeface="+mn-ea"/>
              </a:rPr>
              <a:t>≫</a:t>
            </a:r>
            <a:endParaRPr lang="en-US" altLang="ja-JP" sz="1100" dirty="0">
              <a:latin typeface="+mn-ea"/>
            </a:endParaRPr>
          </a:p>
          <a:p>
            <a:r>
              <a:rPr lang="ja-JP" altLang="en-US" sz="1100" dirty="0">
                <a:latin typeface="+mn-ea"/>
              </a:rPr>
              <a:t>　　　　　「チェックリスト」がないので、「資料作成確認用紙（白紙）」にインデックスを付</a:t>
            </a:r>
            <a:endParaRPr lang="en-US" altLang="ja-JP" sz="1100" dirty="0">
              <a:latin typeface="+mn-ea"/>
            </a:endParaRPr>
          </a:p>
          <a:p>
            <a:r>
              <a:rPr lang="ja-JP" altLang="en-US" sz="1100" dirty="0">
                <a:latin typeface="+mn-ea"/>
              </a:rPr>
              <a:t>　　　　　すこと。</a:t>
            </a:r>
          </a:p>
          <a:p>
            <a:r>
              <a:rPr lang="ja-JP" altLang="en-US" sz="1100" dirty="0">
                <a:latin typeface="+mn-ea"/>
              </a:rPr>
              <a:t>　　　　≪作成・添付する必要のない書類≫</a:t>
            </a:r>
            <a:endParaRPr lang="en-US" altLang="ja-JP" sz="1100" dirty="0">
              <a:latin typeface="+mn-ea"/>
            </a:endParaRPr>
          </a:p>
          <a:p>
            <a:r>
              <a:rPr lang="ja-JP" altLang="en-US" sz="1100" dirty="0">
                <a:latin typeface="+mn-ea"/>
              </a:rPr>
              <a:t>　　　　　インデックスも付す必要はない。</a:t>
            </a:r>
            <a:endParaRPr lang="en-US" altLang="ja-JP" sz="1100" dirty="0">
              <a:latin typeface="+mn-ea"/>
            </a:endParaRPr>
          </a:p>
          <a:p>
            <a:r>
              <a:rPr lang="ja-JP" altLang="en-US" sz="1100" dirty="0">
                <a:latin typeface="+mn-ea"/>
              </a:rPr>
              <a:t>　　③ 様式作成・記入及び各種資料を揃える際の注意事項等は、本「障害者（児）施設整備事</a:t>
            </a:r>
            <a:endParaRPr lang="en-US" altLang="ja-JP" sz="1100" dirty="0">
              <a:latin typeface="+mn-ea"/>
            </a:endParaRPr>
          </a:p>
          <a:p>
            <a:r>
              <a:rPr lang="ja-JP" altLang="en-US" sz="1100" dirty="0">
                <a:latin typeface="+mn-ea"/>
              </a:rPr>
              <a:t>　　　業計画書作成要領」に記載してあるので、参考にすること。</a:t>
            </a:r>
            <a:endParaRPr lang="en-US" altLang="ja-JP" sz="1100" dirty="0">
              <a:latin typeface="+mn-ea"/>
            </a:endParaRPr>
          </a:p>
          <a:p>
            <a:r>
              <a:rPr lang="ja-JP" altLang="en-US" sz="1100" dirty="0">
                <a:latin typeface="+mn-ea"/>
              </a:rPr>
              <a:t>　　④ 「チェックリスト」については、該当部分のみッチェックすること。</a:t>
            </a:r>
            <a:endParaRPr lang="en-US" altLang="ja-JP" sz="1100" dirty="0">
              <a:latin typeface="+mn-ea"/>
            </a:endParaRPr>
          </a:p>
          <a:p>
            <a:r>
              <a:rPr lang="ja-JP" altLang="en-US" sz="1100" dirty="0">
                <a:latin typeface="+mn-ea"/>
              </a:rPr>
              <a:t>　　　（すべての項目にチェックをいただく必要はありません）</a:t>
            </a:r>
            <a:endParaRPr lang="en-US" altLang="ja-JP" sz="1100" dirty="0">
              <a:latin typeface="+mn-ea"/>
            </a:endParaRPr>
          </a:p>
          <a:p>
            <a:endParaRPr lang="en-US" altLang="ja-JP" sz="1100" dirty="0">
              <a:latin typeface="+mn-ea"/>
            </a:endParaRPr>
          </a:p>
          <a:p>
            <a:endParaRPr lang="en-US" altLang="ja-JP" sz="1600" dirty="0">
              <a:latin typeface="+mn-ea"/>
            </a:endParaRPr>
          </a:p>
        </p:txBody>
      </p:sp>
    </p:spTree>
    <p:extLst>
      <p:ext uri="{BB962C8B-B14F-4D97-AF65-F5344CB8AC3E}">
        <p14:creationId xmlns:p14="http://schemas.microsoft.com/office/powerpoint/2010/main" val="9393462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ボックス 12"/>
          <p:cNvSpPr txBox="1"/>
          <p:nvPr/>
        </p:nvSpPr>
        <p:spPr>
          <a:xfrm>
            <a:off x="278027" y="188948"/>
            <a:ext cx="6301946" cy="8725466"/>
          </a:xfrm>
          <a:prstGeom prst="rect">
            <a:avLst/>
          </a:prstGeom>
          <a:noFill/>
        </p:spPr>
        <p:txBody>
          <a:bodyPr wrap="square" rtlCol="0">
            <a:spAutoFit/>
          </a:bodyPr>
          <a:lstStyle/>
          <a:p>
            <a:r>
              <a:rPr lang="ja-JP" altLang="en-US" sz="1100" dirty="0">
                <a:latin typeface="+mn-ea"/>
              </a:rPr>
              <a:t>■</a:t>
            </a:r>
            <a:r>
              <a:rPr lang="en-US" altLang="ja-JP" sz="1100" dirty="0">
                <a:latin typeface="+mn-ea"/>
              </a:rPr>
              <a:t>13-7</a:t>
            </a:r>
            <a:r>
              <a:rPr lang="ja-JP" altLang="en-US" sz="1100" dirty="0">
                <a:latin typeface="+mn-ea"/>
              </a:rPr>
              <a:t>　部屋別面積表</a:t>
            </a:r>
            <a:endParaRPr lang="en-US" altLang="ja-JP" sz="1100" dirty="0">
              <a:latin typeface="+mn-ea"/>
            </a:endParaRPr>
          </a:p>
          <a:p>
            <a:r>
              <a:rPr lang="ja-JP" altLang="en-US" sz="1100" dirty="0">
                <a:latin typeface="+mn-ea"/>
              </a:rPr>
              <a:t>　≪本様式の概要≫</a:t>
            </a:r>
            <a:endParaRPr lang="en-US" altLang="ja-JP" sz="1100" dirty="0">
              <a:latin typeface="+mn-ea"/>
            </a:endParaRPr>
          </a:p>
          <a:p>
            <a:r>
              <a:rPr lang="ja-JP" altLang="en-US" sz="1100" dirty="0">
                <a:latin typeface="+mn-ea"/>
              </a:rPr>
              <a:t>　　近年、合築施設が増加している。これらは、異なる施設種別を同一建物で事業をおこなうの</a:t>
            </a:r>
            <a:endParaRPr lang="en-US" altLang="ja-JP" sz="1100" dirty="0">
              <a:latin typeface="+mn-ea"/>
            </a:endParaRPr>
          </a:p>
          <a:p>
            <a:r>
              <a:rPr lang="ja-JP" altLang="en-US" sz="1100" dirty="0">
                <a:latin typeface="+mn-ea"/>
              </a:rPr>
              <a:t>　で、共用部分のスペースは当然のことながら生じる。これを、本表を用いて共用部分の面積を</a:t>
            </a:r>
            <a:endParaRPr lang="en-US" altLang="ja-JP" sz="1100" dirty="0">
              <a:latin typeface="+mn-ea"/>
            </a:endParaRPr>
          </a:p>
          <a:p>
            <a:r>
              <a:rPr lang="ja-JP" altLang="en-US" sz="1100" dirty="0">
                <a:latin typeface="+mn-ea"/>
              </a:rPr>
              <a:t>　各施設（事業）種別ごとに振り分け（按分）、もって、各施設（事業）種別の面積を明らかに</a:t>
            </a:r>
            <a:endParaRPr lang="en-US" altLang="ja-JP" sz="1100" dirty="0">
              <a:latin typeface="+mn-ea"/>
            </a:endParaRPr>
          </a:p>
          <a:p>
            <a:r>
              <a:rPr lang="ja-JP" altLang="en-US" sz="1100" dirty="0">
                <a:latin typeface="+mn-ea"/>
              </a:rPr>
              <a:t>　するために作成する。</a:t>
            </a:r>
            <a:endParaRPr lang="en-US" altLang="ja-JP" sz="1100" dirty="0">
              <a:latin typeface="+mn-ea"/>
            </a:endParaRPr>
          </a:p>
          <a:p>
            <a:r>
              <a:rPr lang="ja-JP" altLang="en-US" sz="1100" dirty="0">
                <a:latin typeface="+mn-ea"/>
              </a:rPr>
              <a:t>　　なお、共用が存在しないような場合は、</a:t>
            </a:r>
            <a:r>
              <a:rPr lang="en-US" altLang="ja-JP" sz="1100" dirty="0">
                <a:latin typeface="+mn-ea"/>
              </a:rPr>
              <a:t>『○</a:t>
            </a:r>
            <a:r>
              <a:rPr lang="ja-JP" altLang="en-US" sz="1100" dirty="0">
                <a:latin typeface="+mn-ea"/>
              </a:rPr>
              <a:t>共用部分面積分類○</a:t>
            </a:r>
            <a:r>
              <a:rPr lang="en-US" altLang="ja-JP" sz="1100" dirty="0">
                <a:latin typeface="+mn-ea"/>
              </a:rPr>
              <a:t>』</a:t>
            </a:r>
            <a:r>
              <a:rPr lang="ja-JP" altLang="en-US" sz="1100" dirty="0">
                <a:latin typeface="+mn-ea"/>
              </a:rPr>
              <a:t>を作成する必要はない。</a:t>
            </a:r>
            <a:endParaRPr lang="en-US" altLang="ja-JP" sz="1100" dirty="0">
              <a:latin typeface="+mn-ea"/>
            </a:endParaRPr>
          </a:p>
          <a:p>
            <a:endParaRPr lang="en-US" altLang="ja-JP" sz="1100" b="1" dirty="0">
              <a:solidFill>
                <a:srgbClr val="FF0000"/>
              </a:solidFill>
              <a:latin typeface="+mn-ea"/>
            </a:endParaRPr>
          </a:p>
          <a:p>
            <a:r>
              <a:rPr lang="ja-JP" altLang="en-US" sz="1100" dirty="0">
                <a:latin typeface="+mn-ea"/>
              </a:rPr>
              <a:t>　≪作成要領≫</a:t>
            </a:r>
            <a:endParaRPr lang="en-US" altLang="ja-JP" sz="1100" dirty="0">
              <a:latin typeface="+mn-ea"/>
            </a:endParaRPr>
          </a:p>
          <a:p>
            <a:r>
              <a:rPr lang="ja-JP" altLang="en-US" sz="1100" dirty="0">
                <a:latin typeface="+mn-ea"/>
              </a:rPr>
              <a:t>（１）</a:t>
            </a:r>
            <a:r>
              <a:rPr lang="ja-JP" altLang="en-US" sz="1100" b="1" u="sng" dirty="0">
                <a:solidFill>
                  <a:srgbClr val="FF0000"/>
                </a:solidFill>
                <a:latin typeface="+mn-ea"/>
              </a:rPr>
              <a:t>多機能型施設を整備する場合、整備する事業種毎に分けて面積を算定すること。</a:t>
            </a:r>
            <a:endParaRPr lang="en-US" altLang="ja-JP" sz="1100" b="1" u="sng" dirty="0">
              <a:solidFill>
                <a:srgbClr val="FF0000"/>
              </a:solidFill>
              <a:latin typeface="+mn-ea"/>
            </a:endParaRPr>
          </a:p>
          <a:p>
            <a:r>
              <a:rPr lang="ja-JP" altLang="en-US" sz="1100" dirty="0">
                <a:latin typeface="+mn-ea"/>
              </a:rPr>
              <a:t>（２）整備区分が</a:t>
            </a:r>
            <a:r>
              <a:rPr lang="en-US" altLang="ja-JP" sz="1100" dirty="0">
                <a:latin typeface="+mn-ea"/>
              </a:rPr>
              <a:t>『</a:t>
            </a:r>
            <a:r>
              <a:rPr lang="ja-JP" altLang="en-US" sz="1100" dirty="0">
                <a:latin typeface="+mn-ea"/>
              </a:rPr>
              <a:t>改築</a:t>
            </a:r>
            <a:r>
              <a:rPr lang="en-US" altLang="ja-JP" sz="1100" dirty="0">
                <a:latin typeface="+mn-ea"/>
              </a:rPr>
              <a:t>』</a:t>
            </a:r>
            <a:r>
              <a:rPr lang="ja-JP" altLang="en-US" sz="1100" dirty="0">
                <a:latin typeface="+mn-ea"/>
              </a:rPr>
              <a:t>の場合は、</a:t>
            </a:r>
            <a:r>
              <a:rPr lang="en-US" altLang="ja-JP" sz="1100" dirty="0">
                <a:latin typeface="+mn-ea"/>
              </a:rPr>
              <a:t>『</a:t>
            </a:r>
            <a:r>
              <a:rPr lang="ja-JP" altLang="en-US" sz="1100" dirty="0">
                <a:latin typeface="+mn-ea"/>
              </a:rPr>
              <a:t>現況</a:t>
            </a:r>
            <a:r>
              <a:rPr lang="en-US" altLang="ja-JP" sz="1100" dirty="0">
                <a:latin typeface="+mn-ea"/>
              </a:rPr>
              <a:t>』</a:t>
            </a:r>
            <a:r>
              <a:rPr lang="ja-JP" altLang="en-US" sz="1100" dirty="0" err="1">
                <a:latin typeface="+mn-ea"/>
              </a:rPr>
              <a:t>、</a:t>
            </a:r>
            <a:r>
              <a:rPr lang="en-US" altLang="ja-JP" sz="1100" dirty="0">
                <a:latin typeface="+mn-ea"/>
              </a:rPr>
              <a:t>『</a:t>
            </a:r>
            <a:r>
              <a:rPr lang="ja-JP" altLang="en-US" sz="1100" dirty="0">
                <a:latin typeface="+mn-ea"/>
              </a:rPr>
              <a:t>改築修繕後</a:t>
            </a:r>
            <a:r>
              <a:rPr lang="en-US" altLang="ja-JP" sz="1100" dirty="0">
                <a:latin typeface="+mn-ea"/>
              </a:rPr>
              <a:t>』</a:t>
            </a:r>
            <a:r>
              <a:rPr lang="ja-JP" altLang="en-US" sz="1100" dirty="0">
                <a:latin typeface="+mn-ea"/>
              </a:rPr>
              <a:t>の</a:t>
            </a:r>
            <a:r>
              <a:rPr lang="en-US" altLang="ja-JP" sz="1100" dirty="0">
                <a:latin typeface="+mn-ea"/>
              </a:rPr>
              <a:t>2</a:t>
            </a:r>
            <a:r>
              <a:rPr lang="ja-JP" altLang="en-US" sz="1100" dirty="0">
                <a:latin typeface="+mn-ea"/>
              </a:rPr>
              <a:t>種類を必要に応じて作成する</a:t>
            </a:r>
            <a:endParaRPr lang="en-US" altLang="ja-JP" sz="1100" dirty="0">
              <a:latin typeface="+mn-ea"/>
            </a:endParaRPr>
          </a:p>
          <a:p>
            <a:r>
              <a:rPr lang="ja-JP" altLang="en-US" sz="1100" dirty="0">
                <a:latin typeface="+mn-ea"/>
              </a:rPr>
              <a:t>　　こと。</a:t>
            </a:r>
            <a:endParaRPr lang="en-US" altLang="ja-JP" sz="1100" dirty="0">
              <a:latin typeface="+mn-ea"/>
            </a:endParaRPr>
          </a:p>
          <a:p>
            <a:r>
              <a:rPr lang="ja-JP" altLang="en-US" sz="1100" dirty="0">
                <a:latin typeface="+mn-ea"/>
              </a:rPr>
              <a:t>（３）面積は芯々で記入すること。</a:t>
            </a:r>
            <a:endParaRPr lang="en-US" altLang="ja-JP" sz="1100" dirty="0">
              <a:latin typeface="+mn-ea"/>
            </a:endParaRPr>
          </a:p>
          <a:p>
            <a:r>
              <a:rPr lang="ja-JP" altLang="en-US" sz="1100" dirty="0">
                <a:latin typeface="+mn-ea"/>
              </a:rPr>
              <a:t>（４）</a:t>
            </a:r>
            <a:r>
              <a:rPr lang="ja-JP" altLang="en-US" sz="1100" b="1" u="sng" dirty="0">
                <a:latin typeface="+mn-ea"/>
              </a:rPr>
              <a:t>記入する面積には、ピロティー、ひさしの下等の面積を含めないこと</a:t>
            </a:r>
            <a:r>
              <a:rPr lang="ja-JP" altLang="en-US" sz="1100" dirty="0">
                <a:latin typeface="+mn-ea"/>
              </a:rPr>
              <a:t>。結果として建築確</a:t>
            </a:r>
            <a:endParaRPr lang="en-US" altLang="ja-JP" sz="1100" dirty="0">
              <a:latin typeface="+mn-ea"/>
            </a:endParaRPr>
          </a:p>
          <a:p>
            <a:r>
              <a:rPr lang="ja-JP" altLang="en-US" sz="1100" dirty="0">
                <a:latin typeface="+mn-ea"/>
              </a:rPr>
              <a:t>　　認上の面積と異なることがある。</a:t>
            </a:r>
            <a:endParaRPr lang="en-US" altLang="ja-JP" sz="1100" dirty="0">
              <a:latin typeface="+mn-ea"/>
            </a:endParaRPr>
          </a:p>
          <a:p>
            <a:r>
              <a:rPr lang="ja-JP" altLang="en-US" sz="1100" dirty="0">
                <a:latin typeface="+mn-ea"/>
              </a:rPr>
              <a:t>（５）共有部分面積分類については、</a:t>
            </a:r>
            <a:r>
              <a:rPr lang="en-US" altLang="ja-JP" sz="1100" dirty="0">
                <a:latin typeface="+mn-ea"/>
              </a:rPr>
              <a:t>『</a:t>
            </a:r>
            <a:r>
              <a:rPr lang="ja-JP" altLang="en-US" sz="1100" dirty="0">
                <a:latin typeface="+mn-ea"/>
              </a:rPr>
              <a:t>スペース別面積</a:t>
            </a:r>
            <a:r>
              <a:rPr lang="en-US" altLang="ja-JP" sz="1100" dirty="0">
                <a:latin typeface="+mn-ea"/>
              </a:rPr>
              <a:t>』</a:t>
            </a:r>
            <a:r>
              <a:rPr lang="ja-JP" altLang="en-US" sz="1100" dirty="0">
                <a:latin typeface="+mn-ea"/>
              </a:rPr>
              <a:t>で算出された共用面積を、それぞれの</a:t>
            </a:r>
            <a:endParaRPr lang="en-US" altLang="ja-JP" sz="1100" dirty="0">
              <a:latin typeface="+mn-ea"/>
            </a:endParaRPr>
          </a:p>
          <a:p>
            <a:r>
              <a:rPr lang="ja-JP" altLang="en-US" sz="1100" dirty="0">
                <a:latin typeface="+mn-ea"/>
              </a:rPr>
              <a:t>　　施設種別の専用面積の持ち分率を用いて按分する。</a:t>
            </a:r>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13-7</a:t>
            </a:r>
            <a:r>
              <a:rPr lang="ja-JP" altLang="en-US" sz="1100" dirty="0">
                <a:latin typeface="+mn-ea"/>
              </a:rPr>
              <a:t>　求積図</a:t>
            </a:r>
            <a:endParaRPr lang="en-US" altLang="ja-JP" sz="1100" dirty="0">
              <a:latin typeface="+mn-ea"/>
            </a:endParaRPr>
          </a:p>
          <a:p>
            <a:r>
              <a:rPr lang="ja-JP" altLang="en-US" sz="1100" dirty="0">
                <a:latin typeface="+mn-ea"/>
              </a:rPr>
              <a:t>（１）上記部屋別面積表について、三斜による求積をした図面を添付することを原則とする。</a:t>
            </a:r>
            <a:endParaRPr lang="en-US" altLang="ja-JP" sz="1100" dirty="0">
              <a:latin typeface="+mn-ea"/>
            </a:endParaRPr>
          </a:p>
          <a:p>
            <a:r>
              <a:rPr lang="ja-JP" altLang="en-US" sz="1100" dirty="0">
                <a:latin typeface="+mn-ea"/>
              </a:rPr>
              <a:t>（２）上記求積図の添付ができない場合は、平面図に各スペースごとに面積を落とし込んだ図面のみで可能で</a:t>
            </a:r>
            <a:endParaRPr lang="en-US" altLang="ja-JP" sz="1100" dirty="0">
              <a:latin typeface="+mn-ea"/>
            </a:endParaRPr>
          </a:p>
          <a:p>
            <a:r>
              <a:rPr lang="ja-JP" altLang="en-US" sz="1100" dirty="0">
                <a:latin typeface="+mn-ea"/>
              </a:rPr>
              <a:t>　　　ある。</a:t>
            </a:r>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13-8</a:t>
            </a:r>
            <a:r>
              <a:rPr lang="ja-JP" altLang="en-US" sz="1100" dirty="0">
                <a:latin typeface="+mn-ea"/>
              </a:rPr>
              <a:t>　有効居室面積表</a:t>
            </a:r>
            <a:endParaRPr lang="en-US" altLang="ja-JP" sz="1100" dirty="0">
              <a:latin typeface="+mn-ea"/>
            </a:endParaRPr>
          </a:p>
          <a:p>
            <a:r>
              <a:rPr lang="ja-JP" altLang="en-US" sz="1100" dirty="0">
                <a:latin typeface="+mn-ea"/>
              </a:rPr>
              <a:t>　・　整備を計画する施設種別によっては、次のとおり一人当たりの有効居室面積を求めている</a:t>
            </a:r>
            <a:endParaRPr lang="en-US" altLang="ja-JP" sz="1100" dirty="0">
              <a:latin typeface="+mn-ea"/>
            </a:endParaRPr>
          </a:p>
          <a:p>
            <a:r>
              <a:rPr lang="ja-JP" altLang="en-US" sz="1100" dirty="0">
                <a:latin typeface="+mn-ea"/>
              </a:rPr>
              <a:t>　　ものがある。これを確認するために作成する。（収納設備等除く。）</a:t>
            </a:r>
            <a:endParaRPr lang="en-US" altLang="ja-JP" sz="1100" dirty="0">
              <a:latin typeface="+mn-ea"/>
            </a:endParaRPr>
          </a:p>
          <a:p>
            <a:endParaRPr lang="en-US" altLang="ja-JP" sz="1100" dirty="0">
              <a:latin typeface="+mn-ea"/>
            </a:endParaRPr>
          </a:p>
          <a:p>
            <a:endParaRPr lang="en-US" altLang="ja-JP" sz="1100" dirty="0">
              <a:latin typeface="+mn-ea"/>
            </a:endParaRPr>
          </a:p>
          <a:p>
            <a:endParaRPr lang="en-US" altLang="ja-JP" sz="1100" dirty="0">
              <a:latin typeface="+mn-ea"/>
            </a:endParaRPr>
          </a:p>
          <a:p>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（１）最低基準、指定基準に一人当たりの有効居室面積が求められている施設（事業）種別</a:t>
            </a:r>
            <a:r>
              <a:rPr lang="en-US" altLang="ja-JP" sz="1100" dirty="0">
                <a:latin typeface="+mn-ea"/>
              </a:rPr>
              <a:t>(</a:t>
            </a:r>
            <a:r>
              <a:rPr lang="ja-JP" altLang="en-US" sz="1100" dirty="0">
                <a:latin typeface="+mn-ea"/>
              </a:rPr>
              <a:t>施設　</a:t>
            </a:r>
            <a:endParaRPr lang="en-US" altLang="ja-JP" sz="1100" dirty="0">
              <a:latin typeface="+mn-ea"/>
            </a:endParaRPr>
          </a:p>
          <a:p>
            <a:r>
              <a:rPr lang="ja-JP" altLang="en-US" sz="1100" dirty="0">
                <a:latin typeface="+mn-ea"/>
              </a:rPr>
              <a:t>　　入所、自立訓練（宿泊型）、児童発達支援センター、福祉型障害児入所施設、短期入所（単</a:t>
            </a:r>
            <a:endParaRPr lang="en-US" altLang="ja-JP" sz="1100" dirty="0">
              <a:latin typeface="+mn-ea"/>
            </a:endParaRPr>
          </a:p>
          <a:p>
            <a:r>
              <a:rPr lang="ja-JP" altLang="en-US" sz="1100" dirty="0">
                <a:latin typeface="+mn-ea"/>
              </a:rPr>
              <a:t>　　独型）</a:t>
            </a:r>
            <a:r>
              <a:rPr lang="en-US" altLang="ja-JP" sz="1100" dirty="0">
                <a:latin typeface="+mn-ea"/>
              </a:rPr>
              <a:t>)</a:t>
            </a:r>
            <a:r>
              <a:rPr lang="ja-JP" altLang="en-US" sz="1100" dirty="0">
                <a:latin typeface="+mn-ea"/>
              </a:rPr>
              <a:t>の場合に作成すること。</a:t>
            </a:r>
            <a:endParaRPr lang="en-US" altLang="ja-JP" sz="1100" dirty="0">
              <a:latin typeface="+mn-ea"/>
            </a:endParaRPr>
          </a:p>
          <a:p>
            <a:r>
              <a:rPr lang="ja-JP" altLang="en-US" sz="1100" dirty="0">
                <a:latin typeface="+mn-ea"/>
              </a:rPr>
              <a:t>（２）</a:t>
            </a:r>
            <a:r>
              <a:rPr lang="en-US" altLang="ja-JP" sz="1100" dirty="0">
                <a:latin typeface="+mn-ea"/>
              </a:rPr>
              <a:t>1</a:t>
            </a:r>
            <a:r>
              <a:rPr lang="ja-JP" altLang="en-US" sz="1100" dirty="0">
                <a:latin typeface="+mn-ea"/>
              </a:rPr>
              <a:t>室当たり面積は、</a:t>
            </a:r>
            <a:r>
              <a:rPr lang="en-US" altLang="ja-JP" sz="1100" b="1" u="sng" dirty="0">
                <a:latin typeface="+mn-ea"/>
              </a:rPr>
              <a:t>『</a:t>
            </a:r>
            <a:r>
              <a:rPr lang="ja-JP" altLang="en-US" sz="1100" b="1" u="sng" dirty="0">
                <a:latin typeface="+mn-ea"/>
              </a:rPr>
              <a:t>内法</a:t>
            </a:r>
            <a:r>
              <a:rPr lang="en-US" altLang="ja-JP" sz="1100" b="1" u="sng" dirty="0">
                <a:latin typeface="+mn-ea"/>
              </a:rPr>
              <a:t>』</a:t>
            </a:r>
            <a:r>
              <a:rPr lang="ja-JP" altLang="en-US" sz="1100" b="1" u="sng" dirty="0">
                <a:latin typeface="+mn-ea"/>
              </a:rPr>
              <a:t>で計算</a:t>
            </a:r>
            <a:r>
              <a:rPr lang="ja-JP" altLang="en-US" sz="1100" dirty="0">
                <a:latin typeface="+mn-ea"/>
              </a:rPr>
              <a:t>し、かつ収納設備を除くこと。</a:t>
            </a:r>
            <a:endParaRPr lang="en-US" altLang="ja-JP" sz="1100" dirty="0">
              <a:latin typeface="+mn-ea"/>
            </a:endParaRPr>
          </a:p>
          <a:p>
            <a:r>
              <a:rPr lang="ja-JP" altLang="en-US" sz="1100" dirty="0">
                <a:latin typeface="+mn-ea"/>
              </a:rPr>
              <a:t>（３）居室の形状等、タイプが異なる場合は、各々について作成すること。</a:t>
            </a:r>
            <a:endParaRPr lang="en-US" altLang="ja-JP" sz="1100" dirty="0">
              <a:latin typeface="+mn-ea"/>
            </a:endParaRPr>
          </a:p>
          <a:p>
            <a:r>
              <a:rPr lang="ja-JP" altLang="en-US" sz="1100" dirty="0">
                <a:latin typeface="+mn-ea"/>
              </a:rPr>
              <a:t>（４）最低基準、指定基準で求めている面積を満たさなければならないこと。</a:t>
            </a:r>
            <a:endParaRPr lang="en-US" altLang="ja-JP" sz="1100" dirty="0">
              <a:latin typeface="+mn-ea"/>
            </a:endParaRPr>
          </a:p>
          <a:p>
            <a:r>
              <a:rPr lang="ja-JP" altLang="en-US" sz="1100" dirty="0">
                <a:latin typeface="+mn-ea"/>
              </a:rPr>
              <a:t>（５）作成例を参考にすること。</a:t>
            </a:r>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13-9</a:t>
            </a:r>
            <a:r>
              <a:rPr lang="ja-JP" altLang="en-US" sz="1100" dirty="0">
                <a:latin typeface="+mn-ea"/>
              </a:rPr>
              <a:t>　関係各所打ち合わせ記録</a:t>
            </a:r>
            <a:r>
              <a:rPr lang="en-US" altLang="ja-JP" sz="1100" dirty="0">
                <a:latin typeface="+mn-ea"/>
              </a:rPr>
              <a:t> </a:t>
            </a:r>
          </a:p>
          <a:p>
            <a:r>
              <a:rPr lang="ja-JP" altLang="en-US" sz="1100" dirty="0">
                <a:latin typeface="+mn-ea"/>
              </a:rPr>
              <a:t>　・　消防所管部署、建築所管部署、区市町村等との打ち合わせ記録を添付すること。</a:t>
            </a:r>
            <a:endParaRPr lang="en-US" altLang="ja-JP" sz="1100" dirty="0">
              <a:latin typeface="+mn-ea"/>
            </a:endParaRPr>
          </a:p>
          <a:p>
            <a:r>
              <a:rPr lang="ja-JP" altLang="en-US" sz="1100" dirty="0">
                <a:latin typeface="+mn-ea"/>
              </a:rPr>
              <a:t>　・　必要に応じて、その他関係する法令（緑化条例、文化財保護法等）について、各所管に確</a:t>
            </a:r>
            <a:endParaRPr lang="en-US" altLang="ja-JP" sz="1100" dirty="0">
              <a:latin typeface="+mn-ea"/>
            </a:endParaRPr>
          </a:p>
          <a:p>
            <a:r>
              <a:rPr lang="ja-JP" altLang="en-US" sz="1100" dirty="0">
                <a:latin typeface="+mn-ea"/>
              </a:rPr>
              <a:t>　　認をすること。</a:t>
            </a:r>
            <a:endParaRPr lang="en-US" altLang="ja-JP" sz="1100" dirty="0">
              <a:latin typeface="+mn-ea"/>
            </a:endParaRPr>
          </a:p>
          <a:p>
            <a:r>
              <a:rPr lang="ja-JP" altLang="en-US" sz="1100" dirty="0">
                <a:latin typeface="+mn-ea"/>
              </a:rPr>
              <a:t>　・　事前の確認が不十分なことで、計画の変更や中止となるケースが見受けられるため、注意</a:t>
            </a:r>
            <a:endParaRPr lang="en-US" altLang="ja-JP" sz="1100" dirty="0">
              <a:latin typeface="+mn-ea"/>
            </a:endParaRPr>
          </a:p>
          <a:p>
            <a:r>
              <a:rPr lang="ja-JP" altLang="en-US" sz="1100" dirty="0">
                <a:latin typeface="+mn-ea"/>
              </a:rPr>
              <a:t>　　して行うこと。</a:t>
            </a:r>
            <a:endParaRPr lang="en-US" altLang="ja-JP" sz="1100" dirty="0">
              <a:latin typeface="+mn-ea"/>
            </a:endParaRPr>
          </a:p>
        </p:txBody>
      </p:sp>
      <p:sp>
        <p:nvSpPr>
          <p:cNvPr id="14" name="正方形/長方形 13"/>
          <p:cNvSpPr/>
          <p:nvPr/>
        </p:nvSpPr>
        <p:spPr>
          <a:xfrm>
            <a:off x="592668" y="5155266"/>
            <a:ext cx="5672663" cy="85603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rPr>
              <a:t>・施設入所支援　　　　　　　　　　　　　９．９㎡以上</a:t>
            </a:r>
            <a:endParaRPr kumimoji="1" lang="en-US" altLang="ja-JP" sz="1100" dirty="0">
              <a:solidFill>
                <a:schemeClr val="tx1"/>
              </a:solidFill>
            </a:endParaRPr>
          </a:p>
          <a:p>
            <a:r>
              <a:rPr kumimoji="1" lang="ja-JP" altLang="en-US" sz="1100" dirty="0">
                <a:solidFill>
                  <a:schemeClr val="tx1"/>
                </a:solidFill>
              </a:rPr>
              <a:t>・グループホーム等、自立訓練（宿泊型）　７．４３㎡以上</a:t>
            </a:r>
            <a:endParaRPr kumimoji="1" lang="en-US" altLang="ja-JP" sz="1100" dirty="0">
              <a:solidFill>
                <a:schemeClr val="tx1"/>
              </a:solidFill>
            </a:endParaRPr>
          </a:p>
          <a:p>
            <a:r>
              <a:rPr kumimoji="1" lang="ja-JP" altLang="en-US" sz="1100" dirty="0">
                <a:solidFill>
                  <a:schemeClr val="tx1"/>
                </a:solidFill>
              </a:rPr>
              <a:t>・児童発達支援センター　　指導訓練室２．４７㎡以上、遊戯室１．６５㎡以上</a:t>
            </a:r>
            <a:endParaRPr kumimoji="1" lang="en-US" altLang="ja-JP" sz="1100" dirty="0">
              <a:solidFill>
                <a:schemeClr val="tx1"/>
              </a:solidFill>
            </a:endParaRPr>
          </a:p>
          <a:p>
            <a:r>
              <a:rPr kumimoji="1" lang="ja-JP" altLang="en-US" sz="1100" dirty="0">
                <a:solidFill>
                  <a:schemeClr val="tx1"/>
                </a:solidFill>
              </a:rPr>
              <a:t>・福祉型障害児入所施設　　　４．９５㎡以上（乳幼児のみ３．３㎡以上）</a:t>
            </a:r>
            <a:endParaRPr kumimoji="1" lang="en-US" altLang="ja-JP" sz="1100" dirty="0">
              <a:solidFill>
                <a:schemeClr val="tx1"/>
              </a:solidFill>
            </a:endParaRPr>
          </a:p>
          <a:p>
            <a:r>
              <a:rPr kumimoji="1" lang="ja-JP" altLang="en-US" sz="1100" dirty="0">
                <a:solidFill>
                  <a:schemeClr val="tx1"/>
                </a:solidFill>
              </a:rPr>
              <a:t>・短期入所（単独型）　　　　８．０㎡以上</a:t>
            </a:r>
          </a:p>
        </p:txBody>
      </p:sp>
    </p:spTree>
    <p:extLst>
      <p:ext uri="{BB962C8B-B14F-4D97-AF65-F5344CB8AC3E}">
        <p14:creationId xmlns:p14="http://schemas.microsoft.com/office/powerpoint/2010/main" val="39915233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202419"/>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No.14</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新規借入分に対する償還計画及び償還財源確認書類</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9" name="テキスト ボックス 8"/>
          <p:cNvSpPr txBox="1"/>
          <p:nvPr/>
        </p:nvSpPr>
        <p:spPr>
          <a:xfrm>
            <a:off x="278027" y="435684"/>
            <a:ext cx="6301946" cy="6863417"/>
          </a:xfrm>
          <a:prstGeom prst="rect">
            <a:avLst/>
          </a:prstGeom>
          <a:noFill/>
        </p:spPr>
        <p:txBody>
          <a:bodyPr wrap="square" rtlCol="0">
            <a:spAutoFit/>
          </a:bodyPr>
          <a:lstStyle/>
          <a:p>
            <a:r>
              <a:rPr lang="ja-JP" altLang="en-US" sz="1100" dirty="0">
                <a:latin typeface="+mn-ea"/>
              </a:rPr>
              <a:t>借入金の返済財源は、主に「償還贈与」「社会福祉法人の自己資金」「区市町村からの補助金」がある。</a:t>
            </a:r>
            <a:endParaRPr lang="en-US" altLang="ja-JP" sz="1100" dirty="0">
              <a:latin typeface="+mn-ea"/>
            </a:endParaRPr>
          </a:p>
          <a:p>
            <a:r>
              <a:rPr lang="ja-JP" altLang="en-US" sz="1100" dirty="0">
                <a:latin typeface="+mn-ea"/>
              </a:rPr>
              <a:t>①　償還贈与：特定の個人等から借入金の償還に充てるために、償還期間中に受ける贈与</a:t>
            </a:r>
            <a:endParaRPr lang="en-US" altLang="ja-JP" sz="1100" dirty="0">
              <a:latin typeface="+mn-ea"/>
            </a:endParaRPr>
          </a:p>
          <a:p>
            <a:r>
              <a:rPr lang="ja-JP" altLang="en-US" sz="1100" dirty="0">
                <a:latin typeface="+mn-ea"/>
              </a:rPr>
              <a:t>②　社会福祉法人の自己資金：社会福祉法人が借入金償還に充てることのできる経費は限られて</a:t>
            </a:r>
            <a:endParaRPr lang="en-US" altLang="ja-JP" sz="1100" dirty="0">
              <a:latin typeface="+mn-ea"/>
            </a:endParaRPr>
          </a:p>
          <a:p>
            <a:r>
              <a:rPr lang="ja-JP" altLang="en-US" sz="1100" dirty="0">
                <a:latin typeface="+mn-ea"/>
              </a:rPr>
              <a:t>　いる</a:t>
            </a:r>
            <a:endParaRPr lang="en-US" altLang="ja-JP" sz="1100" dirty="0">
              <a:latin typeface="+mn-ea"/>
            </a:endParaRPr>
          </a:p>
          <a:p>
            <a:r>
              <a:rPr lang="ja-JP" altLang="en-US" sz="1100" dirty="0">
                <a:latin typeface="+mn-ea"/>
              </a:rPr>
              <a:t>　　　</a:t>
            </a:r>
            <a:r>
              <a:rPr lang="en-US" altLang="ja-JP" sz="1100" dirty="0">
                <a:latin typeface="+mn-ea"/>
              </a:rPr>
              <a:t>ⅰ</a:t>
            </a:r>
            <a:r>
              <a:rPr lang="ja-JP" altLang="en-US" sz="1100" dirty="0">
                <a:latin typeface="+mn-ea"/>
              </a:rPr>
              <a:t>　自立支援給付費</a:t>
            </a:r>
            <a:endParaRPr lang="en-US" altLang="ja-JP" sz="1100" dirty="0">
              <a:latin typeface="+mn-ea"/>
            </a:endParaRPr>
          </a:p>
          <a:p>
            <a:r>
              <a:rPr lang="ja-JP" altLang="en-US" sz="1100" dirty="0">
                <a:latin typeface="+mn-ea"/>
              </a:rPr>
              <a:t>　　　　　　→施設運営に支障をきたさない範囲内</a:t>
            </a:r>
            <a:endParaRPr lang="en-US" altLang="ja-JP" sz="1100" dirty="0">
              <a:latin typeface="+mn-ea"/>
            </a:endParaRPr>
          </a:p>
          <a:p>
            <a:r>
              <a:rPr lang="ja-JP" altLang="en-US" sz="1100" dirty="0">
                <a:latin typeface="+mn-ea"/>
              </a:rPr>
              <a:t>　　　　　　　（判断材料として</a:t>
            </a:r>
            <a:r>
              <a:rPr lang="en-US" altLang="ja-JP" sz="1100" dirty="0">
                <a:latin typeface="+mn-ea"/>
              </a:rPr>
              <a:t>No.16-1｢</a:t>
            </a:r>
            <a:r>
              <a:rPr lang="ja-JP" altLang="en-US" sz="1100" dirty="0">
                <a:latin typeface="+mn-ea"/>
              </a:rPr>
              <a:t>資金収支</a:t>
            </a:r>
            <a:r>
              <a:rPr lang="en-US" altLang="ja-JP" sz="1100" dirty="0">
                <a:latin typeface="+mn-ea"/>
              </a:rPr>
              <a:t>(</a:t>
            </a:r>
            <a:r>
              <a:rPr lang="ja-JP" altLang="en-US" sz="1100" dirty="0">
                <a:latin typeface="+mn-ea"/>
              </a:rPr>
              <a:t>見込</a:t>
            </a:r>
            <a:r>
              <a:rPr lang="en-US" altLang="ja-JP" sz="1100" dirty="0">
                <a:latin typeface="+mn-ea"/>
              </a:rPr>
              <a:t>)</a:t>
            </a:r>
            <a:r>
              <a:rPr lang="ja-JP" altLang="en-US" sz="1100" dirty="0">
                <a:latin typeface="+mn-ea"/>
              </a:rPr>
              <a:t>算出表</a:t>
            </a:r>
            <a:r>
              <a:rPr lang="en-US" altLang="ja-JP" sz="1100" dirty="0">
                <a:latin typeface="+mn-ea"/>
              </a:rPr>
              <a:t>｣</a:t>
            </a:r>
            <a:r>
              <a:rPr lang="ja-JP" altLang="en-US" sz="1100" dirty="0" err="1">
                <a:latin typeface="+mn-ea"/>
              </a:rPr>
              <a:t>を添</a:t>
            </a:r>
            <a:r>
              <a:rPr lang="ja-JP" altLang="en-US" sz="1100" dirty="0">
                <a:latin typeface="+mn-ea"/>
              </a:rPr>
              <a:t>付すること</a:t>
            </a:r>
            <a:r>
              <a:rPr lang="en-US" altLang="ja-JP" sz="1100" dirty="0">
                <a:latin typeface="+mn-ea"/>
              </a:rPr>
              <a:t>)</a:t>
            </a:r>
          </a:p>
          <a:p>
            <a:r>
              <a:rPr lang="ja-JP" altLang="en-US" sz="1100" dirty="0">
                <a:latin typeface="+mn-ea"/>
              </a:rPr>
              <a:t>　　　</a:t>
            </a:r>
            <a:r>
              <a:rPr lang="en-US" altLang="ja-JP" sz="1100" dirty="0">
                <a:latin typeface="+mn-ea"/>
              </a:rPr>
              <a:t>ⅱ</a:t>
            </a:r>
            <a:r>
              <a:rPr lang="ja-JP" altLang="en-US" sz="1100" dirty="0">
                <a:latin typeface="+mn-ea"/>
              </a:rPr>
              <a:t>　サービス推進費</a:t>
            </a:r>
            <a:endParaRPr lang="en-US" altLang="ja-JP" sz="1100" dirty="0">
              <a:latin typeface="+mn-ea"/>
            </a:endParaRPr>
          </a:p>
          <a:p>
            <a:r>
              <a:rPr lang="ja-JP" altLang="en-US" sz="1100" dirty="0">
                <a:latin typeface="+mn-ea"/>
              </a:rPr>
              <a:t>　　　　　　→施設種別によって限度額があるので注意すること</a:t>
            </a:r>
            <a:endParaRPr lang="en-US" altLang="ja-JP" sz="1100" dirty="0">
              <a:latin typeface="+mn-ea"/>
            </a:endParaRPr>
          </a:p>
          <a:p>
            <a:r>
              <a:rPr lang="ja-JP" altLang="en-US" sz="1100" dirty="0">
                <a:latin typeface="+mn-ea"/>
              </a:rPr>
              <a:t>　　　</a:t>
            </a:r>
            <a:r>
              <a:rPr lang="en-US" altLang="ja-JP" sz="1100" dirty="0">
                <a:latin typeface="+mn-ea"/>
              </a:rPr>
              <a:t>ⅲ</a:t>
            </a:r>
            <a:r>
              <a:rPr lang="ja-JP" altLang="en-US" sz="1100" dirty="0">
                <a:latin typeface="+mn-ea"/>
              </a:rPr>
              <a:t>　その他（介護保険事業運営法人等）</a:t>
            </a:r>
            <a:endParaRPr lang="en-US" altLang="ja-JP" sz="1100" dirty="0">
              <a:latin typeface="+mn-ea"/>
            </a:endParaRPr>
          </a:p>
          <a:p>
            <a:r>
              <a:rPr lang="ja-JP" altLang="en-US" sz="1100" dirty="0">
                <a:latin typeface="+mn-ea"/>
              </a:rPr>
              <a:t>　　　　　　→見込む場合は、所管と十な協議を行い、利用できる金額等の内容を確認すること。　　　　</a:t>
            </a:r>
            <a:endParaRPr lang="en-US" altLang="ja-JP" sz="1100" dirty="0">
              <a:latin typeface="+mn-ea"/>
            </a:endParaRPr>
          </a:p>
          <a:p>
            <a:r>
              <a:rPr lang="ja-JP" altLang="en-US" sz="1100" dirty="0">
                <a:latin typeface="+mn-ea"/>
              </a:rPr>
              <a:t>　　　　なお、これらの経費は本来償還財源に充てるための経費ではない。従って、これらを見</a:t>
            </a:r>
            <a:endParaRPr lang="en-US" altLang="ja-JP" sz="1100" dirty="0">
              <a:latin typeface="+mn-ea"/>
            </a:endParaRPr>
          </a:p>
          <a:p>
            <a:r>
              <a:rPr lang="ja-JP" altLang="en-US" sz="1100" dirty="0">
                <a:latin typeface="+mn-ea"/>
              </a:rPr>
              <a:t>　　　込むことが可能なのは、「他に返済する財源が用意できない」場合に限られる点に留意す</a:t>
            </a:r>
            <a:endParaRPr lang="en-US" altLang="ja-JP" sz="1100" dirty="0">
              <a:latin typeface="+mn-ea"/>
            </a:endParaRPr>
          </a:p>
          <a:p>
            <a:r>
              <a:rPr lang="ja-JP" altLang="en-US" sz="1100" dirty="0">
                <a:latin typeface="+mn-ea"/>
              </a:rPr>
              <a:t>　　　ること。</a:t>
            </a:r>
            <a:endParaRPr lang="en-US" altLang="ja-JP" sz="1100" dirty="0">
              <a:latin typeface="+mn-ea"/>
            </a:endParaRPr>
          </a:p>
          <a:p>
            <a:r>
              <a:rPr lang="ja-JP" altLang="en-US" sz="1100" dirty="0">
                <a:latin typeface="+mn-ea"/>
              </a:rPr>
              <a:t>③　区市町村からの補助金</a:t>
            </a:r>
            <a:endParaRPr lang="en-US" altLang="ja-JP" sz="1100" dirty="0">
              <a:latin typeface="+mn-ea"/>
            </a:endParaRPr>
          </a:p>
          <a:p>
            <a:r>
              <a:rPr lang="ja-JP" altLang="en-US" sz="1100" dirty="0">
                <a:latin typeface="+mn-ea"/>
              </a:rPr>
              <a:t>　　→区市町村から借入金の償還に充てるために、償還期間中に受ける補助。この場合、</a:t>
            </a:r>
            <a:r>
              <a:rPr lang="en-US" altLang="ja-JP" sz="1100" dirty="0">
                <a:latin typeface="+mn-ea"/>
              </a:rPr>
              <a:t>『</a:t>
            </a:r>
            <a:r>
              <a:rPr lang="ja-JP" altLang="en-US" sz="1100" dirty="0">
                <a:latin typeface="+mn-ea"/>
              </a:rPr>
              <a:t>債務</a:t>
            </a:r>
            <a:endParaRPr lang="en-US" altLang="ja-JP" sz="1100" dirty="0">
              <a:latin typeface="+mn-ea"/>
            </a:endParaRPr>
          </a:p>
          <a:p>
            <a:r>
              <a:rPr lang="ja-JP" altLang="en-US" sz="1100" dirty="0">
                <a:latin typeface="+mn-ea"/>
              </a:rPr>
              <a:t>　　　負担行為確約書（案）</a:t>
            </a:r>
            <a:r>
              <a:rPr lang="en-US" altLang="ja-JP" sz="1100" dirty="0">
                <a:latin typeface="+mn-ea"/>
              </a:rPr>
              <a:t>』</a:t>
            </a:r>
            <a:r>
              <a:rPr lang="ja-JP" altLang="en-US" sz="1100" dirty="0">
                <a:latin typeface="+mn-ea"/>
              </a:rPr>
              <a:t>もしくは</a:t>
            </a:r>
            <a:r>
              <a:rPr lang="en-US" altLang="ja-JP" sz="1100" dirty="0">
                <a:latin typeface="+mn-ea"/>
              </a:rPr>
              <a:t>『</a:t>
            </a:r>
            <a:r>
              <a:rPr lang="ja-JP" altLang="en-US" sz="1100" dirty="0">
                <a:latin typeface="+mn-ea"/>
              </a:rPr>
              <a:t>償還補助予定見込書（案）</a:t>
            </a:r>
            <a:r>
              <a:rPr lang="en-US" altLang="ja-JP" sz="1100" dirty="0">
                <a:latin typeface="+mn-ea"/>
              </a:rPr>
              <a:t>』</a:t>
            </a:r>
            <a:r>
              <a:rPr lang="ja-JP" altLang="en-US" sz="1100" dirty="0" err="1">
                <a:latin typeface="+mn-ea"/>
              </a:rPr>
              <a:t>を提</a:t>
            </a:r>
            <a:r>
              <a:rPr lang="ja-JP" altLang="en-US" sz="1100" dirty="0">
                <a:latin typeface="+mn-ea"/>
              </a:rPr>
              <a:t>出する。（</a:t>
            </a:r>
            <a:r>
              <a:rPr lang="en-US" altLang="ja-JP" sz="1100" dirty="0">
                <a:latin typeface="+mn-ea"/>
              </a:rPr>
              <a:t>No.14-5</a:t>
            </a:r>
            <a:r>
              <a:rPr lang="ja-JP" altLang="en-US" sz="1100" dirty="0">
                <a:latin typeface="+mn-ea"/>
              </a:rPr>
              <a:t>）</a:t>
            </a:r>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14-2</a:t>
            </a:r>
            <a:r>
              <a:rPr lang="ja-JP" altLang="en-US" sz="1100" dirty="0">
                <a:latin typeface="+mn-ea"/>
              </a:rPr>
              <a:t>　借入金償還計画表（借入先作成のもの）</a:t>
            </a:r>
            <a:endParaRPr lang="en-US" altLang="ja-JP" sz="1100" dirty="0">
              <a:latin typeface="+mn-ea"/>
            </a:endParaRPr>
          </a:p>
          <a:p>
            <a:r>
              <a:rPr lang="ja-JP" altLang="en-US" sz="1100" dirty="0">
                <a:latin typeface="+mn-ea"/>
              </a:rPr>
              <a:t>　・　提出書類</a:t>
            </a:r>
            <a:r>
              <a:rPr lang="en-US" altLang="ja-JP" sz="1100" dirty="0">
                <a:latin typeface="+mn-ea"/>
              </a:rPr>
              <a:t>No.23-1</a:t>
            </a:r>
            <a:r>
              <a:rPr lang="ja-JP" altLang="en-US" sz="1100" dirty="0">
                <a:latin typeface="+mn-ea"/>
              </a:rPr>
              <a:t>専門家検討委員会意見聴取総括表別紙様式</a:t>
            </a:r>
            <a:r>
              <a:rPr lang="en-US" altLang="ja-JP" sz="1100" dirty="0">
                <a:latin typeface="+mn-ea"/>
              </a:rPr>
              <a:t>4</a:t>
            </a:r>
            <a:r>
              <a:rPr lang="ja-JP" altLang="en-US" sz="1100" dirty="0">
                <a:latin typeface="+mn-ea"/>
              </a:rPr>
              <a:t>の根拠資料となります。福祉</a:t>
            </a:r>
            <a:endParaRPr lang="en-US" altLang="ja-JP" sz="1100" dirty="0">
              <a:latin typeface="+mn-ea"/>
            </a:endParaRPr>
          </a:p>
          <a:p>
            <a:r>
              <a:rPr lang="ja-JP" altLang="en-US" sz="1100" dirty="0">
                <a:latin typeface="+mn-ea"/>
              </a:rPr>
              <a:t>　　医療機構もしくは民間資金等の借入先が作成している借入金償還計画表等、借入金償還の見</a:t>
            </a:r>
            <a:endParaRPr lang="en-US" altLang="ja-JP" sz="1100" dirty="0">
              <a:latin typeface="+mn-ea"/>
            </a:endParaRPr>
          </a:p>
          <a:p>
            <a:r>
              <a:rPr lang="ja-JP" altLang="en-US" sz="1100" dirty="0">
                <a:latin typeface="+mn-ea"/>
              </a:rPr>
              <a:t>　　通しの確認ができる書類を提出すること。</a:t>
            </a:r>
            <a:endParaRPr lang="en-US" altLang="ja-JP" sz="1100" dirty="0">
              <a:latin typeface="+mn-ea"/>
            </a:endParaRPr>
          </a:p>
          <a:p>
            <a:r>
              <a:rPr lang="ja-JP" altLang="en-US" sz="1100" dirty="0">
                <a:latin typeface="+mn-ea"/>
              </a:rPr>
              <a:t>　・　なお、福祉医療機構からの借入の詳細につきましては、下記をご参照ください。</a:t>
            </a:r>
            <a:endParaRPr lang="en-US" altLang="ja-JP" sz="1100" dirty="0">
              <a:latin typeface="+mn-ea"/>
            </a:endParaRPr>
          </a:p>
          <a:p>
            <a:r>
              <a:rPr lang="ja-JP" altLang="en-US" sz="1100" u="sng" dirty="0">
                <a:solidFill>
                  <a:schemeClr val="dk1"/>
                </a:solidFill>
                <a:latin typeface="+mn-ea"/>
                <a:hlinkClick r:id="" action="ppaction://noaction"/>
              </a:rPr>
              <a:t>　　　</a:t>
            </a:r>
            <a:r>
              <a:rPr lang="en-US" altLang="ja-JP" sz="1100" u="sng" dirty="0">
                <a:solidFill>
                  <a:schemeClr val="dk1"/>
                </a:solidFill>
                <a:latin typeface="+mn-ea"/>
                <a:hlinkClick r:id="" action="ppaction://noaction"/>
              </a:rPr>
              <a:t>https://www.wam.go.jp/hp/cat/fukusikasituke/</a:t>
            </a:r>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14-3</a:t>
            </a:r>
            <a:r>
              <a:rPr lang="ja-JP" altLang="en-US" sz="1100" dirty="0">
                <a:latin typeface="+mn-ea"/>
              </a:rPr>
              <a:t>　機構借入金積算内訳・利子補給費シミュレーション・利子補給対象算定表</a:t>
            </a:r>
            <a:endParaRPr lang="en-US" altLang="ja-JP" sz="1100" dirty="0">
              <a:latin typeface="+mn-ea"/>
            </a:endParaRPr>
          </a:p>
          <a:p>
            <a:r>
              <a:rPr lang="ja-JP" altLang="en-US" sz="1100" dirty="0">
                <a:latin typeface="+mn-ea"/>
              </a:rPr>
              <a:t>　・　「借入申込計画概要（施設整備分）」及び「利子補給費対象額算定表」については、東京</a:t>
            </a:r>
            <a:endParaRPr lang="en-US" altLang="ja-JP" sz="1100" dirty="0">
              <a:latin typeface="+mn-ea"/>
            </a:endParaRPr>
          </a:p>
          <a:p>
            <a:r>
              <a:rPr lang="ja-JP" altLang="en-US" sz="1100" dirty="0">
                <a:latin typeface="+mn-ea"/>
              </a:rPr>
              <a:t>　　都福祉保健財団と調整したものを添付すること。</a:t>
            </a:r>
            <a:endParaRPr lang="en-US" altLang="ja-JP" sz="1100" dirty="0">
              <a:latin typeface="+mn-ea"/>
            </a:endParaRPr>
          </a:p>
          <a:p>
            <a:r>
              <a:rPr lang="ja-JP" altLang="en-US" sz="1100" dirty="0">
                <a:latin typeface="+mn-ea"/>
              </a:rPr>
              <a:t>　　　</a:t>
            </a:r>
            <a:r>
              <a:rPr lang="en-US" altLang="ja-JP" sz="1100" dirty="0">
                <a:latin typeface="+mn-ea"/>
              </a:rPr>
              <a:t>※</a:t>
            </a:r>
            <a:r>
              <a:rPr lang="ja-JP" altLang="en-US" sz="1100" dirty="0">
                <a:latin typeface="+mn-ea"/>
              </a:rPr>
              <a:t>詳細は、東京都福祉保健財団事業者支援部運営支援室（</a:t>
            </a:r>
            <a:r>
              <a:rPr lang="en-US" altLang="ja-JP" sz="1100" dirty="0">
                <a:latin typeface="+mn-ea"/>
              </a:rPr>
              <a:t>Tel.03-3344-8635</a:t>
            </a:r>
            <a:r>
              <a:rPr lang="ja-JP" altLang="en-US" sz="1100" dirty="0">
                <a:latin typeface="+mn-ea"/>
              </a:rPr>
              <a:t>）へ。</a:t>
            </a:r>
            <a:endParaRPr lang="en-US" altLang="ja-JP" sz="1100" dirty="0">
              <a:latin typeface="+mn-ea"/>
            </a:endParaRPr>
          </a:p>
          <a:p>
            <a:r>
              <a:rPr lang="ja-JP" altLang="en-US" sz="1100" dirty="0">
                <a:latin typeface="+mn-ea"/>
              </a:rPr>
              <a:t>　・　</a:t>
            </a:r>
            <a:r>
              <a:rPr lang="ja-JP" altLang="en-US" sz="1100" b="1" u="sng" dirty="0">
                <a:solidFill>
                  <a:srgbClr val="FF0000"/>
                </a:solidFill>
                <a:latin typeface="+mn-ea"/>
              </a:rPr>
              <a:t>利子補給の算定にあたっては、福祉医療機構に事前に融資相談を行うこと。</a:t>
            </a:r>
            <a:endParaRPr lang="en-US" altLang="ja-JP" sz="1100" b="1" u="sng" dirty="0">
              <a:solidFill>
                <a:srgbClr val="FF0000"/>
              </a:solidFill>
              <a:latin typeface="+mn-ea"/>
            </a:endParaRPr>
          </a:p>
          <a:p>
            <a:r>
              <a:rPr lang="ja-JP" altLang="en-US" sz="1100" dirty="0">
                <a:latin typeface="+mn-ea"/>
              </a:rPr>
              <a:t>　・　</a:t>
            </a:r>
            <a:r>
              <a:rPr lang="ja-JP" altLang="en-US" sz="1100" dirty="0">
                <a:solidFill>
                  <a:srgbClr val="FF0000"/>
                </a:solidFill>
                <a:latin typeface="+mn-ea"/>
              </a:rPr>
              <a:t>福祉医療機構は、借入申込受領前の工事請負契約締結・着工を原則として認めていない。申込受領前に契約を行ったものについては融資が受けられなくなる場合がありますので、ご注意ください。</a:t>
            </a:r>
            <a:endParaRPr lang="en-US" altLang="ja-JP" sz="1100" dirty="0">
              <a:solidFill>
                <a:srgbClr val="FF0000"/>
              </a:solidFill>
              <a:latin typeface="+mn-ea"/>
            </a:endParaRPr>
          </a:p>
          <a:p>
            <a:endParaRPr lang="en-US" altLang="ja-JP" sz="1100" dirty="0">
              <a:solidFill>
                <a:srgbClr val="FF0000"/>
              </a:solidFill>
              <a:latin typeface="+mn-ea"/>
            </a:endParaRPr>
          </a:p>
          <a:p>
            <a:endParaRPr lang="en-US" altLang="ja-JP" sz="1100" dirty="0">
              <a:solidFill>
                <a:srgbClr val="FF0000"/>
              </a:solidFill>
              <a:latin typeface="+mn-ea"/>
            </a:endParaRPr>
          </a:p>
          <a:p>
            <a:r>
              <a:rPr lang="ja-JP" altLang="en-US" sz="1100" dirty="0">
                <a:latin typeface="+mn-ea"/>
              </a:rPr>
              <a:t>■</a:t>
            </a:r>
            <a:r>
              <a:rPr lang="en-US" altLang="ja-JP" sz="1100" dirty="0">
                <a:latin typeface="+mn-ea"/>
              </a:rPr>
              <a:t>14-4</a:t>
            </a:r>
            <a:r>
              <a:rPr lang="ja-JP" altLang="en-US" sz="1100" dirty="0">
                <a:latin typeface="+mn-ea"/>
              </a:rPr>
              <a:t>　償還贈与契約書（案）、</a:t>
            </a:r>
            <a:r>
              <a:rPr lang="en-US" altLang="ja-JP" sz="1100" dirty="0">
                <a:latin typeface="+mn-ea"/>
              </a:rPr>
              <a:t>14-5</a:t>
            </a:r>
            <a:r>
              <a:rPr lang="ja-JP" altLang="en-US" sz="1100" dirty="0">
                <a:latin typeface="+mn-ea"/>
              </a:rPr>
              <a:t>　区市町村からの償還補助見込書（案）</a:t>
            </a:r>
            <a:endParaRPr lang="en-US" altLang="ja-JP" sz="1100" dirty="0">
              <a:latin typeface="+mn-ea"/>
            </a:endParaRPr>
          </a:p>
        </p:txBody>
      </p:sp>
      <p:sp>
        <p:nvSpPr>
          <p:cNvPr id="2" name="正方形/長方形 1"/>
          <p:cNvSpPr/>
          <p:nvPr/>
        </p:nvSpPr>
        <p:spPr>
          <a:xfrm>
            <a:off x="427382" y="7065438"/>
            <a:ext cx="6003235" cy="177579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100" b="1" dirty="0">
                <a:solidFill>
                  <a:schemeClr val="tx1"/>
                </a:solidFill>
                <a:latin typeface="HGSｺﾞｼｯｸE" panose="020B0900000000000000" pitchFamily="50" charset="-128"/>
                <a:ea typeface="HGSｺﾞｼｯｸE" panose="020B0900000000000000" pitchFamily="50" charset="-128"/>
              </a:rPr>
              <a:t>　</a:t>
            </a:r>
            <a:r>
              <a:rPr kumimoji="1" lang="ja-JP" altLang="en-US" sz="1100" b="1" dirty="0">
                <a:solidFill>
                  <a:schemeClr val="tx1"/>
                </a:solidFill>
                <a:latin typeface="Meiryo UI" panose="020B0604030504040204" pitchFamily="50" charset="-128"/>
                <a:ea typeface="Meiryo UI" panose="020B0604030504040204" pitchFamily="50" charset="-128"/>
              </a:rPr>
              <a:t>事業計画書提出の段階では、押印されたものではなく案の段階のものを提出してください。協議書提出時（令和８年度補正予算で協議するものは８月頃、令和９年度当初予算で協議するものは</a:t>
            </a:r>
            <a:r>
              <a:rPr kumimoji="1" lang="en-US" altLang="ja-JP" sz="1100" b="1" dirty="0">
                <a:solidFill>
                  <a:schemeClr val="tx1"/>
                </a:solidFill>
                <a:latin typeface="Meiryo UI" panose="020B0604030504040204" pitchFamily="50" charset="-128"/>
                <a:ea typeface="Meiryo UI" panose="020B0604030504040204" pitchFamily="50" charset="-128"/>
              </a:rPr>
              <a:t>10</a:t>
            </a:r>
            <a:r>
              <a:rPr kumimoji="1" lang="ja-JP" altLang="en-US" sz="1100" b="1" dirty="0">
                <a:solidFill>
                  <a:schemeClr val="tx1"/>
                </a:solidFill>
                <a:latin typeface="Meiryo UI" panose="020B0604030504040204" pitchFamily="50" charset="-128"/>
                <a:ea typeface="Meiryo UI" panose="020B0604030504040204" pitchFamily="50" charset="-128"/>
              </a:rPr>
              <a:t>月頃を予定）に押印された正式なものを提出していただきます。</a:t>
            </a:r>
            <a:endParaRPr kumimoji="1" lang="en-US" altLang="ja-JP" sz="1100" b="1" dirty="0">
              <a:solidFill>
                <a:schemeClr val="tx1"/>
              </a:solidFill>
              <a:latin typeface="Meiryo UI" panose="020B0604030504040204" pitchFamily="50" charset="-128"/>
              <a:ea typeface="Meiryo UI" panose="020B0604030504040204" pitchFamily="50" charset="-128"/>
            </a:endParaRPr>
          </a:p>
          <a:p>
            <a:r>
              <a:rPr kumimoji="1" lang="ja-JP" altLang="en-US" sz="1100" b="1" dirty="0">
                <a:solidFill>
                  <a:schemeClr val="tx1"/>
                </a:solidFill>
                <a:latin typeface="Meiryo UI" panose="020B0604030504040204" pitchFamily="50" charset="-128"/>
                <a:ea typeface="Meiryo UI" panose="020B0604030504040204" pitchFamily="50" charset="-128"/>
              </a:rPr>
              <a:t>　なお、既に契約を取り交わしている場合は、写しをご提出ください。</a:t>
            </a:r>
            <a:endParaRPr kumimoji="1" lang="en-US" altLang="ja-JP" sz="1100" b="1" dirty="0">
              <a:solidFill>
                <a:schemeClr val="tx1"/>
              </a:solidFill>
              <a:latin typeface="Meiryo UI" panose="020B0604030504040204" pitchFamily="50" charset="-128"/>
              <a:ea typeface="Meiryo UI" panose="020B0604030504040204" pitchFamily="50" charset="-128"/>
            </a:endParaRPr>
          </a:p>
          <a:p>
            <a:r>
              <a:rPr kumimoji="1" lang="ja-JP" altLang="en-US" sz="1100" b="1" dirty="0">
                <a:solidFill>
                  <a:schemeClr val="tx1"/>
                </a:solidFill>
                <a:latin typeface="Meiryo UI" panose="020B0604030504040204" pitchFamily="50" charset="-128"/>
                <a:ea typeface="Meiryo UI" panose="020B0604030504040204" pitchFamily="50" charset="-128"/>
              </a:rPr>
              <a:t>　事業計画書提出時は案の段階のものではありますが、これを前提に審査を進めていきますので、基本的には協議書提出時と変更がないようにしてください。</a:t>
            </a:r>
            <a:endParaRPr kumimoji="1" lang="en-US" altLang="ja-JP" sz="1100" b="1" dirty="0">
              <a:solidFill>
                <a:schemeClr val="tx1"/>
              </a:solidFill>
              <a:latin typeface="Meiryo UI" panose="020B0604030504040204" pitchFamily="50" charset="-128"/>
              <a:ea typeface="Meiryo UI" panose="020B0604030504040204" pitchFamily="50" charset="-128"/>
            </a:endParaRPr>
          </a:p>
          <a:p>
            <a:endParaRPr kumimoji="1" lang="en-US" altLang="ja-JP" sz="1100" b="1" dirty="0">
              <a:solidFill>
                <a:schemeClr val="tx1"/>
              </a:solidFill>
              <a:latin typeface="Meiryo UI" panose="020B0604030504040204" pitchFamily="50" charset="-128"/>
              <a:ea typeface="Meiryo UI" panose="020B0604030504040204" pitchFamily="50" charset="-128"/>
            </a:endParaRPr>
          </a:p>
          <a:p>
            <a:r>
              <a:rPr kumimoji="1" lang="en-US" altLang="ja-JP" sz="1100" b="1" dirty="0">
                <a:solidFill>
                  <a:schemeClr val="tx1"/>
                </a:solidFill>
                <a:latin typeface="Meiryo UI" panose="020B0604030504040204" pitchFamily="50" charset="-128"/>
                <a:ea typeface="Meiryo UI" panose="020B0604030504040204" pitchFamily="50" charset="-128"/>
              </a:rPr>
              <a:t>※</a:t>
            </a:r>
            <a:r>
              <a:rPr kumimoji="1" lang="ja-JP" altLang="en-US" sz="1100" b="1" dirty="0">
                <a:solidFill>
                  <a:schemeClr val="tx1"/>
                </a:solidFill>
                <a:latin typeface="Meiryo UI" panose="020B0604030504040204" pitchFamily="50" charset="-128"/>
                <a:ea typeface="Meiryo UI" panose="020B0604030504040204" pitchFamily="50" charset="-128"/>
              </a:rPr>
              <a:t>この契約書に記載している金額が贈与されることを前提に審査しますので、贈与が確実な金額について作成願います。不明確な場合は記載しないでください。法人自己資金等で対応する前提で審査を行います。</a:t>
            </a:r>
            <a:endParaRPr kumimoji="1" lang="ja-JP" altLang="en-US" sz="1100" b="1" dirty="0">
              <a:solidFill>
                <a:schemeClr val="tx1"/>
              </a:solidFill>
              <a:latin typeface="HGSｺﾞｼｯｸE" panose="020B0900000000000000" pitchFamily="50" charset="-128"/>
              <a:ea typeface="HGSｺﾞｼｯｸE" panose="020B0900000000000000" pitchFamily="50" charset="-128"/>
            </a:endParaRPr>
          </a:p>
        </p:txBody>
      </p:sp>
    </p:spTree>
    <p:extLst>
      <p:ext uri="{BB962C8B-B14F-4D97-AF65-F5344CB8AC3E}">
        <p14:creationId xmlns:p14="http://schemas.microsoft.com/office/powerpoint/2010/main" val="28607604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p:cNvSpPr/>
          <p:nvPr/>
        </p:nvSpPr>
        <p:spPr>
          <a:xfrm>
            <a:off x="-1" y="5575196"/>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 No.16</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資金収支（見込）計算書</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12" name="テキスト ボックス 11"/>
          <p:cNvSpPr txBox="1"/>
          <p:nvPr/>
        </p:nvSpPr>
        <p:spPr>
          <a:xfrm>
            <a:off x="278026" y="5808461"/>
            <a:ext cx="6440826" cy="4154984"/>
          </a:xfrm>
          <a:prstGeom prst="rect">
            <a:avLst/>
          </a:prstGeom>
          <a:noFill/>
        </p:spPr>
        <p:txBody>
          <a:bodyPr wrap="square" rtlCol="0">
            <a:spAutoFit/>
          </a:bodyPr>
          <a:lstStyle/>
          <a:p>
            <a:r>
              <a:rPr lang="ja-JP" altLang="en-US" sz="1100" dirty="0">
                <a:latin typeface="+mn-ea"/>
              </a:rPr>
              <a:t>■</a:t>
            </a:r>
            <a:r>
              <a:rPr lang="en-US" altLang="ja-JP" sz="1100" dirty="0">
                <a:latin typeface="+mn-ea"/>
              </a:rPr>
              <a:t>16-1</a:t>
            </a:r>
            <a:r>
              <a:rPr lang="ja-JP" altLang="en-US" sz="1100" dirty="0">
                <a:latin typeface="+mn-ea"/>
              </a:rPr>
              <a:t>　資金収支（見込）計算書（①単年度　及び　②</a:t>
            </a:r>
            <a:r>
              <a:rPr lang="en-US" altLang="ja-JP" sz="1100" dirty="0">
                <a:latin typeface="+mn-ea"/>
              </a:rPr>
              <a:t>20</a:t>
            </a:r>
            <a:r>
              <a:rPr lang="ja-JP" altLang="en-US" sz="1100" dirty="0">
                <a:latin typeface="+mn-ea"/>
              </a:rPr>
              <a:t>年間）</a:t>
            </a:r>
            <a:endParaRPr lang="en-US" altLang="ja-JP" sz="1100" dirty="0">
              <a:latin typeface="+mn-ea"/>
            </a:endParaRPr>
          </a:p>
          <a:p>
            <a:r>
              <a:rPr lang="ja-JP" altLang="en-US" sz="1100" dirty="0">
                <a:latin typeface="+mn-ea"/>
              </a:rPr>
              <a:t>（１）単年度分については、最多負担年次（</a:t>
            </a:r>
            <a:r>
              <a:rPr lang="en-US" altLang="ja-JP" sz="1100" dirty="0">
                <a:latin typeface="+mn-ea"/>
              </a:rPr>
              <a:t>2</a:t>
            </a:r>
            <a:r>
              <a:rPr lang="ja-JP" altLang="en-US" sz="1100" dirty="0">
                <a:latin typeface="+mn-ea"/>
              </a:rPr>
              <a:t>年次目）の収支を見込むこと。</a:t>
            </a:r>
            <a:endParaRPr lang="en-US" altLang="ja-JP" sz="1100" dirty="0">
              <a:latin typeface="+mn-ea"/>
            </a:endParaRPr>
          </a:p>
          <a:p>
            <a:r>
              <a:rPr lang="ja-JP" altLang="en-US" sz="1100" dirty="0">
                <a:latin typeface="+mn-ea"/>
              </a:rPr>
              <a:t>（２）</a:t>
            </a:r>
            <a:r>
              <a:rPr lang="en-US" altLang="ja-JP" sz="1100" dirty="0">
                <a:latin typeface="+mn-ea"/>
              </a:rPr>
              <a:t>20</a:t>
            </a:r>
            <a:r>
              <a:rPr lang="ja-JP" altLang="en-US" sz="1100" dirty="0">
                <a:latin typeface="+mn-ea"/>
              </a:rPr>
              <a:t>年間分についてはた、下記事項に注意し作成すること。</a:t>
            </a:r>
            <a:endParaRPr lang="en-US" altLang="ja-JP" sz="1100" dirty="0">
              <a:latin typeface="+mn-ea"/>
            </a:endParaRPr>
          </a:p>
          <a:p>
            <a:r>
              <a:rPr lang="ja-JP" altLang="en-US" sz="1100" dirty="0">
                <a:latin typeface="+mn-ea"/>
              </a:rPr>
              <a:t>　　①　自立支援給付費収入について、利用率（定員に対する在籍率</a:t>
            </a:r>
            <a:r>
              <a:rPr lang="en-US" altLang="ja-JP" sz="1100" dirty="0">
                <a:latin typeface="+mn-ea"/>
              </a:rPr>
              <a:t>×</a:t>
            </a:r>
            <a:r>
              <a:rPr lang="ja-JP" altLang="en-US" sz="1100" dirty="0">
                <a:latin typeface="+mn-ea"/>
              </a:rPr>
              <a:t>在籍者の平均利用率）を適</a:t>
            </a:r>
            <a:endParaRPr lang="en-US" altLang="ja-JP" sz="1100" dirty="0">
              <a:latin typeface="+mn-ea"/>
            </a:endParaRPr>
          </a:p>
          <a:p>
            <a:r>
              <a:rPr lang="ja-JP" altLang="en-US" sz="1100" dirty="0">
                <a:latin typeface="+mn-ea"/>
              </a:rPr>
              <a:t>　　　切に見込むこと。</a:t>
            </a:r>
            <a:endParaRPr lang="en-US" altLang="ja-JP" sz="1100" dirty="0">
              <a:latin typeface="+mn-ea"/>
            </a:endParaRPr>
          </a:p>
          <a:p>
            <a:r>
              <a:rPr lang="ja-JP" altLang="en-US" sz="1100" dirty="0">
                <a:latin typeface="+mn-ea"/>
              </a:rPr>
              <a:t>　　②　利用料収入について、</a:t>
            </a:r>
            <a:r>
              <a:rPr lang="ja-JP" altLang="en-US" sz="1100" b="1" dirty="0">
                <a:solidFill>
                  <a:srgbClr val="FF0000"/>
                </a:solidFill>
                <a:latin typeface="+mn-ea"/>
              </a:rPr>
              <a:t>グループホームの場合、その家賃の算定根拠も添付すること</a:t>
            </a:r>
            <a:r>
              <a:rPr lang="ja-JP" altLang="en-US" sz="1100" dirty="0">
                <a:latin typeface="+mn-ea"/>
              </a:rPr>
              <a:t>。</a:t>
            </a:r>
            <a:endParaRPr lang="en-US" altLang="ja-JP" sz="1100" dirty="0">
              <a:latin typeface="+mn-ea"/>
            </a:endParaRPr>
          </a:p>
          <a:p>
            <a:r>
              <a:rPr lang="ja-JP" altLang="en-US" sz="1100" dirty="0">
                <a:latin typeface="+mn-ea"/>
              </a:rPr>
              <a:t>　　③　就労支援事業収入（該当の場合）について、就労支援事業収入と就労支援事業支出は均衡</a:t>
            </a:r>
            <a:endParaRPr lang="en-US" altLang="ja-JP" sz="1100" dirty="0">
              <a:latin typeface="+mn-ea"/>
            </a:endParaRPr>
          </a:p>
          <a:p>
            <a:r>
              <a:rPr lang="ja-JP" altLang="en-US" sz="1100" dirty="0">
                <a:latin typeface="+mn-ea"/>
              </a:rPr>
              <a:t>　　　するよう、算定すること。ただし、「就労支援事業会計」における工賃変動積立金や設備等</a:t>
            </a:r>
            <a:endParaRPr lang="en-US" altLang="ja-JP" sz="1100" dirty="0">
              <a:latin typeface="+mn-ea"/>
            </a:endParaRPr>
          </a:p>
          <a:p>
            <a:r>
              <a:rPr lang="ja-JP" altLang="en-US" sz="1100" dirty="0">
                <a:latin typeface="+mn-ea"/>
              </a:rPr>
              <a:t>　　　整備積立金を見込む場合には、収入＞支出となることも差し支えない（国通知により各積立</a:t>
            </a:r>
            <a:endParaRPr lang="en-US" altLang="ja-JP" sz="1100" dirty="0">
              <a:latin typeface="+mn-ea"/>
            </a:endParaRPr>
          </a:p>
          <a:p>
            <a:r>
              <a:rPr lang="ja-JP" altLang="en-US" sz="1100" dirty="0">
                <a:latin typeface="+mn-ea"/>
              </a:rPr>
              <a:t>　　　金には上限があるので注意）。</a:t>
            </a:r>
            <a:endParaRPr lang="en-US" altLang="ja-JP" sz="1100" dirty="0">
              <a:latin typeface="+mn-ea"/>
            </a:endParaRPr>
          </a:p>
          <a:p>
            <a:r>
              <a:rPr lang="ja-JP" altLang="en-US" sz="1100" dirty="0">
                <a:latin typeface="+mn-ea"/>
              </a:rPr>
              <a:t>　　④　人件費支出について、ベースアップ等を見込み、一定程度変動する仮定で算定する。</a:t>
            </a:r>
            <a:endParaRPr lang="en-US" altLang="ja-JP" sz="1100" dirty="0">
              <a:latin typeface="+mn-ea"/>
            </a:endParaRPr>
          </a:p>
          <a:p>
            <a:r>
              <a:rPr lang="ja-JP" altLang="en-US" sz="1100" dirty="0">
                <a:latin typeface="+mn-ea"/>
              </a:rPr>
              <a:t>　　⑤　事務費支出のうち土地賃借料について、土地が賃借（有償）の場合記載する。なお、開設</a:t>
            </a:r>
            <a:endParaRPr lang="en-US" altLang="ja-JP" sz="1100" dirty="0">
              <a:latin typeface="+mn-ea"/>
            </a:endParaRPr>
          </a:p>
          <a:p>
            <a:r>
              <a:rPr lang="ja-JP" altLang="en-US" sz="1100" dirty="0">
                <a:latin typeface="+mn-ea"/>
              </a:rPr>
              <a:t>　　　までの土地賃借料は法人事務費（</a:t>
            </a:r>
            <a:r>
              <a:rPr lang="en-US" altLang="ja-JP" sz="1100" dirty="0">
                <a:latin typeface="+mn-ea"/>
              </a:rPr>
              <a:t>No.2-5</a:t>
            </a:r>
            <a:r>
              <a:rPr lang="ja-JP" altLang="en-US" sz="1100" dirty="0">
                <a:latin typeface="+mn-ea"/>
              </a:rPr>
              <a:t>）に計上すること。</a:t>
            </a:r>
            <a:endParaRPr lang="en-US" altLang="ja-JP" sz="1100" dirty="0">
              <a:latin typeface="+mn-ea"/>
            </a:endParaRPr>
          </a:p>
          <a:p>
            <a:r>
              <a:rPr lang="ja-JP" altLang="en-US" sz="1100" dirty="0">
                <a:latin typeface="+mn-ea"/>
              </a:rPr>
              <a:t>　　⑥　就労支援事業支出について、利用者工賃を適切に見込んだ上で、</a:t>
            </a:r>
            <a:r>
              <a:rPr lang="ja-JP" altLang="en-US" sz="1100" b="1" u="sng" dirty="0">
                <a:latin typeface="+mn-ea"/>
              </a:rPr>
              <a:t>就労支援事業収入と就労</a:t>
            </a:r>
            <a:endParaRPr lang="en-US" altLang="ja-JP" sz="1100" b="1" u="sng" dirty="0">
              <a:latin typeface="+mn-ea"/>
            </a:endParaRPr>
          </a:p>
          <a:p>
            <a:r>
              <a:rPr lang="ja-JP" altLang="en-US" sz="1100" b="1" dirty="0">
                <a:latin typeface="+mn-ea"/>
              </a:rPr>
              <a:t>　　　</a:t>
            </a:r>
            <a:r>
              <a:rPr lang="ja-JP" altLang="en-US" sz="1100" b="1" u="sng" dirty="0">
                <a:latin typeface="+mn-ea"/>
              </a:rPr>
              <a:t>支援事業支出は均衡するよう、算定する</a:t>
            </a:r>
            <a:r>
              <a:rPr lang="ja-JP" altLang="en-US" sz="1100" dirty="0">
                <a:latin typeface="+mn-ea"/>
              </a:rPr>
              <a:t>こと。ただし、「就労支援事業会計」における工賃</a:t>
            </a:r>
            <a:endParaRPr lang="en-US" altLang="ja-JP" sz="1100" dirty="0">
              <a:latin typeface="+mn-ea"/>
            </a:endParaRPr>
          </a:p>
          <a:p>
            <a:r>
              <a:rPr lang="ja-JP" altLang="en-US" sz="1100" dirty="0">
                <a:latin typeface="+mn-ea"/>
              </a:rPr>
              <a:t>　　　変動積立金や設備等整備積立金を見込む場合には、収入＞支出となることも差し支えない。</a:t>
            </a:r>
            <a:endParaRPr lang="en-US" altLang="ja-JP" sz="1100" dirty="0">
              <a:latin typeface="+mn-ea"/>
            </a:endParaRPr>
          </a:p>
          <a:p>
            <a:r>
              <a:rPr lang="ja-JP" altLang="en-US" sz="1100" dirty="0">
                <a:latin typeface="+mn-ea"/>
              </a:rPr>
              <a:t>　　⑦　収支差額について、単年度でマイナスとならないよう見込む。ただし、定期の修繕等で一</a:t>
            </a:r>
            <a:endParaRPr lang="en-US" altLang="ja-JP" sz="1100" dirty="0">
              <a:latin typeface="+mn-ea"/>
            </a:endParaRPr>
          </a:p>
          <a:p>
            <a:r>
              <a:rPr lang="ja-JP" altLang="en-US" sz="1100" dirty="0">
                <a:latin typeface="+mn-ea"/>
              </a:rPr>
              <a:t>　　　時的に支出増となる年度はその限りではない（その場合でも、累計収支差額がマイナスとな</a:t>
            </a:r>
            <a:endParaRPr lang="en-US" altLang="ja-JP" sz="1100" dirty="0">
              <a:latin typeface="+mn-ea"/>
            </a:endParaRPr>
          </a:p>
          <a:p>
            <a:r>
              <a:rPr lang="ja-JP" altLang="en-US" sz="1100" dirty="0">
                <a:latin typeface="+mn-ea"/>
              </a:rPr>
              <a:t>　　　らないよう留意）。</a:t>
            </a:r>
            <a:endParaRPr lang="en-US" altLang="ja-JP" sz="1100" dirty="0">
              <a:latin typeface="+mn-ea"/>
            </a:endParaRPr>
          </a:p>
          <a:p>
            <a:r>
              <a:rPr lang="ja-JP" altLang="en-US" sz="1100" dirty="0">
                <a:latin typeface="+mn-ea"/>
              </a:rPr>
              <a:t>　　⑧　累計収支差額について、過小・過大な累積とならないよう、長期計画を見込む</a:t>
            </a:r>
            <a:r>
              <a:rPr lang="ja-JP" altLang="en-US" sz="1100" b="1" u="sng" dirty="0">
                <a:latin typeface="+mn-ea"/>
              </a:rPr>
              <a:t>。借入金が</a:t>
            </a:r>
            <a:endParaRPr lang="en-US" altLang="ja-JP" sz="1100" b="1" u="sng" dirty="0">
              <a:latin typeface="+mn-ea"/>
            </a:endParaRPr>
          </a:p>
          <a:p>
            <a:r>
              <a:rPr lang="ja-JP" altLang="en-US" sz="1100" b="1" dirty="0">
                <a:latin typeface="+mn-ea"/>
              </a:rPr>
              <a:t>　　　</a:t>
            </a:r>
            <a:r>
              <a:rPr lang="ja-JP" altLang="en-US" sz="1100" b="1" u="sng" dirty="0">
                <a:latin typeface="+mn-ea"/>
              </a:rPr>
              <a:t>ある場合は、確実に返済し、且つ、施設運営及び大規模修繕に必要な自己資金が確保できる</a:t>
            </a:r>
            <a:endParaRPr lang="en-US" altLang="ja-JP" sz="1100" b="1" u="sng" dirty="0">
              <a:latin typeface="+mn-ea"/>
            </a:endParaRPr>
          </a:p>
          <a:p>
            <a:r>
              <a:rPr lang="ja-JP" altLang="en-US" sz="1100" b="1" dirty="0">
                <a:latin typeface="+mn-ea"/>
              </a:rPr>
              <a:t>　　　</a:t>
            </a:r>
            <a:r>
              <a:rPr lang="ja-JP" altLang="en-US" sz="1100" b="1" u="sng" dirty="0">
                <a:latin typeface="+mn-ea"/>
              </a:rPr>
              <a:t>こと。</a:t>
            </a:r>
            <a:endParaRPr lang="en-US" altLang="ja-JP" sz="1100" b="1" u="sng" dirty="0">
              <a:latin typeface="+mn-ea"/>
            </a:endParaRPr>
          </a:p>
          <a:p>
            <a:r>
              <a:rPr lang="ja-JP" altLang="en-US" sz="1100" dirty="0">
                <a:latin typeface="+mn-ea"/>
              </a:rPr>
              <a:t>　　⑨　その他、作成の留意点を参考に作成すること。</a:t>
            </a:r>
            <a:endParaRPr lang="en-US" altLang="ja-JP" sz="1100" dirty="0">
              <a:latin typeface="+mn-ea"/>
            </a:endParaRPr>
          </a:p>
          <a:p>
            <a:r>
              <a:rPr lang="ja-JP" altLang="en-US" sz="1100" dirty="0">
                <a:latin typeface="+mn-ea"/>
              </a:rPr>
              <a:t>（３）各科目の算定根拠の資料も提出すること。（</a:t>
            </a:r>
            <a:r>
              <a:rPr lang="en-US" altLang="ja-JP" sz="1100" dirty="0">
                <a:latin typeface="+mn-ea"/>
              </a:rPr>
              <a:t>No.16-2</a:t>
            </a:r>
            <a:r>
              <a:rPr lang="ja-JP" altLang="en-US" sz="1100" dirty="0">
                <a:latin typeface="+mn-ea"/>
              </a:rPr>
              <a:t>資金収支（見込）計算書の積算資料）</a:t>
            </a:r>
            <a:endParaRPr lang="en-US" altLang="ja-JP" sz="1100" dirty="0">
              <a:latin typeface="+mn-ea"/>
            </a:endParaRPr>
          </a:p>
        </p:txBody>
      </p:sp>
      <p:sp>
        <p:nvSpPr>
          <p:cNvPr id="4" name="正方形/長方形 3"/>
          <p:cNvSpPr/>
          <p:nvPr/>
        </p:nvSpPr>
        <p:spPr>
          <a:xfrm>
            <a:off x="0" y="88119"/>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No.15</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整備費の設置者負担分に対する寄付金等の状況確認書類</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5" name="テキスト ボックス 4"/>
          <p:cNvSpPr txBox="1"/>
          <p:nvPr/>
        </p:nvSpPr>
        <p:spPr>
          <a:xfrm>
            <a:off x="278026" y="321384"/>
            <a:ext cx="6440825" cy="3385542"/>
          </a:xfrm>
          <a:prstGeom prst="rect">
            <a:avLst/>
          </a:prstGeom>
          <a:noFill/>
        </p:spPr>
        <p:txBody>
          <a:bodyPr wrap="square" rtlCol="0">
            <a:spAutoFit/>
          </a:bodyPr>
          <a:lstStyle/>
          <a:p>
            <a:r>
              <a:rPr lang="ja-JP" altLang="en-US" sz="1100" dirty="0">
                <a:latin typeface="+mn-ea"/>
              </a:rPr>
              <a:t>≪本様式の概要≫</a:t>
            </a:r>
            <a:endParaRPr lang="en-US" altLang="ja-JP" sz="1100" dirty="0">
              <a:latin typeface="+mn-ea"/>
            </a:endParaRPr>
          </a:p>
          <a:p>
            <a:r>
              <a:rPr lang="ja-JP" altLang="en-US" sz="1100" dirty="0">
                <a:latin typeface="+mn-ea"/>
              </a:rPr>
              <a:t>　建設費等の自己資金となるべき資金を一時金の寄付（贈与）、区市町村からの補助金等でまかなう場合に、これら寄付の確実性を確認することを目的として作成する。</a:t>
            </a:r>
            <a:endParaRPr lang="en-US" altLang="ja-JP" sz="1100" dirty="0">
              <a:latin typeface="+mn-ea"/>
            </a:endParaRPr>
          </a:p>
          <a:p>
            <a:r>
              <a:rPr lang="ja-JP" altLang="en-US" sz="1100" dirty="0">
                <a:latin typeface="+mn-ea"/>
              </a:rPr>
              <a:t>　設置者負担分に対する寄付金等には主に、</a:t>
            </a:r>
            <a:r>
              <a:rPr lang="en-US" altLang="ja-JP" sz="1100" dirty="0">
                <a:latin typeface="+mn-ea"/>
              </a:rPr>
              <a:t>『</a:t>
            </a:r>
            <a:r>
              <a:rPr lang="ja-JP" altLang="en-US" sz="1100" dirty="0">
                <a:latin typeface="+mn-ea"/>
              </a:rPr>
              <a:t>贈与</a:t>
            </a:r>
            <a:r>
              <a:rPr lang="en-US" altLang="ja-JP" sz="1100" dirty="0">
                <a:latin typeface="+mn-ea"/>
              </a:rPr>
              <a:t>』</a:t>
            </a:r>
            <a:r>
              <a:rPr lang="ja-JP" altLang="en-US" sz="1100" dirty="0" err="1">
                <a:latin typeface="+mn-ea"/>
              </a:rPr>
              <a:t>、</a:t>
            </a:r>
            <a:r>
              <a:rPr lang="en-US" altLang="ja-JP" sz="1100" dirty="0">
                <a:latin typeface="+mn-ea"/>
              </a:rPr>
              <a:t>『</a:t>
            </a:r>
            <a:r>
              <a:rPr lang="ja-JP" altLang="en-US" sz="1100" dirty="0">
                <a:latin typeface="+mn-ea"/>
              </a:rPr>
              <a:t>区市町村からの補助金</a:t>
            </a:r>
            <a:r>
              <a:rPr lang="en-US" altLang="ja-JP" sz="1100" dirty="0">
                <a:latin typeface="+mn-ea"/>
              </a:rPr>
              <a:t>』</a:t>
            </a:r>
            <a:r>
              <a:rPr lang="ja-JP" altLang="en-US" sz="1100" dirty="0">
                <a:latin typeface="+mn-ea"/>
              </a:rPr>
              <a:t>がある。</a:t>
            </a:r>
            <a:endParaRPr lang="en-US" altLang="ja-JP" sz="1100" dirty="0">
              <a:latin typeface="+mn-ea"/>
            </a:endParaRPr>
          </a:p>
          <a:p>
            <a:r>
              <a:rPr lang="ja-JP" altLang="en-US" sz="1100" dirty="0">
                <a:latin typeface="+mn-ea"/>
              </a:rPr>
              <a:t>　なお、設置者負担分に充てる資金として、他に</a:t>
            </a:r>
            <a:r>
              <a:rPr lang="en-US" altLang="ja-JP" sz="1100" dirty="0">
                <a:latin typeface="+mn-ea"/>
              </a:rPr>
              <a:t>『</a:t>
            </a:r>
            <a:r>
              <a:rPr lang="ja-JP" altLang="en-US" sz="1100" dirty="0">
                <a:latin typeface="+mn-ea"/>
              </a:rPr>
              <a:t>既存法人自己資金</a:t>
            </a:r>
            <a:r>
              <a:rPr lang="en-US" altLang="ja-JP" sz="1100" dirty="0">
                <a:latin typeface="+mn-ea"/>
              </a:rPr>
              <a:t>』</a:t>
            </a:r>
            <a:r>
              <a:rPr lang="ja-JP" altLang="en-US" sz="1100" dirty="0">
                <a:latin typeface="+mn-ea"/>
              </a:rPr>
              <a:t>があるが、これについては、提出書類</a:t>
            </a:r>
            <a:r>
              <a:rPr lang="en-US" altLang="ja-JP" sz="1100" dirty="0">
                <a:latin typeface="+mn-ea"/>
              </a:rPr>
              <a:t>No.7『</a:t>
            </a:r>
            <a:r>
              <a:rPr lang="ja-JP" altLang="en-US" sz="1100" dirty="0">
                <a:latin typeface="+mn-ea"/>
              </a:rPr>
              <a:t>法人関係書類</a:t>
            </a:r>
            <a:r>
              <a:rPr lang="en-US" altLang="ja-JP" sz="1100" dirty="0">
                <a:latin typeface="+mn-ea"/>
              </a:rPr>
              <a:t>』</a:t>
            </a:r>
            <a:r>
              <a:rPr lang="ja-JP" altLang="en-US" sz="1100" dirty="0">
                <a:latin typeface="+mn-ea"/>
              </a:rPr>
              <a:t>に必要書類を添付すること。</a:t>
            </a:r>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15-2</a:t>
            </a:r>
            <a:r>
              <a:rPr lang="ja-JP" altLang="en-US" sz="1100" dirty="0">
                <a:latin typeface="+mn-ea"/>
              </a:rPr>
              <a:t>　贈与契約書（案）</a:t>
            </a:r>
            <a:endParaRPr lang="en-US" altLang="ja-JP" sz="1100" dirty="0">
              <a:latin typeface="+mn-ea"/>
            </a:endParaRPr>
          </a:p>
          <a:p>
            <a:r>
              <a:rPr lang="ja-JP" altLang="en-US" sz="1100" dirty="0">
                <a:latin typeface="+mn-ea"/>
              </a:rPr>
              <a:t>（１）個人からの寄付</a:t>
            </a:r>
            <a:endParaRPr lang="en-US" altLang="ja-JP" sz="1100" dirty="0">
              <a:latin typeface="+mn-ea"/>
            </a:endParaRPr>
          </a:p>
          <a:p>
            <a:r>
              <a:rPr lang="ja-JP" altLang="en-US" sz="1100" dirty="0">
                <a:latin typeface="+mn-ea"/>
              </a:rPr>
              <a:t>　　　→贈与契約書（案）を作成すること。贈与契約書に寄付目的と寄付額が明示されていること。</a:t>
            </a:r>
            <a:endParaRPr lang="en-US" altLang="ja-JP" sz="1100" dirty="0">
              <a:latin typeface="+mn-ea"/>
            </a:endParaRPr>
          </a:p>
          <a:p>
            <a:r>
              <a:rPr lang="ja-JP" altLang="en-US" sz="1100" dirty="0">
                <a:latin typeface="+mn-ea"/>
              </a:rPr>
              <a:t>（２）団体等からの寄付</a:t>
            </a:r>
            <a:endParaRPr lang="en-US" altLang="ja-JP" sz="1100" dirty="0">
              <a:latin typeface="+mn-ea"/>
            </a:endParaRPr>
          </a:p>
          <a:p>
            <a:r>
              <a:rPr lang="ja-JP" altLang="en-US" sz="1100" dirty="0">
                <a:latin typeface="+mn-ea"/>
              </a:rPr>
              <a:t>　　　→贈与契約書（案）を作成すること。そのほか、定款、登記簿謄本、過去</a:t>
            </a:r>
            <a:r>
              <a:rPr lang="en-US" altLang="ja-JP" sz="1100" dirty="0">
                <a:latin typeface="+mn-ea"/>
              </a:rPr>
              <a:t>3</a:t>
            </a:r>
            <a:r>
              <a:rPr lang="ja-JP" altLang="en-US" sz="1100" dirty="0">
                <a:latin typeface="+mn-ea"/>
              </a:rPr>
              <a:t>か年分の決算書等</a:t>
            </a:r>
            <a:endParaRPr lang="en-US" altLang="ja-JP" sz="1100" dirty="0">
              <a:latin typeface="+mn-ea"/>
            </a:endParaRPr>
          </a:p>
          <a:p>
            <a:r>
              <a:rPr lang="ja-JP" altLang="en-US" sz="1100" dirty="0">
                <a:latin typeface="+mn-ea"/>
              </a:rPr>
              <a:t>　　　（直近の決算書中、どの資金を充当するのか、黄色蛍光ペンでマークする）を添付すること。</a:t>
            </a:r>
            <a:endParaRPr lang="en-US" altLang="ja-JP" sz="1100" dirty="0">
              <a:latin typeface="+mn-ea"/>
            </a:endParaRPr>
          </a:p>
          <a:p>
            <a:endParaRPr lang="en-US" altLang="ja-JP" sz="1600" dirty="0">
              <a:latin typeface="+mn-ea"/>
            </a:endParaRPr>
          </a:p>
          <a:p>
            <a:r>
              <a:rPr lang="ja-JP" altLang="en-US" sz="1100" dirty="0">
                <a:latin typeface="+mn-ea"/>
              </a:rPr>
              <a:t>■</a:t>
            </a:r>
            <a:r>
              <a:rPr lang="en-US" altLang="ja-JP" sz="1100" dirty="0">
                <a:latin typeface="+mn-ea"/>
              </a:rPr>
              <a:t>15-3</a:t>
            </a:r>
            <a:r>
              <a:rPr lang="ja-JP" altLang="en-US" sz="1100" dirty="0">
                <a:latin typeface="+mn-ea"/>
              </a:rPr>
              <a:t>　区市町村からの補助見込書（案）</a:t>
            </a:r>
            <a:endParaRPr lang="en-US" altLang="ja-JP" sz="1100" dirty="0">
              <a:latin typeface="+mn-ea"/>
            </a:endParaRPr>
          </a:p>
          <a:p>
            <a:r>
              <a:rPr lang="ja-JP" altLang="en-US" sz="1100" dirty="0">
                <a:latin typeface="+mn-ea"/>
              </a:rPr>
              <a:t>　・　建設等資金について、区市町村等から補助見込がある場合については、当該区市町村長名の</a:t>
            </a:r>
            <a:endParaRPr lang="en-US" altLang="ja-JP" sz="1100" dirty="0">
              <a:latin typeface="+mn-ea"/>
            </a:endParaRPr>
          </a:p>
          <a:p>
            <a:r>
              <a:rPr lang="ja-JP" altLang="en-US" sz="1100" dirty="0">
                <a:latin typeface="+mn-ea"/>
              </a:rPr>
              <a:t>　　補助見込書（案）を提出する。なお、補助に対する条例、補助要綱があれば添付すること。</a:t>
            </a:r>
            <a:endParaRPr lang="en-US" altLang="ja-JP" sz="1100" dirty="0">
              <a:latin typeface="+mn-ea"/>
            </a:endParaRPr>
          </a:p>
          <a:p>
            <a:endParaRPr lang="en-US" altLang="ja-JP" sz="1100" dirty="0">
              <a:latin typeface="+mn-ea"/>
            </a:endParaRPr>
          </a:p>
          <a:p>
            <a:r>
              <a:rPr lang="en-US" altLang="ja-JP" sz="1100" dirty="0">
                <a:latin typeface="+mn-ea"/>
              </a:rPr>
              <a:t>※15-2</a:t>
            </a:r>
            <a:r>
              <a:rPr lang="ja-JP" altLang="en-US" sz="1100" dirty="0">
                <a:latin typeface="+mn-ea"/>
              </a:rPr>
              <a:t>贈与契約書（案）、</a:t>
            </a:r>
            <a:r>
              <a:rPr lang="en-US" altLang="ja-JP" sz="1100" dirty="0">
                <a:latin typeface="+mn-ea"/>
              </a:rPr>
              <a:t>15-3</a:t>
            </a:r>
            <a:r>
              <a:rPr lang="ja-JP" altLang="en-US" sz="1100" dirty="0">
                <a:latin typeface="+mn-ea"/>
              </a:rPr>
              <a:t>区市町村からの補助見込書（案）について</a:t>
            </a:r>
            <a:endParaRPr lang="en-US" altLang="ja-JP" sz="1100" dirty="0">
              <a:latin typeface="+mn-ea"/>
            </a:endParaRPr>
          </a:p>
        </p:txBody>
      </p:sp>
      <p:sp>
        <p:nvSpPr>
          <p:cNvPr id="6" name="正方形/長方形 5"/>
          <p:cNvSpPr/>
          <p:nvPr/>
        </p:nvSpPr>
        <p:spPr>
          <a:xfrm>
            <a:off x="427382" y="3632427"/>
            <a:ext cx="6003235" cy="177579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100" b="1" dirty="0">
                <a:solidFill>
                  <a:schemeClr val="tx1"/>
                </a:solidFill>
                <a:latin typeface="HGSｺﾞｼｯｸE" panose="020B0900000000000000" pitchFamily="50" charset="-128"/>
                <a:ea typeface="HGSｺﾞｼｯｸE" panose="020B0900000000000000" pitchFamily="50" charset="-128"/>
              </a:rPr>
              <a:t>　</a:t>
            </a:r>
            <a:r>
              <a:rPr kumimoji="1" lang="ja-JP" altLang="en-US" sz="1100" b="1" dirty="0">
                <a:solidFill>
                  <a:schemeClr val="tx1"/>
                </a:solidFill>
                <a:latin typeface="Meiryo UI" panose="020B0604030504040204" pitchFamily="50" charset="-128"/>
                <a:ea typeface="Meiryo UI" panose="020B0604030504040204" pitchFamily="50" charset="-128"/>
              </a:rPr>
              <a:t>事業計画書提出の段階では、押印されたものではなく案の段階のものを提出してください。協議書提出時（令和８年度補正予算で協議するものは８月頃、令和９年度当初予算で協議するものは</a:t>
            </a:r>
            <a:r>
              <a:rPr kumimoji="1" lang="en-US" altLang="ja-JP" sz="1100" b="1" dirty="0">
                <a:solidFill>
                  <a:schemeClr val="tx1"/>
                </a:solidFill>
                <a:latin typeface="Meiryo UI" panose="020B0604030504040204" pitchFamily="50" charset="-128"/>
                <a:ea typeface="Meiryo UI" panose="020B0604030504040204" pitchFamily="50" charset="-128"/>
              </a:rPr>
              <a:t>10</a:t>
            </a:r>
            <a:r>
              <a:rPr kumimoji="1" lang="ja-JP" altLang="en-US" sz="1100" b="1" dirty="0">
                <a:solidFill>
                  <a:schemeClr val="tx1"/>
                </a:solidFill>
                <a:latin typeface="Meiryo UI" panose="020B0604030504040204" pitchFamily="50" charset="-128"/>
                <a:ea typeface="Meiryo UI" panose="020B0604030504040204" pitchFamily="50" charset="-128"/>
              </a:rPr>
              <a:t>月頃を予定）に押印された正式なものを提出していただきます。</a:t>
            </a:r>
            <a:endParaRPr kumimoji="1" lang="en-US" altLang="ja-JP" sz="1100" b="1" dirty="0">
              <a:solidFill>
                <a:schemeClr val="tx1"/>
              </a:solidFill>
              <a:latin typeface="Meiryo UI" panose="020B0604030504040204" pitchFamily="50" charset="-128"/>
              <a:ea typeface="Meiryo UI" panose="020B0604030504040204" pitchFamily="50" charset="-128"/>
            </a:endParaRPr>
          </a:p>
          <a:p>
            <a:r>
              <a:rPr kumimoji="1" lang="ja-JP" altLang="en-US" sz="1100" b="1" dirty="0">
                <a:solidFill>
                  <a:schemeClr val="tx1"/>
                </a:solidFill>
                <a:latin typeface="Meiryo UI" panose="020B0604030504040204" pitchFamily="50" charset="-128"/>
                <a:ea typeface="Meiryo UI" panose="020B0604030504040204" pitchFamily="50" charset="-128"/>
              </a:rPr>
              <a:t>　なお、既に契約を取り交わしている場合は、写しをご提出ください。</a:t>
            </a:r>
            <a:endParaRPr kumimoji="1" lang="en-US" altLang="ja-JP" sz="1100" b="1" dirty="0">
              <a:solidFill>
                <a:schemeClr val="tx1"/>
              </a:solidFill>
              <a:latin typeface="Meiryo UI" panose="020B0604030504040204" pitchFamily="50" charset="-128"/>
              <a:ea typeface="Meiryo UI" panose="020B0604030504040204" pitchFamily="50" charset="-128"/>
            </a:endParaRPr>
          </a:p>
          <a:p>
            <a:r>
              <a:rPr kumimoji="1" lang="ja-JP" altLang="en-US" sz="1100" b="1" dirty="0">
                <a:solidFill>
                  <a:schemeClr val="tx1"/>
                </a:solidFill>
                <a:latin typeface="Meiryo UI" panose="020B0604030504040204" pitchFamily="50" charset="-128"/>
                <a:ea typeface="Meiryo UI" panose="020B0604030504040204" pitchFamily="50" charset="-128"/>
              </a:rPr>
              <a:t>　事業計画書提出時は案の段階のものではありますが、これを前提に審査を進めていきますので、基本的には協議書提出時と変更がないようにしてください。</a:t>
            </a:r>
            <a:endParaRPr kumimoji="1" lang="en-US" altLang="ja-JP" sz="1100" b="1" dirty="0">
              <a:solidFill>
                <a:schemeClr val="tx1"/>
              </a:solidFill>
              <a:latin typeface="Meiryo UI" panose="020B0604030504040204" pitchFamily="50" charset="-128"/>
              <a:ea typeface="Meiryo UI" panose="020B0604030504040204" pitchFamily="50" charset="-128"/>
            </a:endParaRPr>
          </a:p>
          <a:p>
            <a:endParaRPr kumimoji="1" lang="en-US" altLang="ja-JP" sz="1100" b="1" dirty="0">
              <a:solidFill>
                <a:schemeClr val="tx1"/>
              </a:solidFill>
              <a:latin typeface="Meiryo UI" panose="020B0604030504040204" pitchFamily="50" charset="-128"/>
              <a:ea typeface="Meiryo UI" panose="020B0604030504040204" pitchFamily="50" charset="-128"/>
            </a:endParaRPr>
          </a:p>
          <a:p>
            <a:r>
              <a:rPr kumimoji="1" lang="en-US" altLang="ja-JP" sz="1100" b="1" dirty="0">
                <a:solidFill>
                  <a:schemeClr val="tx1"/>
                </a:solidFill>
                <a:latin typeface="Meiryo UI" panose="020B0604030504040204" pitchFamily="50" charset="-128"/>
                <a:ea typeface="Meiryo UI" panose="020B0604030504040204" pitchFamily="50" charset="-128"/>
              </a:rPr>
              <a:t>※</a:t>
            </a:r>
            <a:r>
              <a:rPr kumimoji="1" lang="ja-JP" altLang="en-US" sz="1100" b="1" dirty="0">
                <a:solidFill>
                  <a:schemeClr val="tx1"/>
                </a:solidFill>
                <a:latin typeface="Meiryo UI" panose="020B0604030504040204" pitchFamily="50" charset="-128"/>
                <a:ea typeface="Meiryo UI" panose="020B0604030504040204" pitchFamily="50" charset="-128"/>
              </a:rPr>
              <a:t>この契約書に記載している金額が贈与されることを前提に審査しますので、贈与が確実な金額について作成願います。不明確な場合は記載しないでください。法人自己資金等で対応する前提で審査を行います。</a:t>
            </a:r>
            <a:endParaRPr kumimoji="1" lang="ja-JP" altLang="en-US" sz="1100" b="1" dirty="0">
              <a:solidFill>
                <a:schemeClr val="tx1"/>
              </a:solidFill>
              <a:latin typeface="HGSｺﾞｼｯｸE" panose="020B0900000000000000" pitchFamily="50" charset="-128"/>
              <a:ea typeface="HGSｺﾞｼｯｸE" panose="020B0900000000000000" pitchFamily="50" charset="-128"/>
            </a:endParaRPr>
          </a:p>
        </p:txBody>
      </p:sp>
    </p:spTree>
    <p:extLst>
      <p:ext uri="{BB962C8B-B14F-4D97-AF65-F5344CB8AC3E}">
        <p14:creationId xmlns:p14="http://schemas.microsoft.com/office/powerpoint/2010/main" val="24834526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0" y="163619"/>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No.17</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令和８年度障害者施設建設予定地の概要</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5" name="テキスト ボックス 4"/>
          <p:cNvSpPr txBox="1"/>
          <p:nvPr/>
        </p:nvSpPr>
        <p:spPr>
          <a:xfrm>
            <a:off x="278027" y="396884"/>
            <a:ext cx="6301946" cy="1446550"/>
          </a:xfrm>
          <a:prstGeom prst="rect">
            <a:avLst/>
          </a:prstGeom>
          <a:noFill/>
        </p:spPr>
        <p:txBody>
          <a:bodyPr wrap="square" rtlCol="0">
            <a:spAutoFit/>
          </a:bodyPr>
          <a:lstStyle/>
          <a:p>
            <a:r>
              <a:rPr lang="ja-JP" altLang="en-US" sz="1100" dirty="0">
                <a:latin typeface="+mn-ea"/>
              </a:rPr>
              <a:t>■</a:t>
            </a:r>
            <a:r>
              <a:rPr lang="en-US" altLang="ja-JP" sz="1100" dirty="0">
                <a:latin typeface="+mn-ea"/>
              </a:rPr>
              <a:t>17-2</a:t>
            </a:r>
            <a:r>
              <a:rPr lang="ja-JP" altLang="en-US" sz="1100" dirty="0">
                <a:latin typeface="+mn-ea"/>
              </a:rPr>
              <a:t>　障害者施設建設予定地の概要</a:t>
            </a:r>
            <a:endParaRPr lang="en-US" altLang="ja-JP" sz="1100" dirty="0">
              <a:latin typeface="+mn-ea"/>
            </a:endParaRPr>
          </a:p>
          <a:p>
            <a:r>
              <a:rPr lang="ja-JP" altLang="en-US" sz="1100" dirty="0">
                <a:latin typeface="+mn-ea"/>
              </a:rPr>
              <a:t>（１）抵当権・根抵当権・その他権利関係が設定されていないこと。</a:t>
            </a:r>
            <a:endParaRPr lang="en-US" altLang="ja-JP" sz="1100" dirty="0">
              <a:latin typeface="+mn-ea"/>
            </a:endParaRPr>
          </a:p>
          <a:p>
            <a:r>
              <a:rPr lang="ja-JP" altLang="en-US" sz="1100" dirty="0">
                <a:latin typeface="+mn-ea"/>
              </a:rPr>
              <a:t>（２）地目の確認（農地の場合、雑種地又は宅地への転用が必要となる）。</a:t>
            </a:r>
            <a:endParaRPr lang="en-US" altLang="ja-JP" sz="1100" dirty="0">
              <a:latin typeface="+mn-ea"/>
            </a:endParaRPr>
          </a:p>
          <a:p>
            <a:r>
              <a:rPr lang="ja-JP" altLang="en-US" sz="1100" dirty="0">
                <a:latin typeface="+mn-ea"/>
              </a:rPr>
              <a:t>（３）無番地等の国有地（赤道・水路等）が含まれていないか。</a:t>
            </a:r>
            <a:endParaRPr lang="en-US" altLang="ja-JP" sz="1100" dirty="0">
              <a:latin typeface="+mn-ea"/>
            </a:endParaRPr>
          </a:p>
          <a:p>
            <a:r>
              <a:rPr lang="ja-JP" altLang="en-US" sz="1100" dirty="0">
                <a:latin typeface="+mn-ea"/>
              </a:rPr>
              <a:t>（４）市街化調整区域・都市計画事業対象地（区画整理、道路予定、公園計画等）かどうか。</a:t>
            </a:r>
            <a:endParaRPr lang="en-US" altLang="ja-JP" sz="1100" dirty="0">
              <a:latin typeface="+mn-ea"/>
            </a:endParaRPr>
          </a:p>
          <a:p>
            <a:r>
              <a:rPr lang="ja-JP" altLang="en-US" sz="1100" dirty="0">
                <a:latin typeface="+mn-ea"/>
              </a:rPr>
              <a:t>（５）用途地域の確認。</a:t>
            </a:r>
            <a:endParaRPr lang="en-US" altLang="ja-JP" sz="1100" dirty="0">
              <a:latin typeface="+mn-ea"/>
            </a:endParaRPr>
          </a:p>
          <a:p>
            <a:r>
              <a:rPr lang="ja-JP" altLang="en-US" sz="1100" dirty="0">
                <a:latin typeface="+mn-ea"/>
              </a:rPr>
              <a:t>（６）関係法令（建築基準法・東京都建築安全条例他）等で求められている接道要件を充たしているか。</a:t>
            </a:r>
            <a:endParaRPr lang="en-US" altLang="ja-JP" sz="1100" dirty="0">
              <a:latin typeface="+mn-ea"/>
            </a:endParaRPr>
          </a:p>
        </p:txBody>
      </p:sp>
      <p:sp>
        <p:nvSpPr>
          <p:cNvPr id="2" name="正方形/長方形 1"/>
          <p:cNvSpPr/>
          <p:nvPr/>
        </p:nvSpPr>
        <p:spPr>
          <a:xfrm>
            <a:off x="210451" y="1778932"/>
            <a:ext cx="6437098" cy="28479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latin typeface="Meiryo UI" panose="020B0604030504040204" pitchFamily="50" charset="-128"/>
                <a:ea typeface="Meiryo UI" panose="020B0604030504040204" pitchFamily="50" charset="-128"/>
              </a:rPr>
              <a:t>◇スケジュール管理の徹底◇</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r>
              <a:rPr kumimoji="1" lang="en-US" altLang="ja-JP" sz="1100" dirty="0">
                <a:solidFill>
                  <a:schemeClr val="tx1"/>
                </a:solidFill>
                <a:latin typeface="Meiryo UI" panose="020B0604030504040204" pitchFamily="50" charset="-128"/>
                <a:ea typeface="Meiryo UI" panose="020B0604030504040204" pitchFamily="50" charset="-128"/>
              </a:rPr>
              <a:t>※</a:t>
            </a:r>
            <a:r>
              <a:rPr kumimoji="1" lang="ja-JP" altLang="en-US" sz="1100" dirty="0">
                <a:solidFill>
                  <a:schemeClr val="tx1"/>
                </a:solidFill>
                <a:latin typeface="Meiryo UI" panose="020B0604030504040204" pitchFamily="50" charset="-128"/>
                <a:ea typeface="Meiryo UI" panose="020B0604030504040204" pitchFamily="50" charset="-128"/>
              </a:rPr>
              <a:t>建設予定地の用地を取得するまでに、どのような手続きが必要か確認し、売買契約がいつ成立するのか、ス</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ケジュール管理し、必要な事項をスケジュール表（</a:t>
            </a:r>
            <a:r>
              <a:rPr kumimoji="1" lang="en-US" altLang="ja-JP" sz="1100" dirty="0">
                <a:solidFill>
                  <a:schemeClr val="tx1"/>
                </a:solidFill>
                <a:latin typeface="Meiryo UI" panose="020B0604030504040204" pitchFamily="50" charset="-128"/>
                <a:ea typeface="Meiryo UI" panose="020B0604030504040204" pitchFamily="50" charset="-128"/>
              </a:rPr>
              <a:t>No.24</a:t>
            </a:r>
            <a:r>
              <a:rPr kumimoji="1" lang="ja-JP" altLang="en-US" sz="1100" dirty="0">
                <a:solidFill>
                  <a:schemeClr val="tx1"/>
                </a:solidFill>
                <a:latin typeface="Meiryo UI" panose="020B0604030504040204" pitchFamily="50" charset="-128"/>
                <a:ea typeface="Meiryo UI" panose="020B0604030504040204" pitchFamily="50" charset="-128"/>
              </a:rPr>
              <a:t>）に落とすこと。</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また、下記の①～⑤については、手続き時期が遅れると、全体に大きな影響を与えるので、注意を払うこと。</a:t>
            </a:r>
            <a:endParaRPr kumimoji="1" lang="en-US" altLang="ja-JP" sz="1100" dirty="0">
              <a:solidFill>
                <a:schemeClr val="tx1"/>
              </a:solidFill>
              <a:latin typeface="Meiryo UI" panose="020B0604030504040204" pitchFamily="50" charset="-128"/>
              <a:ea typeface="Meiryo UI" panose="020B0604030504040204" pitchFamily="50" charset="-128"/>
            </a:endParaRPr>
          </a:p>
          <a:p>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①　建設予定地に建物等が建っている場合、誰が（売主</a:t>
            </a:r>
            <a:r>
              <a:rPr kumimoji="1" lang="en-US" altLang="ja-JP" sz="1100" dirty="0">
                <a:solidFill>
                  <a:schemeClr val="tx1"/>
                </a:solidFill>
                <a:latin typeface="Meiryo UI" panose="020B0604030504040204" pitchFamily="50" charset="-128"/>
                <a:ea typeface="Meiryo UI" panose="020B0604030504040204" pitchFamily="50" charset="-128"/>
              </a:rPr>
              <a:t>or</a:t>
            </a:r>
            <a:r>
              <a:rPr kumimoji="1" lang="ja-JP" altLang="en-US" sz="1100" dirty="0">
                <a:solidFill>
                  <a:schemeClr val="tx1"/>
                </a:solidFill>
                <a:latin typeface="Meiryo UI" panose="020B0604030504040204" pitchFamily="50" charset="-128"/>
                <a:ea typeface="Meiryo UI" panose="020B0604030504040204" pitchFamily="50" charset="-128"/>
              </a:rPr>
              <a:t>買主）工事着工までに更地にするのかはっきりさ　</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せること。</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②　農地転用の手続きについては、誰がいつ行うのか、また、地域によって手続き方法が異なる場合があるので</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（許可、届出）、これらのことを確認しスケジュール表に落とすこと。　</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③　建設予定地内に無番地等の国有地（赤道、水路等）が含まれている場合、隣地の所有者が申請を</a:t>
            </a:r>
            <a:r>
              <a:rPr kumimoji="1" lang="ja-JP" altLang="en-US" sz="1100" dirty="0" err="1">
                <a:solidFill>
                  <a:schemeClr val="tx1"/>
                </a:solidFill>
                <a:latin typeface="Meiryo UI" panose="020B0604030504040204" pitchFamily="50" charset="-128"/>
                <a:ea typeface="Meiryo UI" panose="020B0604030504040204" pitchFamily="50" charset="-128"/>
              </a:rPr>
              <a:t>す</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r>
              <a:rPr kumimoji="1" lang="ja-JP" altLang="en-US" sz="1100" dirty="0" err="1">
                <a:solidFill>
                  <a:schemeClr val="tx1"/>
                </a:solidFill>
                <a:latin typeface="Meiryo UI" panose="020B0604030504040204" pitchFamily="50" charset="-128"/>
                <a:ea typeface="Meiryo UI" panose="020B0604030504040204" pitchFamily="50" charset="-128"/>
              </a:rPr>
              <a:t>る</a:t>
            </a:r>
            <a:r>
              <a:rPr kumimoji="1" lang="ja-JP" altLang="en-US" sz="1100" dirty="0">
                <a:solidFill>
                  <a:schemeClr val="tx1"/>
                </a:solidFill>
                <a:latin typeface="Meiryo UI" panose="020B0604030504040204" pitchFamily="50" charset="-128"/>
                <a:ea typeface="Meiryo UI" panose="020B0604030504040204" pitchFamily="50" charset="-128"/>
              </a:rPr>
              <a:t>こととなる。払い下げを行うのか、付け替えるのか、国有地の管理者と十分に調整を取り、いつ、どのような</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手続きが必要なのか確認の上、スケジュール表に落とすこと。（境界確定の必要性についても確認のこと。）</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④　市街化調整区域・都市計画事業対象地においては、審査許可等別に手続きが必要となる場合があるので、</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確認すること。</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⑤　国有地の購入は時間を要するので、協議段階から財務省と十分調整すること。また、あらかじめこちらのスケ</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ジュールを財務省に示す必要もある。</a:t>
            </a:r>
          </a:p>
        </p:txBody>
      </p:sp>
      <p:sp>
        <p:nvSpPr>
          <p:cNvPr id="16" name="正方形/長方形 15"/>
          <p:cNvSpPr/>
          <p:nvPr/>
        </p:nvSpPr>
        <p:spPr>
          <a:xfrm>
            <a:off x="210451" y="4683455"/>
            <a:ext cx="6437098" cy="13601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latin typeface="Meiryo UI" panose="020B0604030504040204" pitchFamily="50" charset="-128"/>
                <a:ea typeface="Meiryo UI" panose="020B0604030504040204" pitchFamily="50" charset="-128"/>
              </a:rPr>
              <a:t>◇国有地の購入について◇</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①　財務省は、事前に売買の確約をしたり、売買価格を提示したりしない場合があるので、財務省との打ち</a:t>
            </a:r>
            <a:r>
              <a:rPr kumimoji="1" lang="ja-JP" altLang="en-US" sz="1100" dirty="0" err="1">
                <a:solidFill>
                  <a:schemeClr val="tx1"/>
                </a:solidFill>
                <a:latin typeface="Meiryo UI" panose="020B0604030504040204" pitchFamily="50" charset="-128"/>
                <a:ea typeface="Meiryo UI" panose="020B0604030504040204" pitchFamily="50" charset="-128"/>
              </a:rPr>
              <a:t>合わ</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r>
              <a:rPr kumimoji="1" lang="ja-JP" altLang="en-US" sz="1100" dirty="0" err="1">
                <a:solidFill>
                  <a:schemeClr val="tx1"/>
                </a:solidFill>
                <a:latin typeface="Meiryo UI" panose="020B0604030504040204" pitchFamily="50" charset="-128"/>
                <a:ea typeface="Meiryo UI" panose="020B0604030504040204" pitchFamily="50" charset="-128"/>
              </a:rPr>
              <a:t>せに</a:t>
            </a:r>
            <a:r>
              <a:rPr kumimoji="1" lang="ja-JP" altLang="en-US" sz="1100" dirty="0">
                <a:solidFill>
                  <a:schemeClr val="tx1"/>
                </a:solidFill>
                <a:latin typeface="Meiryo UI" panose="020B0604030504040204" pitchFamily="50" charset="-128"/>
                <a:ea typeface="Meiryo UI" panose="020B0604030504040204" pitchFamily="50" charset="-128"/>
              </a:rPr>
              <a:t>ついては必ず議事録をとること。また、選定委員会までには、要望書というかたちで購入価格を示したものを</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財務省に提出すること。（この時必ず受理印を押印してもらい、一部法人控えとしてコピーすること。）</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②　国有地は、建設予定地域により減額される場合があるが、減額方法については何通りかあるので、財務省よ</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r>
              <a:rPr kumimoji="1" lang="ja-JP" altLang="en-US" sz="1100" dirty="0" err="1">
                <a:solidFill>
                  <a:schemeClr val="tx1"/>
                </a:solidFill>
                <a:latin typeface="Meiryo UI" panose="020B0604030504040204" pitchFamily="50" charset="-128"/>
                <a:ea typeface="Meiryo UI" panose="020B0604030504040204" pitchFamily="50" charset="-128"/>
              </a:rPr>
              <a:t>り</a:t>
            </a:r>
            <a:r>
              <a:rPr kumimoji="1" lang="ja-JP" altLang="en-US" sz="1100" dirty="0">
                <a:solidFill>
                  <a:schemeClr val="tx1"/>
                </a:solidFill>
                <a:latin typeface="Meiryo UI" panose="020B0604030504040204" pitchFamily="50" charset="-128"/>
                <a:ea typeface="Meiryo UI" panose="020B0604030504040204" pitchFamily="50" charset="-128"/>
              </a:rPr>
              <a:t>減額対象地と確認された場合、その減額方法について詳しく聞き取ること。</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③　東京都に対して財務省との打ち合わせ経過について、逐次報告すること。</a:t>
            </a:r>
            <a:endParaRPr kumimoji="1" lang="en-US" altLang="ja-JP" sz="1100" dirty="0">
              <a:solidFill>
                <a:schemeClr val="tx1"/>
              </a:solidFill>
              <a:latin typeface="Meiryo UI" panose="020B0604030504040204" pitchFamily="50" charset="-128"/>
              <a:ea typeface="Meiryo UI" panose="020B0604030504040204" pitchFamily="50" charset="-128"/>
            </a:endParaRPr>
          </a:p>
        </p:txBody>
      </p:sp>
      <p:sp>
        <p:nvSpPr>
          <p:cNvPr id="17" name="正方形/長方形 16"/>
          <p:cNvSpPr/>
          <p:nvPr/>
        </p:nvSpPr>
        <p:spPr>
          <a:xfrm>
            <a:off x="210451" y="6138259"/>
            <a:ext cx="6437098" cy="325339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100" dirty="0">
                <a:solidFill>
                  <a:schemeClr val="tx1"/>
                </a:solidFill>
                <a:latin typeface="Meiryo UI" panose="020B0604030504040204" pitchFamily="50" charset="-128"/>
                <a:ea typeface="Meiryo UI" panose="020B0604030504040204" pitchFamily="50" charset="-128"/>
              </a:rPr>
              <a:t>◇賃貸借契約について◇</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　社会福祉法人でも都市部等土地の取得が極めて困難な地域においては、不動産の一部</a:t>
            </a:r>
            <a:r>
              <a:rPr kumimoji="1" lang="en-US" altLang="ja-JP" sz="1100" dirty="0">
                <a:solidFill>
                  <a:schemeClr val="tx1"/>
                </a:solidFill>
                <a:latin typeface="Meiryo UI" panose="020B0604030504040204" pitchFamily="50" charset="-128"/>
                <a:ea typeface="Meiryo UI" panose="020B0604030504040204" pitchFamily="50" charset="-128"/>
              </a:rPr>
              <a:t>(</a:t>
            </a:r>
            <a:r>
              <a:rPr kumimoji="1" lang="ja-JP" altLang="en-US" sz="1100" dirty="0">
                <a:solidFill>
                  <a:schemeClr val="tx1"/>
                </a:solidFill>
                <a:latin typeface="Meiryo UI" panose="020B0604030504040204" pitchFamily="50" charset="-128"/>
                <a:ea typeface="Meiryo UI" panose="020B0604030504040204" pitchFamily="50" charset="-128"/>
              </a:rPr>
              <a:t>社会福祉施設を　　</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経営する法人の場合には、土地）に限り国若しくは地方公共団体以外の者から貸与を受けて差し支えないが、</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この場合には、借地借家法にもとづく借地契約を行い、事業の存続に必要な期間の地上権又は賃借権を設定</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し、かつ、これを登記しなければならない。</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　賃借料の水準については、法人の経営の安定性の確保や社会福祉事業の特性に鑑み、極力低額であり、法　</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人が当該賃借料を長期間にわたって安定的に支払う能力があると認められる必要がある。</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　また、当該法人の理事長又は当該法人から報酬を受けている役員等から賃借による貸与を受けることは望</a:t>
            </a:r>
            <a:r>
              <a:rPr kumimoji="1" lang="ja-JP" altLang="en-US" sz="1100" dirty="0" err="1">
                <a:solidFill>
                  <a:schemeClr val="tx1"/>
                </a:solidFill>
                <a:latin typeface="Meiryo UI" panose="020B0604030504040204" pitchFamily="50" charset="-128"/>
                <a:ea typeface="Meiryo UI" panose="020B0604030504040204" pitchFamily="50" charset="-128"/>
              </a:rPr>
              <a:t>ま</a:t>
            </a:r>
            <a:r>
              <a:rPr kumimoji="1" lang="ja-JP" altLang="en-US" sz="1100" dirty="0">
                <a:solidFill>
                  <a:schemeClr val="tx1"/>
                </a:solidFill>
                <a:latin typeface="Meiryo UI" panose="020B0604030504040204" pitchFamily="50" charset="-128"/>
                <a:ea typeface="Meiryo UI" panose="020B0604030504040204" pitchFamily="50" charset="-128"/>
              </a:rPr>
              <a:t>　</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しくない。</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　なお、賃貸借契約期間については、建物の財産処分制限期間以上とすること。</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r>
              <a:rPr kumimoji="1" lang="en-US" altLang="ja-JP" sz="1100" dirty="0">
                <a:solidFill>
                  <a:schemeClr val="tx1"/>
                </a:solidFill>
                <a:latin typeface="Meiryo UI" panose="020B0604030504040204" pitchFamily="50" charset="-128"/>
                <a:ea typeface="Meiryo UI" panose="020B0604030504040204" pitchFamily="50" charset="-128"/>
              </a:rPr>
              <a:t>【</a:t>
            </a:r>
            <a:r>
              <a:rPr kumimoji="1" lang="ja-JP" altLang="en-US" sz="1100" dirty="0">
                <a:solidFill>
                  <a:schemeClr val="tx1"/>
                </a:solidFill>
                <a:latin typeface="Meiryo UI" panose="020B0604030504040204" pitchFamily="50" charset="-128"/>
                <a:ea typeface="Meiryo UI" panose="020B0604030504040204" pitchFamily="50" charset="-128"/>
              </a:rPr>
              <a:t>財産処分制限期間</a:t>
            </a:r>
            <a:r>
              <a:rPr kumimoji="1" lang="en-US" altLang="ja-JP" sz="1100" dirty="0">
                <a:solidFill>
                  <a:schemeClr val="tx1"/>
                </a:solidFill>
                <a:latin typeface="Meiryo UI" panose="020B0604030504040204" pitchFamily="50" charset="-128"/>
                <a:ea typeface="Meiryo UI" panose="020B0604030504040204" pitchFamily="50" charset="-128"/>
              </a:rPr>
              <a:t>】</a:t>
            </a:r>
          </a:p>
          <a:p>
            <a:endParaRPr kumimoji="1" lang="en-US" altLang="ja-JP" sz="1100" dirty="0">
              <a:solidFill>
                <a:schemeClr val="tx1"/>
              </a:solidFill>
              <a:latin typeface="Meiryo UI" panose="020B0604030504040204" pitchFamily="50" charset="-128"/>
              <a:ea typeface="Meiryo UI" panose="020B0604030504040204" pitchFamily="50" charset="-128"/>
            </a:endParaRPr>
          </a:p>
          <a:p>
            <a:endParaRPr kumimoji="1" lang="en-US" altLang="ja-JP" sz="1100" dirty="0">
              <a:solidFill>
                <a:schemeClr val="tx1"/>
              </a:solidFill>
              <a:latin typeface="Meiryo UI" panose="020B0604030504040204" pitchFamily="50" charset="-128"/>
              <a:ea typeface="Meiryo UI" panose="020B0604030504040204" pitchFamily="50" charset="-128"/>
            </a:endParaRPr>
          </a:p>
          <a:p>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r>
              <a:rPr kumimoji="1" lang="en-US" altLang="ja-JP" sz="1050" dirty="0">
                <a:solidFill>
                  <a:schemeClr val="tx1"/>
                </a:solidFill>
                <a:latin typeface="Meiryo UI" panose="020B0604030504040204" pitchFamily="50" charset="-128"/>
                <a:ea typeface="Meiryo UI" panose="020B0604030504040204" pitchFamily="50" charset="-128"/>
              </a:rPr>
              <a:t>※</a:t>
            </a:r>
            <a:r>
              <a:rPr kumimoji="1" lang="ja-JP" altLang="en-US" sz="1050" dirty="0">
                <a:solidFill>
                  <a:schemeClr val="tx1"/>
                </a:solidFill>
                <a:latin typeface="Meiryo UI" panose="020B0604030504040204" pitchFamily="50" charset="-128"/>
                <a:ea typeface="Meiryo UI" panose="020B0604030504040204" pitchFamily="50" charset="-128"/>
              </a:rPr>
              <a:t>骨格材の肉厚</a:t>
            </a:r>
            <a:endParaRPr kumimoji="1" lang="en-US" altLang="ja-JP" sz="1050" dirty="0">
              <a:solidFill>
                <a:schemeClr val="tx1"/>
              </a:solidFill>
              <a:latin typeface="Meiryo UI" panose="020B0604030504040204" pitchFamily="50" charset="-128"/>
              <a:ea typeface="Meiryo UI" panose="020B0604030504040204" pitchFamily="50" charset="-128"/>
            </a:endParaRPr>
          </a:p>
          <a:p>
            <a:r>
              <a:rPr kumimoji="1" lang="ja-JP" altLang="en-US" sz="1050" dirty="0">
                <a:solidFill>
                  <a:schemeClr val="tx1"/>
                </a:solidFill>
                <a:latin typeface="Meiryo UI" panose="020B0604030504040204" pitchFamily="50" charset="-128"/>
                <a:ea typeface="Meiryo UI" panose="020B0604030504040204" pitchFamily="50" charset="-128"/>
              </a:rPr>
              <a:t>　　　　　　　　　　　　　　　　　　　　　　　　　　　　　　　　　　　　　　　　　　　　　　　　　　　　　　　　　　　　　による　</a:t>
            </a:r>
            <a:r>
              <a:rPr kumimoji="1" lang="ja-JP" altLang="en-US" sz="1100" dirty="0">
                <a:solidFill>
                  <a:schemeClr val="tx1"/>
                </a:solidFill>
                <a:latin typeface="Meiryo UI" panose="020B0604030504040204" pitchFamily="50" charset="-128"/>
                <a:ea typeface="Meiryo UI" panose="020B0604030504040204" pitchFamily="50" charset="-128"/>
              </a:rPr>
              <a:t>　　　　　　　　　　　　　　　　　　　　　　　　　　　　　　　　　　　　　　　　　　　　　　　　　　</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endParaRPr kumimoji="1" lang="en-US" altLang="ja-JP" sz="1100" dirty="0">
              <a:solidFill>
                <a:schemeClr val="tx1"/>
              </a:solidFill>
              <a:latin typeface="Meiryo UI" panose="020B0604030504040204" pitchFamily="50" charset="-128"/>
              <a:ea typeface="Meiryo UI" panose="020B0604030504040204" pitchFamily="50" charset="-128"/>
            </a:endParaRPr>
          </a:p>
        </p:txBody>
      </p:sp>
      <p:pic>
        <p:nvPicPr>
          <p:cNvPr id="10" name="図 9"/>
          <p:cNvPicPr>
            <a:picLocks noChangeAspect="1"/>
          </p:cNvPicPr>
          <p:nvPr/>
        </p:nvPicPr>
        <p:blipFill>
          <a:blip r:embed="rId2"/>
          <a:stretch>
            <a:fillRect/>
          </a:stretch>
        </p:blipFill>
        <p:spPr>
          <a:xfrm>
            <a:off x="993405" y="8117203"/>
            <a:ext cx="4654920" cy="1262497"/>
          </a:xfrm>
          <a:prstGeom prst="rect">
            <a:avLst/>
          </a:prstGeom>
        </p:spPr>
      </p:pic>
    </p:spTree>
    <p:extLst>
      <p:ext uri="{BB962C8B-B14F-4D97-AF65-F5344CB8AC3E}">
        <p14:creationId xmlns:p14="http://schemas.microsoft.com/office/powerpoint/2010/main" val="15111287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正方形/長方形 15"/>
          <p:cNvSpPr/>
          <p:nvPr/>
        </p:nvSpPr>
        <p:spPr>
          <a:xfrm>
            <a:off x="210451" y="185134"/>
            <a:ext cx="6437098" cy="483454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100" dirty="0">
                <a:solidFill>
                  <a:schemeClr val="tx1"/>
                </a:solidFill>
                <a:latin typeface="Meiryo UI" panose="020B0604030504040204" pitchFamily="50" charset="-128"/>
                <a:ea typeface="Meiryo UI" panose="020B0604030504040204" pitchFamily="50" charset="-128"/>
              </a:rPr>
              <a:t>◇借地借家法◇</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　借地借家法における契約形態は以下のとおりです。</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r>
              <a:rPr kumimoji="1" lang="en-US" altLang="ja-JP" sz="1100" dirty="0">
                <a:solidFill>
                  <a:schemeClr val="tx1"/>
                </a:solidFill>
                <a:latin typeface="Meiryo UI" panose="020B0604030504040204" pitchFamily="50" charset="-128"/>
                <a:ea typeface="Meiryo UI" panose="020B0604030504040204" pitchFamily="50" charset="-128"/>
              </a:rPr>
              <a:t>【</a:t>
            </a:r>
            <a:r>
              <a:rPr kumimoji="1" lang="ja-JP" altLang="en-US" sz="1100" dirty="0">
                <a:solidFill>
                  <a:schemeClr val="tx1"/>
                </a:solidFill>
                <a:latin typeface="Meiryo UI" panose="020B0604030504040204" pitchFamily="50" charset="-128"/>
                <a:ea typeface="Meiryo UI" panose="020B0604030504040204" pitchFamily="50" charset="-128"/>
              </a:rPr>
              <a:t>借地権の種類</a:t>
            </a:r>
            <a:r>
              <a:rPr kumimoji="1" lang="en-US" altLang="ja-JP" sz="1100" dirty="0">
                <a:solidFill>
                  <a:schemeClr val="tx1"/>
                </a:solidFill>
                <a:latin typeface="Meiryo UI" panose="020B0604030504040204" pitchFamily="50" charset="-128"/>
                <a:ea typeface="Meiryo UI" panose="020B0604030504040204" pitchFamily="50" charset="-128"/>
              </a:rPr>
              <a:t>】</a:t>
            </a:r>
            <a:r>
              <a:rPr kumimoji="1" lang="ja-JP" altLang="en-US" sz="1100" dirty="0">
                <a:solidFill>
                  <a:schemeClr val="tx1"/>
                </a:solidFill>
                <a:latin typeface="Meiryo UI" panose="020B0604030504040204" pitchFamily="50" charset="-128"/>
                <a:ea typeface="Meiryo UI" panose="020B0604030504040204" pitchFamily="50" charset="-128"/>
              </a:rPr>
              <a:t>　　　　　　　　　　　　　　　　　　　　　　　　　　　　　　　　　　　　　　　　　　　　　　　　　　　</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endParaRPr kumimoji="1" lang="en-US" altLang="ja-JP" sz="1100" dirty="0">
              <a:solidFill>
                <a:schemeClr val="tx1"/>
              </a:solidFill>
              <a:latin typeface="Meiryo UI" panose="020B0604030504040204" pitchFamily="50" charset="-128"/>
              <a:ea typeface="Meiryo UI" panose="020B0604030504040204" pitchFamily="50" charset="-128"/>
            </a:endParaRPr>
          </a:p>
        </p:txBody>
      </p:sp>
      <p:pic>
        <p:nvPicPr>
          <p:cNvPr id="2" name="図 1"/>
          <p:cNvPicPr>
            <a:picLocks noChangeAspect="1"/>
          </p:cNvPicPr>
          <p:nvPr/>
        </p:nvPicPr>
        <p:blipFill>
          <a:blip r:embed="rId2"/>
          <a:stretch>
            <a:fillRect/>
          </a:stretch>
        </p:blipFill>
        <p:spPr>
          <a:xfrm>
            <a:off x="1078229" y="779145"/>
            <a:ext cx="5012897" cy="4145280"/>
          </a:xfrm>
          <a:prstGeom prst="rect">
            <a:avLst/>
          </a:prstGeom>
        </p:spPr>
      </p:pic>
      <p:sp>
        <p:nvSpPr>
          <p:cNvPr id="17" name="テキスト ボックス 16"/>
          <p:cNvSpPr txBox="1"/>
          <p:nvPr/>
        </p:nvSpPr>
        <p:spPr>
          <a:xfrm>
            <a:off x="278027" y="5144326"/>
            <a:ext cx="6301946" cy="4801314"/>
          </a:xfrm>
          <a:prstGeom prst="rect">
            <a:avLst/>
          </a:prstGeom>
          <a:noFill/>
        </p:spPr>
        <p:txBody>
          <a:bodyPr wrap="square" rtlCol="0">
            <a:spAutoFit/>
          </a:bodyPr>
          <a:lstStyle/>
          <a:p>
            <a:r>
              <a:rPr lang="ja-JP" altLang="en-US" sz="1100" dirty="0">
                <a:latin typeface="+mn-ea"/>
              </a:rPr>
              <a:t>■</a:t>
            </a:r>
            <a:r>
              <a:rPr lang="en-US" altLang="ja-JP" sz="1100" dirty="0">
                <a:latin typeface="+mn-ea"/>
              </a:rPr>
              <a:t>17-3</a:t>
            </a:r>
            <a:r>
              <a:rPr lang="ja-JP" altLang="en-US" sz="1100" dirty="0" err="1">
                <a:latin typeface="+mn-ea"/>
              </a:rPr>
              <a:t>、</a:t>
            </a:r>
            <a:r>
              <a:rPr lang="en-US" altLang="ja-JP" sz="1100" dirty="0">
                <a:latin typeface="+mn-ea"/>
              </a:rPr>
              <a:t>4</a:t>
            </a:r>
            <a:r>
              <a:rPr lang="ja-JP" altLang="en-US" sz="1100" dirty="0" err="1">
                <a:latin typeface="+mn-ea"/>
              </a:rPr>
              <a:t>、</a:t>
            </a:r>
            <a:r>
              <a:rPr lang="en-US" altLang="ja-JP" sz="1100" dirty="0">
                <a:latin typeface="+mn-ea"/>
              </a:rPr>
              <a:t>7</a:t>
            </a:r>
            <a:r>
              <a:rPr lang="ja-JP" altLang="en-US" sz="1100" dirty="0" err="1">
                <a:latin typeface="+mn-ea"/>
              </a:rPr>
              <a:t>、</a:t>
            </a:r>
            <a:r>
              <a:rPr lang="en-US" altLang="ja-JP" sz="1100" dirty="0">
                <a:latin typeface="+mn-ea"/>
              </a:rPr>
              <a:t>8</a:t>
            </a:r>
            <a:r>
              <a:rPr lang="ja-JP" altLang="en-US" sz="1100" dirty="0" err="1">
                <a:latin typeface="+mn-ea"/>
              </a:rPr>
              <a:t>、</a:t>
            </a:r>
            <a:r>
              <a:rPr lang="en-US" altLang="ja-JP" sz="1100" dirty="0">
                <a:latin typeface="+mn-ea"/>
              </a:rPr>
              <a:t>9</a:t>
            </a:r>
            <a:r>
              <a:rPr lang="ja-JP" altLang="en-US" sz="1100" dirty="0">
                <a:latin typeface="+mn-ea"/>
              </a:rPr>
              <a:t>　確約書・契約書関係書類</a:t>
            </a:r>
            <a:endParaRPr lang="en-US" altLang="ja-JP" sz="1100" dirty="0">
              <a:latin typeface="+mn-ea"/>
            </a:endParaRPr>
          </a:p>
          <a:p>
            <a:r>
              <a:rPr lang="ja-JP" altLang="en-US" sz="1100" dirty="0">
                <a:latin typeface="+mn-ea"/>
              </a:rPr>
              <a:t>　・　新設法人と既設法人では、確約書の文言が違う場合があるので、注意すること。（参考例</a:t>
            </a:r>
            <a:endParaRPr lang="en-US" altLang="ja-JP" sz="1100" dirty="0">
              <a:latin typeface="+mn-ea"/>
            </a:endParaRPr>
          </a:p>
          <a:p>
            <a:r>
              <a:rPr lang="ja-JP" altLang="en-US" sz="1100" dirty="0">
                <a:latin typeface="+mn-ea"/>
              </a:rPr>
              <a:t>　　参照）</a:t>
            </a:r>
            <a:endParaRPr lang="en-US" altLang="ja-JP" sz="1100" dirty="0">
              <a:latin typeface="+mn-ea"/>
            </a:endParaRPr>
          </a:p>
          <a:p>
            <a:r>
              <a:rPr lang="ja-JP" altLang="en-US" sz="1100" dirty="0">
                <a:latin typeface="+mn-ea"/>
              </a:rPr>
              <a:t>　・　事業計画書提出の段階では、押印されたものではなく案の段階のものを提出してください。</a:t>
            </a:r>
            <a:endParaRPr lang="en-US" altLang="ja-JP" sz="1100" dirty="0">
              <a:latin typeface="+mn-ea"/>
            </a:endParaRPr>
          </a:p>
          <a:p>
            <a:r>
              <a:rPr lang="ja-JP" altLang="en-US" sz="1100" dirty="0">
                <a:latin typeface="+mn-ea"/>
              </a:rPr>
              <a:t>　　協議書提出時（令和</a:t>
            </a:r>
            <a:r>
              <a:rPr lang="en-US" altLang="ja-JP" sz="1100" dirty="0">
                <a:latin typeface="+mn-ea"/>
              </a:rPr>
              <a:t>7</a:t>
            </a:r>
            <a:r>
              <a:rPr lang="ja-JP" altLang="en-US" sz="1100" dirty="0">
                <a:latin typeface="+mn-ea"/>
              </a:rPr>
              <a:t>年度補正予算で協議するものは</a:t>
            </a:r>
            <a:r>
              <a:rPr lang="en-US" altLang="ja-JP" sz="1100" dirty="0">
                <a:latin typeface="+mn-ea"/>
              </a:rPr>
              <a:t>8</a:t>
            </a:r>
            <a:r>
              <a:rPr lang="ja-JP" altLang="en-US" sz="1100" dirty="0">
                <a:latin typeface="+mn-ea"/>
              </a:rPr>
              <a:t>月頃、令和</a:t>
            </a:r>
            <a:r>
              <a:rPr lang="en-US" altLang="ja-JP" sz="1100" dirty="0">
                <a:latin typeface="+mn-ea"/>
              </a:rPr>
              <a:t>8</a:t>
            </a:r>
            <a:r>
              <a:rPr lang="ja-JP" altLang="en-US" sz="1100" dirty="0">
                <a:latin typeface="+mn-ea"/>
              </a:rPr>
              <a:t>年度当初予算で協議するも</a:t>
            </a:r>
            <a:endParaRPr lang="en-US" altLang="ja-JP" sz="1100" dirty="0">
              <a:latin typeface="+mn-ea"/>
            </a:endParaRPr>
          </a:p>
          <a:p>
            <a:r>
              <a:rPr lang="ja-JP" altLang="en-US" sz="1100" dirty="0">
                <a:latin typeface="+mn-ea"/>
              </a:rPr>
              <a:t>　　のは</a:t>
            </a:r>
            <a:r>
              <a:rPr lang="en-US" altLang="ja-JP" sz="1100" dirty="0">
                <a:latin typeface="+mn-ea"/>
              </a:rPr>
              <a:t>10</a:t>
            </a:r>
            <a:r>
              <a:rPr lang="ja-JP" altLang="en-US" sz="1100" dirty="0">
                <a:latin typeface="+mn-ea"/>
              </a:rPr>
              <a:t>月頃を予定）に押印された正式なものを提出していただきます。</a:t>
            </a:r>
            <a:endParaRPr lang="en-US" altLang="ja-JP" sz="1100" dirty="0">
              <a:latin typeface="+mn-ea"/>
            </a:endParaRPr>
          </a:p>
          <a:p>
            <a:r>
              <a:rPr lang="ja-JP" altLang="en-US" sz="1100" dirty="0">
                <a:latin typeface="+mn-ea"/>
              </a:rPr>
              <a:t>　・　事業計画書提出時は案の段階のものではありますが、これを前提に審査を進めていきます</a:t>
            </a:r>
            <a:endParaRPr lang="en-US" altLang="ja-JP" sz="1100" dirty="0">
              <a:latin typeface="+mn-ea"/>
            </a:endParaRPr>
          </a:p>
          <a:p>
            <a:r>
              <a:rPr lang="ja-JP" altLang="en-US" sz="1100" dirty="0">
                <a:latin typeface="+mn-ea"/>
              </a:rPr>
              <a:t>　　ので、基本的には協議書提出時と変更がないようにしてください。</a:t>
            </a:r>
            <a:endParaRPr lang="en-US" altLang="ja-JP" sz="1100" dirty="0">
              <a:latin typeface="+mn-ea"/>
            </a:endParaRPr>
          </a:p>
          <a:p>
            <a:r>
              <a:rPr lang="ja-JP" altLang="en-US" sz="1100" dirty="0">
                <a:latin typeface="+mn-ea"/>
              </a:rPr>
              <a:t>　・　なお、すでに確約書・契約書を取り交わしている場合は、写しをご提出ください。</a:t>
            </a:r>
            <a:endParaRPr lang="en-US" altLang="ja-JP" sz="1100" dirty="0">
              <a:latin typeface="+mn-ea"/>
            </a:endParaRPr>
          </a:p>
          <a:p>
            <a:endParaRPr lang="en-US" altLang="ja-JP" sz="1600" dirty="0">
              <a:latin typeface="+mn-ea"/>
            </a:endParaRPr>
          </a:p>
          <a:p>
            <a:r>
              <a:rPr lang="ja-JP" altLang="en-US" sz="1100" dirty="0">
                <a:latin typeface="+mn-ea"/>
              </a:rPr>
              <a:t>■</a:t>
            </a:r>
            <a:r>
              <a:rPr lang="en-US" altLang="ja-JP" sz="1100" dirty="0">
                <a:latin typeface="+mn-ea"/>
              </a:rPr>
              <a:t>17-6</a:t>
            </a:r>
            <a:r>
              <a:rPr lang="ja-JP" altLang="en-US" sz="1100" dirty="0">
                <a:latin typeface="+mn-ea"/>
              </a:rPr>
              <a:t>　用地取得算出費根拠説明書</a:t>
            </a:r>
            <a:endParaRPr lang="en-US" altLang="ja-JP" sz="1100" dirty="0">
              <a:latin typeface="+mn-ea"/>
            </a:endParaRPr>
          </a:p>
          <a:p>
            <a:r>
              <a:rPr lang="ja-JP" altLang="en-US" sz="1100" dirty="0">
                <a:latin typeface="+mn-ea"/>
              </a:rPr>
              <a:t>　・　土地の価格は時点や条件等により、変動する。実際の土地取得は約</a:t>
            </a:r>
            <a:r>
              <a:rPr lang="en-US" altLang="ja-JP" sz="1100" dirty="0">
                <a:latin typeface="+mn-ea"/>
              </a:rPr>
              <a:t>1</a:t>
            </a:r>
            <a:r>
              <a:rPr lang="ja-JP" altLang="en-US" sz="1100" dirty="0">
                <a:latin typeface="+mn-ea"/>
              </a:rPr>
              <a:t>年後となるので、用地</a:t>
            </a:r>
            <a:endParaRPr lang="en-US" altLang="ja-JP" sz="1100" dirty="0">
              <a:latin typeface="+mn-ea"/>
            </a:endParaRPr>
          </a:p>
          <a:p>
            <a:r>
              <a:rPr lang="ja-JP" altLang="en-US" sz="1100" dirty="0">
                <a:latin typeface="+mn-ea"/>
              </a:rPr>
              <a:t>　　取得費設定は慎重に行い、資金計画を確実にすること。</a:t>
            </a:r>
            <a:endParaRPr lang="en-US" altLang="ja-JP" sz="1100" dirty="0">
              <a:latin typeface="+mn-ea"/>
            </a:endParaRPr>
          </a:p>
          <a:p>
            <a:r>
              <a:rPr lang="ja-JP" altLang="en-US" sz="1100" dirty="0">
                <a:latin typeface="+mn-ea"/>
              </a:rPr>
              <a:t>　・　売主による土地造成費用や既存建物の解体撤去費用等が取得費に算定されている場合には、</a:t>
            </a:r>
            <a:endParaRPr lang="en-US" altLang="ja-JP" sz="1100" dirty="0">
              <a:latin typeface="+mn-ea"/>
            </a:endParaRPr>
          </a:p>
          <a:p>
            <a:r>
              <a:rPr lang="ja-JP" altLang="en-US" sz="1100" dirty="0">
                <a:latin typeface="+mn-ea"/>
              </a:rPr>
              <a:t>　　必ずその部分について分かるように記載すること。</a:t>
            </a:r>
            <a:endParaRPr lang="en-US" altLang="ja-JP" sz="1100" dirty="0">
              <a:latin typeface="+mn-ea"/>
            </a:endParaRPr>
          </a:p>
          <a:p>
            <a:endParaRPr lang="en-US" altLang="ja-JP" sz="1600" dirty="0">
              <a:latin typeface="+mn-ea"/>
            </a:endParaRPr>
          </a:p>
          <a:p>
            <a:r>
              <a:rPr lang="ja-JP" altLang="en-US" sz="1100" dirty="0">
                <a:latin typeface="+mn-ea"/>
              </a:rPr>
              <a:t>■</a:t>
            </a:r>
            <a:r>
              <a:rPr lang="en-US" altLang="ja-JP" sz="1100" dirty="0">
                <a:latin typeface="+mn-ea"/>
              </a:rPr>
              <a:t>17-15</a:t>
            </a:r>
            <a:r>
              <a:rPr lang="ja-JP" altLang="en-US" sz="1100" dirty="0">
                <a:latin typeface="+mn-ea"/>
              </a:rPr>
              <a:t>　住民説明会参加者名簿（匿名可）、</a:t>
            </a:r>
            <a:r>
              <a:rPr lang="en-US" altLang="ja-JP" sz="1100" dirty="0">
                <a:latin typeface="+mn-ea"/>
              </a:rPr>
              <a:t>17-16</a:t>
            </a:r>
            <a:r>
              <a:rPr lang="ja-JP" altLang="en-US" sz="1100" dirty="0">
                <a:latin typeface="+mn-ea"/>
              </a:rPr>
              <a:t>　住宅地図</a:t>
            </a:r>
            <a:endParaRPr lang="en-US" altLang="ja-JP" sz="1100" dirty="0">
              <a:latin typeface="+mn-ea"/>
            </a:endParaRPr>
          </a:p>
          <a:p>
            <a:r>
              <a:rPr lang="ja-JP" altLang="en-US" sz="1100" dirty="0">
                <a:latin typeface="+mn-ea"/>
              </a:rPr>
              <a:t>　・　参加者の居住地と事業予定地の位置関係を着色で示した住民地図を添付すること。</a:t>
            </a:r>
            <a:endParaRPr lang="en-US" altLang="ja-JP" sz="1100" dirty="0">
              <a:latin typeface="+mn-ea"/>
            </a:endParaRPr>
          </a:p>
          <a:p>
            <a:endParaRPr lang="en-US" altLang="ja-JP" sz="1600" dirty="0">
              <a:latin typeface="+mn-ea"/>
            </a:endParaRPr>
          </a:p>
          <a:p>
            <a:r>
              <a:rPr lang="ja-JP" altLang="en-US" sz="1100" dirty="0">
                <a:latin typeface="+mn-ea"/>
              </a:rPr>
              <a:t>■</a:t>
            </a:r>
            <a:r>
              <a:rPr lang="en-US" altLang="ja-JP" sz="1100" dirty="0">
                <a:latin typeface="+mn-ea"/>
              </a:rPr>
              <a:t>17-17</a:t>
            </a:r>
            <a:r>
              <a:rPr lang="ja-JP" altLang="en-US" sz="1100" dirty="0">
                <a:latin typeface="+mn-ea"/>
              </a:rPr>
              <a:t>　住民説明会議事録</a:t>
            </a:r>
            <a:endParaRPr lang="en-US" altLang="ja-JP" sz="1100" dirty="0">
              <a:latin typeface="+mn-ea"/>
            </a:endParaRPr>
          </a:p>
          <a:p>
            <a:r>
              <a:rPr lang="ja-JP" altLang="en-US" sz="1100" dirty="0">
                <a:latin typeface="+mn-ea"/>
              </a:rPr>
              <a:t>　・　説明内容、質問、意見等を詳細に記載すること。区市町村にも提出すること。</a:t>
            </a:r>
            <a:endParaRPr lang="en-US" altLang="ja-JP" sz="1100" dirty="0">
              <a:latin typeface="+mn-ea"/>
            </a:endParaRPr>
          </a:p>
          <a:p>
            <a:endParaRPr lang="en-US" altLang="ja-JP" sz="1600" dirty="0">
              <a:latin typeface="+mn-ea"/>
            </a:endParaRPr>
          </a:p>
          <a:p>
            <a:r>
              <a:rPr lang="ja-JP" altLang="en-US" sz="1100" dirty="0">
                <a:latin typeface="+mn-ea"/>
              </a:rPr>
              <a:t>■</a:t>
            </a:r>
            <a:r>
              <a:rPr lang="en-US" altLang="ja-JP" sz="1100" dirty="0">
                <a:latin typeface="+mn-ea"/>
              </a:rPr>
              <a:t>17-18</a:t>
            </a:r>
            <a:r>
              <a:rPr lang="ja-JP" altLang="en-US" sz="1100" dirty="0">
                <a:latin typeface="+mn-ea"/>
              </a:rPr>
              <a:t>　住民説明会経過報告書</a:t>
            </a:r>
            <a:endParaRPr lang="en-US" altLang="ja-JP" sz="1100" dirty="0">
              <a:latin typeface="+mn-ea"/>
            </a:endParaRPr>
          </a:p>
          <a:p>
            <a:r>
              <a:rPr lang="ja-JP" altLang="en-US" sz="1100" dirty="0">
                <a:latin typeface="+mn-ea"/>
              </a:rPr>
              <a:t>　・　住民説明（説明会、個別説明）を実施した内容や住民からの意見等、交渉経緯を時系列に</a:t>
            </a:r>
            <a:endParaRPr lang="en-US" altLang="ja-JP" sz="1100" dirty="0">
              <a:latin typeface="+mn-ea"/>
            </a:endParaRPr>
          </a:p>
          <a:p>
            <a:r>
              <a:rPr lang="ja-JP" altLang="en-US" sz="1100" dirty="0">
                <a:latin typeface="+mn-ea"/>
              </a:rPr>
              <a:t>　　整理し、随時提出すること。</a:t>
            </a:r>
            <a:endParaRPr lang="en-US" altLang="ja-JP" sz="1100" dirty="0">
              <a:latin typeface="+mn-ea"/>
            </a:endParaRPr>
          </a:p>
        </p:txBody>
      </p:sp>
    </p:spTree>
    <p:extLst>
      <p:ext uri="{BB962C8B-B14F-4D97-AF65-F5344CB8AC3E}">
        <p14:creationId xmlns:p14="http://schemas.microsoft.com/office/powerpoint/2010/main" val="28472440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278027" y="864845"/>
            <a:ext cx="6437098" cy="121252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latin typeface="Meiryo UI" panose="020B0604030504040204" pitchFamily="50" charset="-128"/>
                <a:ea typeface="Meiryo UI" panose="020B0604030504040204" pitchFamily="50" charset="-128"/>
              </a:rPr>
              <a:t>　事業計画書提出時から協議書提出時の間に、住民説明（説明会、個別説明）を実施する場合もありますので、</a:t>
            </a:r>
            <a:r>
              <a:rPr kumimoji="1" lang="en-US" altLang="ja-JP" sz="1100" dirty="0">
                <a:solidFill>
                  <a:schemeClr val="tx1"/>
                </a:solidFill>
                <a:latin typeface="Meiryo UI" panose="020B0604030504040204" pitchFamily="50" charset="-128"/>
                <a:ea typeface="Meiryo UI" panose="020B0604030504040204" pitchFamily="50" charset="-128"/>
              </a:rPr>
              <a:t>No.17-15</a:t>
            </a:r>
            <a:r>
              <a:rPr kumimoji="1" lang="ja-JP" altLang="en-US" sz="1100" dirty="0">
                <a:solidFill>
                  <a:schemeClr val="tx1"/>
                </a:solidFill>
                <a:latin typeface="Meiryo UI" panose="020B0604030504040204" pitchFamily="50" charset="-128"/>
                <a:ea typeface="Meiryo UI" panose="020B0604030504040204" pitchFamily="50" charset="-128"/>
              </a:rPr>
              <a:t>～</a:t>
            </a:r>
            <a:r>
              <a:rPr kumimoji="1" lang="en-US" altLang="ja-JP" sz="1100" dirty="0">
                <a:solidFill>
                  <a:schemeClr val="tx1"/>
                </a:solidFill>
                <a:latin typeface="Meiryo UI" panose="020B0604030504040204" pitchFamily="50" charset="-128"/>
                <a:ea typeface="Meiryo UI" panose="020B0604030504040204" pitchFamily="50" charset="-128"/>
              </a:rPr>
              <a:t>17-18</a:t>
            </a:r>
            <a:r>
              <a:rPr kumimoji="1" lang="ja-JP" altLang="en-US" sz="1100" dirty="0">
                <a:solidFill>
                  <a:schemeClr val="tx1"/>
                </a:solidFill>
                <a:latin typeface="Meiryo UI" panose="020B0604030504040204" pitchFamily="50" charset="-128"/>
                <a:ea typeface="Meiryo UI" panose="020B0604030504040204" pitchFamily="50" charset="-128"/>
              </a:rPr>
              <a:t>については、協議書提出時にも提出していただくことになります。</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事業計画書提出時にはその時点の状況について記載をお願いいたします。</a:t>
            </a:r>
            <a:endParaRPr kumimoji="1" lang="en-US" altLang="ja-JP" sz="1100" dirty="0">
              <a:solidFill>
                <a:schemeClr val="tx1"/>
              </a:solidFill>
              <a:latin typeface="Meiryo UI" panose="020B0604030504040204" pitchFamily="50" charset="-128"/>
              <a:ea typeface="Meiryo UI" panose="020B0604030504040204" pitchFamily="50" charset="-128"/>
            </a:endParaRPr>
          </a:p>
          <a:p>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en-US" altLang="ja-JP" sz="1100" dirty="0">
                <a:solidFill>
                  <a:schemeClr val="tx1"/>
                </a:solidFill>
                <a:latin typeface="Meiryo UI" panose="020B0604030504040204" pitchFamily="50" charset="-128"/>
                <a:ea typeface="Meiryo UI" panose="020B0604030504040204" pitchFamily="50" charset="-128"/>
              </a:rPr>
              <a:t>※</a:t>
            </a:r>
            <a:r>
              <a:rPr kumimoji="1" lang="ja-JP" altLang="en-US" sz="1100" dirty="0">
                <a:solidFill>
                  <a:schemeClr val="tx1"/>
                </a:solidFill>
                <a:latin typeface="Meiryo UI" panose="020B0604030504040204" pitchFamily="50" charset="-128"/>
                <a:ea typeface="Meiryo UI" panose="020B0604030504040204" pitchFamily="50" charset="-128"/>
              </a:rPr>
              <a:t>事業計画書提出の段階で、近隣の状況について把握したいので、住民説明については、早い段階からの調整をお願いいたします。</a:t>
            </a:r>
            <a:endParaRPr kumimoji="1" lang="en-US" altLang="ja-JP" sz="1100" dirty="0">
              <a:solidFill>
                <a:schemeClr val="tx1"/>
              </a:solidFill>
              <a:latin typeface="Meiryo UI" panose="020B0604030504040204" pitchFamily="50" charset="-128"/>
              <a:ea typeface="Meiryo UI" panose="020B0604030504040204" pitchFamily="50" charset="-128"/>
            </a:endParaRPr>
          </a:p>
        </p:txBody>
      </p:sp>
      <p:sp>
        <p:nvSpPr>
          <p:cNvPr id="5" name="テキスト ボックス 4"/>
          <p:cNvSpPr txBox="1"/>
          <p:nvPr/>
        </p:nvSpPr>
        <p:spPr>
          <a:xfrm>
            <a:off x="278027" y="2349692"/>
            <a:ext cx="6301946" cy="1615827"/>
          </a:xfrm>
          <a:prstGeom prst="rect">
            <a:avLst/>
          </a:prstGeom>
          <a:noFill/>
        </p:spPr>
        <p:txBody>
          <a:bodyPr wrap="square" rtlCol="0">
            <a:spAutoFit/>
          </a:bodyPr>
          <a:lstStyle/>
          <a:p>
            <a:r>
              <a:rPr lang="ja-JP" altLang="en-US" sz="1100" dirty="0">
                <a:latin typeface="+mn-ea"/>
              </a:rPr>
              <a:t>■</a:t>
            </a:r>
            <a:r>
              <a:rPr lang="en-US" altLang="ja-JP" sz="1100" dirty="0">
                <a:latin typeface="+mn-ea"/>
              </a:rPr>
              <a:t>17-19</a:t>
            </a:r>
            <a:r>
              <a:rPr lang="ja-JP" altLang="en-US" sz="1100" dirty="0">
                <a:latin typeface="+mn-ea"/>
              </a:rPr>
              <a:t>　住民理解に関する区市町村の意見書</a:t>
            </a:r>
            <a:endParaRPr lang="en-US" altLang="ja-JP" sz="1100" dirty="0">
              <a:latin typeface="+mn-ea"/>
            </a:endParaRPr>
          </a:p>
          <a:p>
            <a:r>
              <a:rPr lang="ja-JP" altLang="en-US" sz="1100" dirty="0">
                <a:latin typeface="+mn-ea"/>
              </a:rPr>
              <a:t>　・　近隣住民からの同意書の取得廃止に伴い、当該計画地の区市町村は、「住民との調整状況　　　</a:t>
            </a:r>
            <a:endParaRPr lang="en-US" altLang="ja-JP" sz="1100" dirty="0">
              <a:latin typeface="+mn-ea"/>
            </a:endParaRPr>
          </a:p>
          <a:p>
            <a:r>
              <a:rPr lang="ja-JP" altLang="en-US" sz="1100" dirty="0">
                <a:latin typeface="+mn-ea"/>
              </a:rPr>
              <a:t>　　に関する区市町村の意見書」を提出すること。</a:t>
            </a:r>
            <a:endParaRPr lang="en-US" altLang="ja-JP" sz="1100" dirty="0">
              <a:latin typeface="+mn-ea"/>
            </a:endParaRPr>
          </a:p>
          <a:p>
            <a:r>
              <a:rPr lang="ja-JP" altLang="en-US" sz="1100" dirty="0">
                <a:latin typeface="+mn-ea"/>
              </a:rPr>
              <a:t>　・　意見書には、当該区市町村にとっての計画の意義と計画遂行に当たっての計画者との協力</a:t>
            </a:r>
            <a:endParaRPr lang="en-US" altLang="ja-JP" sz="1100" dirty="0">
              <a:latin typeface="+mn-ea"/>
            </a:endParaRPr>
          </a:p>
          <a:p>
            <a:r>
              <a:rPr lang="ja-JP" altLang="en-US" sz="1100" dirty="0">
                <a:latin typeface="+mn-ea"/>
              </a:rPr>
              <a:t>　　体制の具体的内容、また、計画に対する反対住民が存在する場合は、区市町村としての反対</a:t>
            </a:r>
            <a:endParaRPr lang="en-US" altLang="ja-JP" sz="1100" dirty="0">
              <a:latin typeface="+mn-ea"/>
            </a:endParaRPr>
          </a:p>
          <a:p>
            <a:r>
              <a:rPr lang="ja-JP" altLang="en-US" sz="1100" dirty="0">
                <a:latin typeface="+mn-ea"/>
              </a:rPr>
              <a:t>　　住民に対する対応方法、最終的に同意が得られない場合、将来に渡って計画に及ぼす影響、</a:t>
            </a:r>
            <a:endParaRPr lang="en-US" altLang="ja-JP" sz="1100" dirty="0">
              <a:latin typeface="+mn-ea"/>
            </a:endParaRPr>
          </a:p>
          <a:p>
            <a:r>
              <a:rPr lang="ja-JP" altLang="en-US" sz="1100" dirty="0">
                <a:latin typeface="+mn-ea"/>
              </a:rPr>
              <a:t>　　対応方法などを具体的に盛り込むこと。</a:t>
            </a:r>
            <a:endParaRPr lang="en-US" altLang="ja-JP" sz="1100" dirty="0">
              <a:latin typeface="+mn-ea"/>
            </a:endParaRPr>
          </a:p>
          <a:p>
            <a:r>
              <a:rPr lang="ja-JP" altLang="en-US" sz="1100" dirty="0">
                <a:latin typeface="+mn-ea"/>
              </a:rPr>
              <a:t>　・　なお、２カ年事業の場合、開設年度を記載する等単年度補助の考えと齟齬が生じる記載は</a:t>
            </a:r>
            <a:endParaRPr lang="en-US" altLang="ja-JP" sz="1100" dirty="0">
              <a:latin typeface="+mn-ea"/>
            </a:endParaRPr>
          </a:p>
          <a:p>
            <a:r>
              <a:rPr lang="ja-JP" altLang="en-US" sz="1100" dirty="0">
                <a:latin typeface="+mn-ea"/>
              </a:rPr>
              <a:t>　　避けること。</a:t>
            </a:r>
            <a:endParaRPr lang="en-US" altLang="ja-JP" sz="1100" dirty="0">
              <a:latin typeface="+mn-ea"/>
            </a:endParaRPr>
          </a:p>
        </p:txBody>
      </p:sp>
      <p:sp>
        <p:nvSpPr>
          <p:cNvPr id="6" name="正方形/長方形 5"/>
          <p:cNvSpPr/>
          <p:nvPr/>
        </p:nvSpPr>
        <p:spPr>
          <a:xfrm>
            <a:off x="278027" y="4471508"/>
            <a:ext cx="6437098" cy="121252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latin typeface="Meiryo UI" panose="020B0604030504040204" pitchFamily="50" charset="-128"/>
                <a:ea typeface="Meiryo UI" panose="020B0604030504040204" pitchFamily="50" charset="-128"/>
              </a:rPr>
              <a:t>　</a:t>
            </a:r>
            <a:r>
              <a:rPr kumimoji="1" lang="ja-JP" altLang="en-US" sz="1100" u="sng" dirty="0">
                <a:solidFill>
                  <a:schemeClr val="tx1"/>
                </a:solidFill>
                <a:latin typeface="Meiryo UI" panose="020B0604030504040204" pitchFamily="50" charset="-128"/>
                <a:ea typeface="Meiryo UI" panose="020B0604030504040204" pitchFamily="50" charset="-128"/>
              </a:rPr>
              <a:t>「住民との調整状況に関する区市町村の意見書」については、事業計画書提出時には押印は必要ありません。事業計画書提出時点の（案）を提出してください。</a:t>
            </a:r>
            <a:endParaRPr kumimoji="1" lang="en-US" altLang="ja-JP" sz="1100" u="sng"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r>
              <a:rPr kumimoji="1" lang="ja-JP" altLang="en-US" sz="1100" u="sng" dirty="0">
                <a:solidFill>
                  <a:schemeClr val="tx1"/>
                </a:solidFill>
                <a:latin typeface="Meiryo UI" panose="020B0604030504040204" pitchFamily="50" charset="-128"/>
                <a:ea typeface="Meiryo UI" panose="020B0604030504040204" pitchFamily="50" charset="-128"/>
              </a:rPr>
              <a:t>協議書提出時に印入りの正式なものを提出していただきます。</a:t>
            </a:r>
            <a:endParaRPr kumimoji="1" lang="en-US" altLang="ja-JP" sz="1100" u="sng"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r>
              <a:rPr kumimoji="1" lang="ja-JP" altLang="en-US" sz="1100" u="sng" dirty="0">
                <a:solidFill>
                  <a:schemeClr val="tx1"/>
                </a:solidFill>
                <a:latin typeface="Meiryo UI" panose="020B0604030504040204" pitchFamily="50" charset="-128"/>
                <a:ea typeface="Meiryo UI" panose="020B0604030504040204" pitchFamily="50" charset="-128"/>
              </a:rPr>
              <a:t>事業計画書提出時の意見書と協議書提出時の意見書は基本的には変更がないようにしてください。</a:t>
            </a:r>
            <a:endParaRPr kumimoji="1" lang="en-US" altLang="ja-JP" sz="1100" u="sng"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a:t>
            </a:r>
            <a:r>
              <a:rPr kumimoji="1" lang="ja-JP" altLang="en-US" sz="1100" u="sng" dirty="0">
                <a:solidFill>
                  <a:schemeClr val="tx1"/>
                </a:solidFill>
                <a:latin typeface="Meiryo UI" panose="020B0604030504040204" pitchFamily="50" charset="-128"/>
                <a:ea typeface="Meiryo UI" panose="020B0604030504040204" pitchFamily="50" charset="-128"/>
              </a:rPr>
              <a:t>事業計画書提出時から協議書提出時の間に住民からの意見があったなど、状況が変化した場合に変更を行ってください。</a:t>
            </a:r>
            <a:endParaRPr kumimoji="1" lang="en-US" altLang="ja-JP" sz="1100" u="sng" dirty="0">
              <a:solidFill>
                <a:schemeClr val="tx1"/>
              </a:solidFill>
              <a:latin typeface="Meiryo UI" panose="020B0604030504040204" pitchFamily="50" charset="-128"/>
              <a:ea typeface="Meiryo UI" panose="020B0604030504040204" pitchFamily="50" charset="-128"/>
            </a:endParaRPr>
          </a:p>
        </p:txBody>
      </p:sp>
      <p:sp>
        <p:nvSpPr>
          <p:cNvPr id="7" name="正方形/長方形 6"/>
          <p:cNvSpPr/>
          <p:nvPr/>
        </p:nvSpPr>
        <p:spPr>
          <a:xfrm>
            <a:off x="278027" y="5886521"/>
            <a:ext cx="6437098" cy="13601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latin typeface="Meiryo UI" panose="020B0604030504040204" pitchFamily="50" charset="-128"/>
                <a:ea typeface="Meiryo UI" panose="020B0604030504040204" pitchFamily="50" charset="-128"/>
              </a:rPr>
              <a:t>◇住民説明会◇</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建設計画の確実な実施と施設開設後の円滑な施設運営には、建築用地に係る自治会もしくは町会並びに近隣住民の協力、理解が必要である。</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このため、計画者は計画内容の周知や理解を求めるため、計画段階から適切な住民説明会を実施し、誠意を持った対応を図ること。</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ja-JP" altLang="en-US" sz="1100" dirty="0">
                <a:solidFill>
                  <a:schemeClr val="tx1"/>
                </a:solidFill>
                <a:latin typeface="Meiryo UI" panose="020B0604030504040204" pitchFamily="50" charset="-128"/>
                <a:ea typeface="Meiryo UI" panose="020B0604030504040204" pitchFamily="50" charset="-128"/>
              </a:rPr>
              <a:t>　また、計画地の区市町村においては、法人による近隣住民への対応に際し、積極的に関与するなど、計画者との協力体制を構築すること。</a:t>
            </a:r>
            <a:endParaRPr kumimoji="1" lang="en-US" altLang="ja-JP" sz="1100" dirty="0">
              <a:solidFill>
                <a:schemeClr val="tx1"/>
              </a:solidFill>
              <a:latin typeface="Meiryo UI" panose="020B0604030504040204" pitchFamily="50" charset="-128"/>
              <a:ea typeface="Meiryo UI" panose="020B0604030504040204" pitchFamily="50" charset="-128"/>
            </a:endParaRPr>
          </a:p>
        </p:txBody>
      </p:sp>
      <p:sp>
        <p:nvSpPr>
          <p:cNvPr id="8" name="正方形/長方形 7"/>
          <p:cNvSpPr/>
          <p:nvPr/>
        </p:nvSpPr>
        <p:spPr>
          <a:xfrm>
            <a:off x="0" y="7689211"/>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No.18</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老朽度調査表」</a:t>
            </a:r>
          </a:p>
        </p:txBody>
      </p:sp>
      <p:sp>
        <p:nvSpPr>
          <p:cNvPr id="9" name="テキスト ボックス 8"/>
          <p:cNvSpPr txBox="1"/>
          <p:nvPr/>
        </p:nvSpPr>
        <p:spPr>
          <a:xfrm>
            <a:off x="278027" y="7947366"/>
            <a:ext cx="6301946" cy="261610"/>
          </a:xfrm>
          <a:prstGeom prst="rect">
            <a:avLst/>
          </a:prstGeom>
          <a:noFill/>
        </p:spPr>
        <p:txBody>
          <a:bodyPr wrap="square" rtlCol="0">
            <a:spAutoFit/>
          </a:bodyPr>
          <a:lstStyle/>
          <a:p>
            <a:r>
              <a:rPr lang="ja-JP" altLang="en-US" sz="1100" dirty="0">
                <a:latin typeface="+mn-ea"/>
              </a:rPr>
              <a:t>・　改築の場合には、老朽度調査が必要となる。調査した内容はこの様式により報告すること。</a:t>
            </a:r>
            <a:endParaRPr lang="en-US" altLang="ja-JP" sz="1100" dirty="0">
              <a:latin typeface="+mn-ea"/>
            </a:endParaRPr>
          </a:p>
        </p:txBody>
      </p:sp>
      <p:sp>
        <p:nvSpPr>
          <p:cNvPr id="11" name="テキスト ボックス 10"/>
          <p:cNvSpPr txBox="1"/>
          <p:nvPr/>
        </p:nvSpPr>
        <p:spPr>
          <a:xfrm>
            <a:off x="278027" y="234548"/>
            <a:ext cx="6301946" cy="600164"/>
          </a:xfrm>
          <a:prstGeom prst="rect">
            <a:avLst/>
          </a:prstGeom>
          <a:noFill/>
        </p:spPr>
        <p:txBody>
          <a:bodyPr wrap="square" rtlCol="0">
            <a:spAutoFit/>
          </a:bodyPr>
          <a:lstStyle/>
          <a:p>
            <a:r>
              <a:rPr lang="ja-JP" altLang="en-US" sz="1100" dirty="0">
                <a:latin typeface="Meiryo UI" panose="020B0604030504040204" pitchFamily="50" charset="-128"/>
                <a:ea typeface="Meiryo UI" panose="020B0604030504040204" pitchFamily="50" charset="-128"/>
              </a:rPr>
              <a:t>■</a:t>
            </a:r>
            <a:r>
              <a:rPr lang="en-US" altLang="ja-JP" sz="1100" dirty="0">
                <a:latin typeface="Meiryo UI" panose="020B0604030504040204" pitchFamily="50" charset="-128"/>
                <a:ea typeface="Meiryo UI" panose="020B0604030504040204" pitchFamily="50" charset="-128"/>
              </a:rPr>
              <a:t>17-18</a:t>
            </a:r>
            <a:r>
              <a:rPr lang="ja-JP" altLang="en-US" sz="1100" dirty="0">
                <a:latin typeface="Meiryo UI" panose="020B0604030504040204" pitchFamily="50" charset="-128"/>
                <a:ea typeface="Meiryo UI" panose="020B0604030504040204" pitchFamily="50" charset="-128"/>
              </a:rPr>
              <a:t>　住民説明会経過報告書</a:t>
            </a:r>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　・　住民説明（説明会、個別説明）を実施した内容や住民からの意見等、交渉経緯を時系列に整理し、随</a:t>
            </a:r>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　　時提出すること。</a:t>
            </a:r>
            <a:endParaRPr lang="en-US" altLang="ja-JP" sz="11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171525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正方形/長方形 15"/>
          <p:cNvSpPr/>
          <p:nvPr/>
        </p:nvSpPr>
        <p:spPr>
          <a:xfrm>
            <a:off x="0" y="163619"/>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No.19</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工事見積書（費目内訳）」</a:t>
            </a:r>
          </a:p>
        </p:txBody>
      </p:sp>
      <p:sp>
        <p:nvSpPr>
          <p:cNvPr id="17" name="テキスト ボックス 16"/>
          <p:cNvSpPr txBox="1"/>
          <p:nvPr/>
        </p:nvSpPr>
        <p:spPr>
          <a:xfrm>
            <a:off x="278027" y="396884"/>
            <a:ext cx="6301946" cy="769441"/>
          </a:xfrm>
          <a:prstGeom prst="rect">
            <a:avLst/>
          </a:prstGeom>
          <a:noFill/>
        </p:spPr>
        <p:txBody>
          <a:bodyPr wrap="square" rtlCol="0">
            <a:spAutoFit/>
          </a:bodyPr>
          <a:lstStyle/>
          <a:p>
            <a:r>
              <a:rPr lang="ja-JP" altLang="en-US" sz="1100" dirty="0">
                <a:latin typeface="+mn-ea"/>
              </a:rPr>
              <a:t>■</a:t>
            </a:r>
            <a:r>
              <a:rPr lang="en-US" altLang="ja-JP" sz="1100" dirty="0">
                <a:latin typeface="+mn-ea"/>
              </a:rPr>
              <a:t>19-1</a:t>
            </a:r>
            <a:r>
              <a:rPr lang="ja-JP" altLang="en-US" sz="1100" dirty="0">
                <a:latin typeface="+mn-ea"/>
              </a:rPr>
              <a:t>　工事見積書（費目内訳）</a:t>
            </a:r>
            <a:endParaRPr lang="en-US" altLang="ja-JP" sz="1100" dirty="0">
              <a:latin typeface="+mn-ea"/>
            </a:endParaRPr>
          </a:p>
          <a:p>
            <a:r>
              <a:rPr lang="ja-JP" altLang="en-US" sz="1100" dirty="0">
                <a:latin typeface="+mn-ea"/>
              </a:rPr>
              <a:t>（１）「工事見積書」が下記に示す項目区分まで記入されているか確認すること。費目内訳書は</a:t>
            </a:r>
            <a:endParaRPr lang="en-US" altLang="ja-JP" sz="1100" dirty="0">
              <a:latin typeface="+mn-ea"/>
            </a:endParaRPr>
          </a:p>
          <a:p>
            <a:r>
              <a:rPr lang="ja-JP" altLang="en-US" sz="1100" dirty="0">
                <a:latin typeface="+mn-ea"/>
              </a:rPr>
              <a:t>　　小項目まで分類されたものを提出すること。</a:t>
            </a:r>
            <a:endParaRPr lang="en-US" altLang="ja-JP" sz="1100" b="1" u="sng" dirty="0">
              <a:latin typeface="+mn-ea"/>
            </a:endParaRPr>
          </a:p>
          <a:p>
            <a:r>
              <a:rPr lang="ja-JP" altLang="en-US" sz="1100" dirty="0">
                <a:latin typeface="+mn-ea"/>
              </a:rPr>
              <a:t>　　①　主体工事</a:t>
            </a:r>
            <a:endParaRPr lang="en-US" altLang="ja-JP" sz="1100" dirty="0">
              <a:latin typeface="+mn-ea"/>
            </a:endParaRPr>
          </a:p>
        </p:txBody>
      </p:sp>
      <p:graphicFrame>
        <p:nvGraphicFramePr>
          <p:cNvPr id="2" name="表 1"/>
          <p:cNvGraphicFramePr>
            <a:graphicFrameLocks noGrp="1"/>
          </p:cNvGraphicFramePr>
          <p:nvPr>
            <p:extLst>
              <p:ext uri="{D42A27DB-BD31-4B8C-83A1-F6EECF244321}">
                <p14:modId xmlns:p14="http://schemas.microsoft.com/office/powerpoint/2010/main" val="779939738"/>
              </p:ext>
            </p:extLst>
          </p:nvPr>
        </p:nvGraphicFramePr>
        <p:xfrm>
          <a:off x="485774" y="1166325"/>
          <a:ext cx="6198973" cy="2931514"/>
        </p:xfrm>
        <a:graphic>
          <a:graphicData uri="http://schemas.openxmlformats.org/drawingml/2006/table">
            <a:tbl>
              <a:tblPr firstRow="1" bandRow="1">
                <a:tableStyleId>{5C22544A-7EE6-4342-B048-85BDC9FD1C3A}</a:tableStyleId>
              </a:tblPr>
              <a:tblGrid>
                <a:gridCol w="1685925">
                  <a:extLst>
                    <a:ext uri="{9D8B030D-6E8A-4147-A177-3AD203B41FA5}">
                      <a16:colId xmlns:a16="http://schemas.microsoft.com/office/drawing/2014/main" val="733101132"/>
                    </a:ext>
                  </a:extLst>
                </a:gridCol>
                <a:gridCol w="4513048">
                  <a:extLst>
                    <a:ext uri="{9D8B030D-6E8A-4147-A177-3AD203B41FA5}">
                      <a16:colId xmlns:a16="http://schemas.microsoft.com/office/drawing/2014/main" val="1064363119"/>
                    </a:ext>
                  </a:extLst>
                </a:gridCol>
              </a:tblGrid>
              <a:tr h="242228">
                <a:tc>
                  <a:txBody>
                    <a:bodyPr/>
                    <a:lstStyle/>
                    <a:p>
                      <a:r>
                        <a:rPr kumimoji="1" lang="ja-JP" altLang="en-US" sz="1100" b="0" dirty="0">
                          <a:solidFill>
                            <a:schemeClr val="tx1"/>
                          </a:solidFill>
                          <a:latin typeface="Meiryo UI" panose="020B0604030504040204" pitchFamily="50" charset="-128"/>
                          <a:ea typeface="Meiryo UI" panose="020B0604030504040204" pitchFamily="50" charset="-128"/>
                        </a:rPr>
                        <a:t>ア　共通仮設費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1100" b="0">
                        <a:solidFill>
                          <a:schemeClr val="tx1"/>
                        </a:solidFill>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63682073"/>
                  </a:ext>
                </a:extLst>
              </a:tr>
              <a:tr h="555700">
                <a:tc>
                  <a:txBody>
                    <a:bodyPr/>
                    <a:lstStyle/>
                    <a:p>
                      <a:r>
                        <a:rPr kumimoji="1" lang="ja-JP" altLang="en-US" sz="1100" b="0" dirty="0">
                          <a:solidFill>
                            <a:schemeClr val="tx1"/>
                          </a:solidFill>
                          <a:latin typeface="Meiryo UI" panose="020B0604030504040204" pitchFamily="50" charset="-128"/>
                          <a:ea typeface="Meiryo UI" panose="020B0604030504040204" pitchFamily="50" charset="-128"/>
                        </a:rPr>
                        <a:t>イ　建築工事費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kumimoji="1" lang="ja-JP" altLang="en-US" sz="1100" b="0" dirty="0">
                          <a:solidFill>
                            <a:schemeClr val="tx1"/>
                          </a:solidFill>
                          <a:latin typeface="Meiryo UI" panose="020B0604030504040204" pitchFamily="50" charset="-128"/>
                          <a:ea typeface="Meiryo UI" panose="020B0604030504040204" pitchFamily="50" charset="-128"/>
                        </a:rPr>
                        <a:t>①直接仮設工事　②土工事　③杭うち業　④鉄筋コンクリート　⑤鉄骨　⑥煉瓦ブロック　⑦防水　⑧屋根　⑨石　⑩左官　⑪タイル　⑫木　⑬金属　⑭木製建具　⑮金属建具　⑯ガラス　⑰内装　⑱雑工事　</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38960693"/>
                  </a:ext>
                </a:extLst>
              </a:tr>
              <a:tr h="555700">
                <a:tc>
                  <a:txBody>
                    <a:bodyPr/>
                    <a:lstStyle/>
                    <a:p>
                      <a:r>
                        <a:rPr kumimoji="1" lang="ja-JP" altLang="en-US" sz="1100" b="0" dirty="0">
                          <a:solidFill>
                            <a:schemeClr val="tx1"/>
                          </a:solidFill>
                          <a:latin typeface="Meiryo UI" panose="020B0604030504040204" pitchFamily="50" charset="-128"/>
                          <a:ea typeface="Meiryo UI" panose="020B0604030504040204" pitchFamily="50" charset="-128"/>
                        </a:rPr>
                        <a:t>ウ　電気設備工事</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kumimoji="1" lang="ja-JP" altLang="en-US" sz="1100" b="0" dirty="0">
                          <a:solidFill>
                            <a:schemeClr val="tx1"/>
                          </a:solidFill>
                          <a:latin typeface="Meiryo UI" panose="020B0604030504040204" pitchFamily="50" charset="-128"/>
                          <a:ea typeface="Meiryo UI" panose="020B0604030504040204" pitchFamily="50" charset="-128"/>
                        </a:rPr>
                        <a:t>①受変電　②自家発電　③蓄電池　④幹線　⑤電力　⑥電灯コンセント　⑦照明器具　⑧電話　⑨拡声　⑩テレビ共聴　⑪ＩＴＶ　⑫防犯　⑬ナースコール　⑭カードシステム　⑮火災報知　⑯防排煙　⑰非常通報装置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1070160"/>
                  </a:ext>
                </a:extLst>
              </a:tr>
              <a:tr h="242228">
                <a:tc>
                  <a:txBody>
                    <a:bodyPr/>
                    <a:lstStyle/>
                    <a:p>
                      <a:r>
                        <a:rPr kumimoji="1" lang="ja-JP" altLang="en-US" sz="1100" b="0" dirty="0">
                          <a:solidFill>
                            <a:schemeClr val="tx1"/>
                          </a:solidFill>
                          <a:latin typeface="Meiryo UI" panose="020B0604030504040204" pitchFamily="50" charset="-128"/>
                          <a:ea typeface="Meiryo UI" panose="020B0604030504040204" pitchFamily="50" charset="-128"/>
                        </a:rPr>
                        <a:t>エ　空調換気設備工事　</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kumimoji="1" lang="ja-JP" altLang="en-US" sz="1100" b="0" dirty="0">
                          <a:solidFill>
                            <a:schemeClr val="tx1"/>
                          </a:solidFill>
                          <a:latin typeface="Meiryo UI" panose="020B0604030504040204" pitchFamily="50" charset="-128"/>
                          <a:ea typeface="Meiryo UI" panose="020B0604030504040204" pitchFamily="50" charset="-128"/>
                        </a:rPr>
                        <a:t>①冷熱源機器　②空調機器　③配管　④空調ダクト　⑤換気　⑥自動制御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2125610"/>
                  </a:ext>
                </a:extLst>
              </a:tr>
              <a:tr h="242228">
                <a:tc>
                  <a:txBody>
                    <a:bodyPr/>
                    <a:lstStyle/>
                    <a:p>
                      <a:r>
                        <a:rPr kumimoji="1" lang="ja-JP" altLang="en-US" sz="1100" b="0" dirty="0">
                          <a:solidFill>
                            <a:schemeClr val="tx1"/>
                          </a:solidFill>
                          <a:latin typeface="Meiryo UI" panose="020B0604030504040204" pitchFamily="50" charset="-128"/>
                          <a:ea typeface="Meiryo UI" panose="020B0604030504040204" pitchFamily="50" charset="-128"/>
                        </a:rPr>
                        <a:t>オ　給排水衛生設備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kumimoji="1" lang="zh-TW" altLang="en-US" sz="1100" b="0" dirty="0">
                          <a:solidFill>
                            <a:schemeClr val="tx1"/>
                          </a:solidFill>
                          <a:latin typeface="Meiryo UI" panose="020B0604030504040204" pitchFamily="50" charset="-128"/>
                          <a:ea typeface="Meiryo UI" panose="020B0604030504040204" pitchFamily="50" charset="-128"/>
                        </a:rPr>
                        <a:t>①給水　②給湯　③排水通気　④衛生器具</a:t>
                      </a:r>
                      <a:endParaRPr kumimoji="1" lang="ja-JP" altLang="en-US" sz="1100" b="0" dirty="0">
                        <a:solidFill>
                          <a:schemeClr val="tx1"/>
                        </a:solidFill>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45962781"/>
                  </a:ext>
                </a:extLst>
              </a:tr>
              <a:tr h="398964">
                <a:tc>
                  <a:txBody>
                    <a:bodyPr/>
                    <a:lstStyle/>
                    <a:p>
                      <a:r>
                        <a:rPr kumimoji="1" lang="ja-JP" altLang="en-US" sz="1100" b="0" dirty="0">
                          <a:solidFill>
                            <a:schemeClr val="tx1"/>
                          </a:solidFill>
                          <a:latin typeface="Meiryo UI" panose="020B0604030504040204" pitchFamily="50" charset="-128"/>
                          <a:ea typeface="Meiryo UI" panose="020B0604030504040204" pitchFamily="50" charset="-128"/>
                        </a:rPr>
                        <a:t>カ　スプリンクラー設備工事</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kumimoji="1" lang="ja-JP" altLang="en-US" sz="1100" b="0" dirty="0">
                          <a:solidFill>
                            <a:schemeClr val="tx1"/>
                          </a:solidFill>
                          <a:latin typeface="Meiryo UI" panose="020B0604030504040204" pitchFamily="50" charset="-128"/>
                          <a:ea typeface="Meiryo UI" panose="020B0604030504040204" pitchFamily="50" charset="-128"/>
                        </a:rPr>
                        <a:t>①基本部分　②面積加算部分　③貯水槽加算部分（既存施設の拡張、一部改修の場合）　④自動警報装置分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53187194"/>
                  </a:ext>
                </a:extLst>
              </a:tr>
              <a:tr h="242228">
                <a:tc>
                  <a:txBody>
                    <a:bodyPr/>
                    <a:lstStyle/>
                    <a:p>
                      <a:r>
                        <a:rPr kumimoji="1" lang="ja-JP" altLang="en-US" sz="1100" b="0" dirty="0">
                          <a:solidFill>
                            <a:schemeClr val="tx1"/>
                          </a:solidFill>
                          <a:latin typeface="Meiryo UI" panose="020B0604030504040204" pitchFamily="50" charset="-128"/>
                          <a:ea typeface="Meiryo UI" panose="020B0604030504040204" pitchFamily="50" charset="-128"/>
                        </a:rPr>
                        <a:t>キ　外構工事</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7992480"/>
                  </a:ext>
                </a:extLst>
              </a:tr>
              <a:tr h="279754">
                <a:tc>
                  <a:txBody>
                    <a:bodyPr/>
                    <a:lstStyle/>
                    <a:p>
                      <a:r>
                        <a:rPr kumimoji="1" lang="ja-JP" altLang="en-US" sz="1100" b="0" dirty="0">
                          <a:solidFill>
                            <a:schemeClr val="tx1"/>
                          </a:solidFill>
                          <a:latin typeface="Meiryo UI" panose="020B0604030504040204" pitchFamily="50" charset="-128"/>
                          <a:ea typeface="Meiryo UI" panose="020B0604030504040204" pitchFamily="50" charset="-128"/>
                        </a:rPr>
                        <a:t>ク　防犯対策工事</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kumimoji="1" lang="ja-JP" altLang="en-US" sz="1100" b="0" dirty="0">
                          <a:solidFill>
                            <a:schemeClr val="tx1"/>
                          </a:solidFill>
                          <a:latin typeface="Meiryo UI" panose="020B0604030504040204" pitchFamily="50" charset="-128"/>
                          <a:ea typeface="Meiryo UI" panose="020B0604030504040204" pitchFamily="50" charset="-128"/>
                        </a:rPr>
                        <a:t>①防犯カメラ　②警察機関への通報装置　③人感センサー</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14466465"/>
                  </a:ext>
                </a:extLst>
              </a:tr>
            </a:tbl>
          </a:graphicData>
        </a:graphic>
      </p:graphicFrame>
      <p:sp>
        <p:nvSpPr>
          <p:cNvPr id="18" name="テキスト ボックス 17"/>
          <p:cNvSpPr txBox="1"/>
          <p:nvPr/>
        </p:nvSpPr>
        <p:spPr>
          <a:xfrm>
            <a:off x="278026" y="4116889"/>
            <a:ext cx="6406721" cy="3985706"/>
          </a:xfrm>
          <a:prstGeom prst="rect">
            <a:avLst/>
          </a:prstGeom>
          <a:noFill/>
        </p:spPr>
        <p:txBody>
          <a:bodyPr wrap="square" rtlCol="0">
            <a:spAutoFit/>
          </a:bodyPr>
          <a:lstStyle/>
          <a:p>
            <a:r>
              <a:rPr lang="ja-JP" altLang="en-US" sz="1100" dirty="0">
                <a:latin typeface="游ゴシック" panose="020B0400000000000000" pitchFamily="50" charset="-128"/>
                <a:ea typeface="游ゴシック" panose="020B0400000000000000" pitchFamily="50" charset="-128"/>
              </a:rPr>
              <a:t>　　②　昇降機設備工事</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③　浄化槽設備工事</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④　介護用リフト等</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・介護用リフト　　・特殊浴槽</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⑤　厨房設備工事</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⑥　資源有効活用</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・水の循環、再利用　　・生ゴミ処理　　・ソーラー　　・その他</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⑦　その他対象外工事（補助対象対象外工事）</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・植栽・造園　　・土地造成　　・擁壁工事　　・解体工事　　</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・上記（１）のキ以外の外構</a:t>
            </a:r>
            <a:endParaRPr lang="en-US" altLang="ja-JP" sz="1100" dirty="0">
              <a:latin typeface="游ゴシック" panose="020B0400000000000000" pitchFamily="50" charset="-128"/>
              <a:ea typeface="游ゴシック" panose="020B0400000000000000" pitchFamily="50" charset="-128"/>
            </a:endParaRPr>
          </a:p>
          <a:p>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（２）解体撤去工事費について</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　既存施設を解体撤去し、施設を創設する場合は、その他工事（補助対象外）に計上する。　</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　施設を改築する場合は、解体撤去工事に計上する。</a:t>
            </a:r>
            <a:endParaRPr lang="en-US" altLang="ja-JP" sz="1100" dirty="0">
              <a:latin typeface="游ゴシック" panose="020B0400000000000000" pitchFamily="50" charset="-128"/>
              <a:ea typeface="游ゴシック" panose="020B0400000000000000" pitchFamily="50" charset="-128"/>
            </a:endParaRPr>
          </a:p>
          <a:p>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（３）補助対象外工事について</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　</a:t>
            </a:r>
            <a:r>
              <a:rPr lang="ja-JP" altLang="en-US" sz="1100" b="1" u="sng" dirty="0">
                <a:solidFill>
                  <a:srgbClr val="FF0000"/>
                </a:solidFill>
                <a:latin typeface="游ゴシック" panose="020B0400000000000000" pitchFamily="50" charset="-128"/>
                <a:ea typeface="游ゴシック" panose="020B0400000000000000" pitchFamily="50" charset="-128"/>
              </a:rPr>
              <a:t>施設と一体的ではない整備については補助対象外となります。</a:t>
            </a:r>
            <a:endParaRPr lang="en-US" altLang="ja-JP" sz="1100" b="1" u="sng" dirty="0">
              <a:solidFill>
                <a:srgbClr val="FF0000"/>
              </a:solidFill>
              <a:latin typeface="游ゴシック" panose="020B0400000000000000" pitchFamily="50" charset="-128"/>
              <a:ea typeface="游ゴシック" panose="020B0400000000000000" pitchFamily="50" charset="-128"/>
            </a:endParaRPr>
          </a:p>
          <a:p>
            <a:r>
              <a:rPr lang="ja-JP" altLang="en-US" sz="1100" b="1" dirty="0">
                <a:solidFill>
                  <a:srgbClr val="FF0000"/>
                </a:solidFill>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（例：カーテン、壁掛型エアコン、消火器、避難用はしご、</a:t>
            </a:r>
            <a:r>
              <a:rPr lang="en-US" altLang="ja-JP" sz="1100" dirty="0">
                <a:latin typeface="游ゴシック" panose="020B0400000000000000" pitchFamily="50" charset="-128"/>
                <a:ea typeface="游ゴシック" panose="020B0400000000000000" pitchFamily="50" charset="-128"/>
              </a:rPr>
              <a:t>AED</a:t>
            </a:r>
            <a:r>
              <a:rPr lang="ja-JP" altLang="en-US" sz="1100" dirty="0">
                <a:latin typeface="游ゴシック" panose="020B0400000000000000" pitchFamily="50" charset="-128"/>
                <a:ea typeface="游ゴシック" panose="020B0400000000000000" pitchFamily="50" charset="-128"/>
              </a:rPr>
              <a:t>等）</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　</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補助対象経費分類表</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No.19-3</a:t>
            </a:r>
            <a:r>
              <a:rPr lang="ja-JP" altLang="en-US" sz="1100" dirty="0">
                <a:latin typeface="游ゴシック" panose="020B0400000000000000" pitchFamily="50" charset="-128"/>
                <a:ea typeface="游ゴシック" panose="020B0400000000000000" pitchFamily="50" charset="-128"/>
              </a:rPr>
              <a:t>）を作成される際は、どれが補助対象外になるかにつ</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いて、見積書の精査をお願いします。</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　見積書にはどの項目を補助対象外としたか明示してください。</a:t>
            </a:r>
            <a:endParaRPr lang="en-US" altLang="ja-JP" sz="1100" dirty="0">
              <a:latin typeface="游ゴシック" panose="020B0400000000000000" pitchFamily="50" charset="-128"/>
              <a:ea typeface="游ゴシック" panose="020B0400000000000000" pitchFamily="50" charset="-128"/>
            </a:endParaRPr>
          </a:p>
          <a:p>
            <a:endParaRPr lang="en-US" altLang="ja-JP" sz="1100" dirty="0">
              <a:latin typeface="游ゴシック" panose="020B0400000000000000" pitchFamily="50" charset="-128"/>
              <a:ea typeface="游ゴシック" panose="020B0400000000000000" pitchFamily="50" charset="-128"/>
            </a:endParaRPr>
          </a:p>
          <a:p>
            <a:r>
              <a:rPr lang="ja-JP" altLang="en-US" sz="1100" b="1" u="sng" dirty="0">
                <a:solidFill>
                  <a:srgbClr val="FF0000"/>
                </a:solidFill>
                <a:latin typeface="游ゴシック" panose="020B0400000000000000" pitchFamily="50" charset="-128"/>
                <a:ea typeface="游ゴシック" panose="020B0400000000000000" pitchFamily="50" charset="-128"/>
              </a:rPr>
              <a:t>（４）大規模修繕については、見積書を</a:t>
            </a:r>
            <a:r>
              <a:rPr lang="en-US" altLang="ja-JP" sz="1100" b="1" u="sng" dirty="0">
                <a:solidFill>
                  <a:srgbClr val="FF0000"/>
                </a:solidFill>
                <a:latin typeface="游ゴシック" panose="020B0400000000000000" pitchFamily="50" charset="-128"/>
                <a:ea typeface="游ゴシック" panose="020B0400000000000000" pitchFamily="50" charset="-128"/>
              </a:rPr>
              <a:t>3</a:t>
            </a:r>
            <a:r>
              <a:rPr lang="ja-JP" altLang="en-US" sz="1100" b="1" u="sng" dirty="0">
                <a:solidFill>
                  <a:srgbClr val="FF0000"/>
                </a:solidFill>
                <a:latin typeface="游ゴシック" panose="020B0400000000000000" pitchFamily="50" charset="-128"/>
                <a:ea typeface="游ゴシック" panose="020B0400000000000000" pitchFamily="50" charset="-128"/>
              </a:rPr>
              <a:t>社以上とり、</a:t>
            </a:r>
            <a:r>
              <a:rPr lang="en-US" altLang="ja-JP" sz="1100" b="1" u="sng" dirty="0">
                <a:solidFill>
                  <a:srgbClr val="FF0000"/>
                </a:solidFill>
                <a:latin typeface="游ゴシック" panose="020B0400000000000000" pitchFamily="50" charset="-128"/>
                <a:ea typeface="游ゴシック" panose="020B0400000000000000" pitchFamily="50" charset="-128"/>
              </a:rPr>
              <a:t>1</a:t>
            </a:r>
            <a:r>
              <a:rPr lang="ja-JP" altLang="en-US" sz="1100" b="1" u="sng" dirty="0">
                <a:solidFill>
                  <a:srgbClr val="FF0000"/>
                </a:solidFill>
                <a:latin typeface="游ゴシック" panose="020B0400000000000000" pitchFamily="50" charset="-128"/>
                <a:ea typeface="游ゴシック" panose="020B0400000000000000" pitchFamily="50" charset="-128"/>
              </a:rPr>
              <a:t>番低い見積を採用すること。</a:t>
            </a:r>
            <a:endParaRPr lang="en-US" altLang="ja-JP" sz="1100" b="1" u="sng" dirty="0">
              <a:solidFill>
                <a:srgbClr val="FF0000"/>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10715224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278027" y="158759"/>
            <a:ext cx="6301946" cy="2708434"/>
          </a:xfrm>
          <a:prstGeom prst="rect">
            <a:avLst/>
          </a:prstGeom>
          <a:noFill/>
        </p:spPr>
        <p:txBody>
          <a:bodyPr wrap="square" rtlCol="0">
            <a:spAutoFit/>
          </a:bodyPr>
          <a:lstStyle/>
          <a:p>
            <a:r>
              <a:rPr lang="ja-JP" altLang="en-US" sz="1100" dirty="0">
                <a:latin typeface="+mn-ea"/>
              </a:rPr>
              <a:t>■</a:t>
            </a:r>
            <a:r>
              <a:rPr lang="en-US" altLang="ja-JP" sz="1100" dirty="0">
                <a:latin typeface="+mn-ea"/>
              </a:rPr>
              <a:t>19-3</a:t>
            </a:r>
            <a:r>
              <a:rPr lang="ja-JP" altLang="en-US" sz="1100" dirty="0">
                <a:latin typeface="+mn-ea"/>
              </a:rPr>
              <a:t>　諸経費・消費税振り分け</a:t>
            </a:r>
            <a:endParaRPr lang="en-US" altLang="ja-JP" sz="1100" dirty="0">
              <a:latin typeface="+mn-ea"/>
            </a:endParaRPr>
          </a:p>
          <a:p>
            <a:r>
              <a:rPr lang="ja-JP" altLang="en-US" sz="1100" dirty="0">
                <a:latin typeface="+mn-ea"/>
              </a:rPr>
              <a:t>　・　工事見積書の中には植栽工事など補助対象外経費や諸経費・消費税等も含まれている。諸</a:t>
            </a:r>
            <a:endParaRPr lang="en-US" altLang="ja-JP" sz="1100" dirty="0">
              <a:latin typeface="+mn-ea"/>
            </a:endParaRPr>
          </a:p>
          <a:p>
            <a:r>
              <a:rPr lang="ja-JP" altLang="en-US" sz="1100" dirty="0">
                <a:latin typeface="+mn-ea"/>
              </a:rPr>
              <a:t>　　経費や消費税は補助対象・対象外にかかわらず、全ての経費にかかるものである。見積りや</a:t>
            </a:r>
            <a:endParaRPr lang="en-US" altLang="ja-JP" sz="1100" dirty="0">
              <a:latin typeface="+mn-ea"/>
            </a:endParaRPr>
          </a:p>
          <a:p>
            <a:r>
              <a:rPr lang="ja-JP" altLang="en-US" sz="1100" dirty="0">
                <a:latin typeface="+mn-ea"/>
              </a:rPr>
              <a:t>　　費目内訳の中でうち施設整備費の工事見積経費を確定するために本表を作成し、諸経費及び</a:t>
            </a:r>
            <a:endParaRPr lang="en-US" altLang="ja-JP" sz="1100" dirty="0">
              <a:latin typeface="+mn-ea"/>
            </a:endParaRPr>
          </a:p>
          <a:p>
            <a:r>
              <a:rPr lang="ja-JP" altLang="en-US" sz="1100" dirty="0">
                <a:latin typeface="+mn-ea"/>
              </a:rPr>
              <a:t>　　消費税等を各費目に按分し、工事見積経費を明確にする。</a:t>
            </a:r>
            <a:endParaRPr lang="en-US" altLang="ja-JP" sz="1100" dirty="0">
              <a:latin typeface="+mn-ea"/>
            </a:endParaRPr>
          </a:p>
          <a:p>
            <a:endParaRPr lang="en-US" altLang="ja-JP" sz="1600" dirty="0">
              <a:latin typeface="+mn-ea"/>
            </a:endParaRPr>
          </a:p>
          <a:p>
            <a:r>
              <a:rPr lang="ja-JP" altLang="en-US" sz="1100" dirty="0">
                <a:latin typeface="+mn-ea"/>
              </a:rPr>
              <a:t>■</a:t>
            </a:r>
            <a:r>
              <a:rPr lang="en-US" altLang="ja-JP" sz="1100" dirty="0">
                <a:latin typeface="+mn-ea"/>
              </a:rPr>
              <a:t>19-4</a:t>
            </a:r>
            <a:r>
              <a:rPr lang="ja-JP" altLang="en-US" sz="1100" dirty="0">
                <a:latin typeface="+mn-ea"/>
              </a:rPr>
              <a:t>　補助対象経費分類表</a:t>
            </a:r>
            <a:endParaRPr lang="en-US" altLang="ja-JP" sz="1100" dirty="0">
              <a:latin typeface="+mn-ea"/>
            </a:endParaRPr>
          </a:p>
          <a:p>
            <a:r>
              <a:rPr lang="ja-JP" altLang="en-US" sz="1100" dirty="0">
                <a:latin typeface="+mn-ea"/>
              </a:rPr>
              <a:t>（１）諸経費・消費税の振り分け後、見積費目別に見積額を入力すること。</a:t>
            </a:r>
            <a:endParaRPr lang="en-US" altLang="ja-JP" sz="1100" dirty="0">
              <a:latin typeface="+mn-ea"/>
            </a:endParaRPr>
          </a:p>
          <a:p>
            <a:r>
              <a:rPr lang="ja-JP" altLang="en-US" sz="1100" dirty="0">
                <a:latin typeface="+mn-ea"/>
              </a:rPr>
              <a:t>（２）「備考」欄には、「主体」、「その他工事」等、右側の「総事業費内訳」の区分に沿って</a:t>
            </a:r>
            <a:endParaRPr lang="en-US" altLang="ja-JP" sz="1100" dirty="0">
              <a:latin typeface="+mn-ea"/>
            </a:endParaRPr>
          </a:p>
          <a:p>
            <a:r>
              <a:rPr lang="ja-JP" altLang="en-US" sz="1100" dirty="0">
                <a:latin typeface="+mn-ea"/>
              </a:rPr>
              <a:t>　　入力すること。</a:t>
            </a:r>
            <a:endParaRPr lang="en-US" altLang="ja-JP" sz="1100" dirty="0">
              <a:latin typeface="+mn-ea"/>
            </a:endParaRPr>
          </a:p>
          <a:p>
            <a:r>
              <a:rPr lang="ja-JP" altLang="en-US" sz="1100" dirty="0">
                <a:latin typeface="+mn-ea"/>
              </a:rPr>
              <a:t>（３）同一工事の中で、補助対象内と補助対象外がある場合は分けて記載し、補助対象外の場合</a:t>
            </a:r>
            <a:endParaRPr lang="en-US" altLang="ja-JP" sz="1100" dirty="0">
              <a:latin typeface="+mn-ea"/>
            </a:endParaRPr>
          </a:p>
          <a:p>
            <a:r>
              <a:rPr lang="ja-JP" altLang="en-US" sz="1100" dirty="0">
                <a:latin typeface="+mn-ea"/>
              </a:rPr>
              <a:t>　　は備考欄に「その他工事」と記入すること。</a:t>
            </a:r>
            <a:endParaRPr lang="en-US" altLang="ja-JP" sz="1100" dirty="0">
              <a:latin typeface="+mn-ea"/>
            </a:endParaRPr>
          </a:p>
          <a:p>
            <a:r>
              <a:rPr lang="ja-JP" altLang="en-US" sz="1100" dirty="0">
                <a:latin typeface="+mn-ea"/>
              </a:rPr>
              <a:t>（４）「総事業費内訳」は、「費目内訳」の表を入力すると自動計算されます。</a:t>
            </a:r>
            <a:endParaRPr lang="en-US" altLang="ja-JP" sz="1100" dirty="0">
              <a:latin typeface="+mn-ea"/>
            </a:endParaRPr>
          </a:p>
          <a:p>
            <a:r>
              <a:rPr lang="ja-JP" altLang="en-US" sz="1100" dirty="0">
                <a:latin typeface="+mn-ea"/>
              </a:rPr>
              <a:t>（５）その他、「記入例」を参照すること。</a:t>
            </a:r>
            <a:endParaRPr lang="en-US" altLang="ja-JP" sz="1100" dirty="0">
              <a:latin typeface="+mn-ea"/>
            </a:endParaRPr>
          </a:p>
          <a:p>
            <a:endParaRPr lang="en-US" altLang="ja-JP" sz="1100" dirty="0">
              <a:latin typeface="+mn-ea"/>
            </a:endParaRPr>
          </a:p>
        </p:txBody>
      </p:sp>
      <p:sp>
        <p:nvSpPr>
          <p:cNvPr id="16" name="正方形/長方形 15"/>
          <p:cNvSpPr/>
          <p:nvPr/>
        </p:nvSpPr>
        <p:spPr>
          <a:xfrm>
            <a:off x="0" y="2898056"/>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No.20</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就労・訓練事業等整備加算に係る見積書等</a:t>
            </a:r>
          </a:p>
        </p:txBody>
      </p:sp>
      <p:sp>
        <p:nvSpPr>
          <p:cNvPr id="17" name="テキスト ボックス 16"/>
          <p:cNvSpPr txBox="1"/>
          <p:nvPr/>
        </p:nvSpPr>
        <p:spPr>
          <a:xfrm>
            <a:off x="278027" y="3131321"/>
            <a:ext cx="6301946" cy="5247590"/>
          </a:xfrm>
          <a:prstGeom prst="rect">
            <a:avLst/>
          </a:prstGeom>
          <a:noFill/>
        </p:spPr>
        <p:txBody>
          <a:bodyPr wrap="square" rtlCol="0">
            <a:spAutoFit/>
          </a:bodyPr>
          <a:lstStyle/>
          <a:p>
            <a:r>
              <a:rPr lang="ja-JP" altLang="en-US" sz="1100" dirty="0">
                <a:latin typeface="+mn-ea"/>
              </a:rPr>
              <a:t>≪加算の趣旨≫</a:t>
            </a:r>
            <a:endParaRPr lang="en-US" altLang="ja-JP" sz="1100" dirty="0">
              <a:latin typeface="+mn-ea"/>
            </a:endParaRPr>
          </a:p>
          <a:p>
            <a:r>
              <a:rPr lang="ja-JP" altLang="en-US" sz="1100" dirty="0">
                <a:latin typeface="+mn-ea"/>
              </a:rPr>
              <a:t>①　日中活動事業を行う事業所（生活介護及び就労支援を行う事業所に限る）において、生産設</a:t>
            </a:r>
            <a:endParaRPr lang="en-US" altLang="ja-JP" sz="1100" dirty="0">
              <a:latin typeface="+mn-ea"/>
            </a:endParaRPr>
          </a:p>
          <a:p>
            <a:r>
              <a:rPr lang="ja-JP" altLang="en-US" sz="1100" dirty="0">
                <a:latin typeface="+mn-ea"/>
              </a:rPr>
              <a:t>　備及び職業訓練設備等の整備を行うことにより、障害者の職業能力の開発、就労支援の強化を</a:t>
            </a:r>
            <a:endParaRPr lang="en-US" altLang="ja-JP" sz="1100" dirty="0">
              <a:latin typeface="+mn-ea"/>
            </a:endParaRPr>
          </a:p>
          <a:p>
            <a:r>
              <a:rPr lang="ja-JP" altLang="en-US" sz="1100" dirty="0">
                <a:latin typeface="+mn-ea"/>
              </a:rPr>
              <a:t>　図る。</a:t>
            </a:r>
          </a:p>
          <a:p>
            <a:r>
              <a:rPr lang="ja-JP" altLang="en-US" sz="1100" dirty="0">
                <a:latin typeface="+mn-ea"/>
              </a:rPr>
              <a:t>②　障害者施設において、リハビリ設備等の整備を行うことにより、障害者の生活能力の維持・</a:t>
            </a:r>
            <a:endParaRPr lang="en-US" altLang="ja-JP" sz="1100" dirty="0">
              <a:latin typeface="+mn-ea"/>
            </a:endParaRPr>
          </a:p>
          <a:p>
            <a:r>
              <a:rPr lang="ja-JP" altLang="en-US" sz="1100" dirty="0">
                <a:latin typeface="+mn-ea"/>
              </a:rPr>
              <a:t>　向上を図ること、並びに介護職員の就労環境の改善を図る。</a:t>
            </a:r>
            <a:endParaRPr lang="en-US" altLang="ja-JP" sz="1100" dirty="0">
              <a:latin typeface="+mn-ea"/>
            </a:endParaRPr>
          </a:p>
          <a:p>
            <a:endParaRPr lang="en-US" altLang="ja-JP" sz="1100" dirty="0">
              <a:latin typeface="+mn-ea"/>
            </a:endParaRPr>
          </a:p>
          <a:p>
            <a:r>
              <a:rPr lang="ja-JP" altLang="en-US" sz="1100" dirty="0">
                <a:latin typeface="+mn-ea"/>
              </a:rPr>
              <a:t>≪対象事業≫</a:t>
            </a:r>
            <a:endParaRPr lang="en-US" altLang="ja-JP" sz="1100" dirty="0">
              <a:latin typeface="+mn-ea"/>
            </a:endParaRPr>
          </a:p>
          <a:p>
            <a:r>
              <a:rPr lang="ja-JP" altLang="en-US" sz="1100" dirty="0">
                <a:latin typeface="+mn-ea"/>
              </a:rPr>
              <a:t>　上記趣旨に合致するもので</a:t>
            </a:r>
            <a:r>
              <a:rPr lang="ja-JP" altLang="en-US" sz="1100" b="1" u="sng" dirty="0">
                <a:latin typeface="+mn-ea"/>
              </a:rPr>
              <a:t>、施設と一体的に整備され、かつ、施設に固定されるもの、及び整備することにより施設の設計に影響を及ぼすもの</a:t>
            </a:r>
            <a:r>
              <a:rPr lang="ja-JP" altLang="en-US" sz="1100" dirty="0">
                <a:latin typeface="+mn-ea"/>
              </a:rPr>
              <a:t>であって、次に掲げる機械設備の整備に係る工事費及び工事請負費とする。</a:t>
            </a:r>
          </a:p>
          <a:p>
            <a:r>
              <a:rPr lang="ja-JP" altLang="en-US" sz="1100" dirty="0">
                <a:latin typeface="+mn-ea"/>
              </a:rPr>
              <a:t>　① 生産設備、職業訓練設備、職業補導設備等</a:t>
            </a:r>
          </a:p>
          <a:p>
            <a:r>
              <a:rPr lang="ja-JP" altLang="en-US" sz="1100" dirty="0">
                <a:latin typeface="+mn-ea"/>
              </a:rPr>
              <a:t>　② リハビリ設備、難聴幼児訓練設備、ＡＬＳ等居室を整備する際の特殊介護設備、介護用リフ</a:t>
            </a:r>
            <a:endParaRPr lang="en-US" altLang="ja-JP" sz="1100" dirty="0">
              <a:latin typeface="+mn-ea"/>
            </a:endParaRPr>
          </a:p>
          <a:p>
            <a:r>
              <a:rPr lang="ja-JP" altLang="en-US" sz="1100" dirty="0">
                <a:latin typeface="+mn-ea"/>
              </a:rPr>
              <a:t>　　ト整備、特殊浴槽等</a:t>
            </a:r>
            <a:endParaRPr lang="en-US" altLang="ja-JP" sz="1100" dirty="0">
              <a:latin typeface="+mn-ea"/>
            </a:endParaRPr>
          </a:p>
          <a:p>
            <a:r>
              <a:rPr lang="en-US" altLang="ja-JP" sz="1100" dirty="0">
                <a:latin typeface="+mn-ea"/>
              </a:rPr>
              <a:t>※</a:t>
            </a:r>
            <a:r>
              <a:rPr lang="ja-JP" altLang="en-US" sz="1100" dirty="0">
                <a:latin typeface="+mn-ea"/>
              </a:rPr>
              <a:t>生産設備に含まれるものは、基本的には授産活動を行うにあたり必要な大型備品類であるが、詳細については都担当者と協議すること。</a:t>
            </a:r>
          </a:p>
          <a:p>
            <a:r>
              <a:rPr lang="en-US" altLang="ja-JP" sz="1100" dirty="0">
                <a:latin typeface="+mn-ea"/>
              </a:rPr>
              <a:t>※</a:t>
            </a:r>
            <a:r>
              <a:rPr lang="ja-JP" altLang="en-US" sz="1100" u="sng" dirty="0">
                <a:latin typeface="+mn-ea"/>
              </a:rPr>
              <a:t>なお、このうち、当該設備等整備に係る事業費が１億円を超えるものについて、大規模生産設備等整備加算の対象とする。</a:t>
            </a:r>
            <a:endParaRPr lang="en-US" altLang="ja-JP" sz="1100" u="sng" dirty="0">
              <a:latin typeface="+mn-ea"/>
            </a:endParaRPr>
          </a:p>
          <a:p>
            <a:endParaRPr lang="en-US" altLang="ja-JP" sz="1600" dirty="0">
              <a:latin typeface="+mn-ea"/>
            </a:endParaRPr>
          </a:p>
          <a:p>
            <a:r>
              <a:rPr lang="ja-JP" altLang="en-US" sz="1100" dirty="0">
                <a:latin typeface="+mn-ea"/>
              </a:rPr>
              <a:t>■</a:t>
            </a:r>
            <a:r>
              <a:rPr lang="en-US" altLang="ja-JP" sz="1100" dirty="0">
                <a:latin typeface="+mn-ea"/>
              </a:rPr>
              <a:t>20-1</a:t>
            </a:r>
            <a:r>
              <a:rPr lang="ja-JP" altLang="en-US" sz="1100" dirty="0">
                <a:latin typeface="+mn-ea"/>
              </a:rPr>
              <a:t>　見積書及び合見積書</a:t>
            </a:r>
            <a:endParaRPr lang="en-US" altLang="ja-JP" sz="1100" dirty="0">
              <a:latin typeface="+mn-ea"/>
            </a:endParaRPr>
          </a:p>
          <a:p>
            <a:r>
              <a:rPr lang="ja-JP" altLang="en-US" sz="1100" dirty="0">
                <a:latin typeface="+mn-ea"/>
              </a:rPr>
              <a:t>（１）</a:t>
            </a:r>
            <a:r>
              <a:rPr lang="ja-JP" altLang="en-US" sz="1100" b="1" dirty="0">
                <a:solidFill>
                  <a:srgbClr val="FF0000"/>
                </a:solidFill>
                <a:latin typeface="+mn-ea"/>
              </a:rPr>
              <a:t>就労・訓練事業等設備加算の対象となるものについては、見積書を</a:t>
            </a:r>
            <a:r>
              <a:rPr lang="en-US" altLang="ja-JP" sz="1100" b="1" dirty="0">
                <a:solidFill>
                  <a:srgbClr val="FF0000"/>
                </a:solidFill>
                <a:latin typeface="+mn-ea"/>
              </a:rPr>
              <a:t>2</a:t>
            </a:r>
            <a:r>
              <a:rPr lang="ja-JP" altLang="en-US" sz="1100" b="1" dirty="0">
                <a:solidFill>
                  <a:srgbClr val="FF0000"/>
                </a:solidFill>
                <a:latin typeface="+mn-ea"/>
              </a:rPr>
              <a:t>社以上とり、</a:t>
            </a:r>
            <a:r>
              <a:rPr lang="ja-JP" altLang="en-US" sz="1100" dirty="0">
                <a:latin typeface="+mn-ea"/>
              </a:rPr>
              <a:t>低い方の</a:t>
            </a:r>
            <a:endParaRPr lang="en-US" altLang="ja-JP" sz="1100" dirty="0">
              <a:latin typeface="+mn-ea"/>
            </a:endParaRPr>
          </a:p>
          <a:p>
            <a:r>
              <a:rPr lang="ja-JP" altLang="en-US" sz="1100" dirty="0">
                <a:latin typeface="+mn-ea"/>
              </a:rPr>
              <a:t>　　見積を採用すること。</a:t>
            </a:r>
            <a:endParaRPr lang="en-US" altLang="ja-JP" sz="1100" dirty="0">
              <a:latin typeface="+mn-ea"/>
            </a:endParaRPr>
          </a:p>
          <a:p>
            <a:r>
              <a:rPr lang="ja-JP" altLang="en-US" sz="1100" dirty="0">
                <a:latin typeface="+mn-ea"/>
              </a:rPr>
              <a:t>（２）</a:t>
            </a:r>
            <a:r>
              <a:rPr lang="en-US" altLang="ja-JP" sz="1100" dirty="0">
                <a:latin typeface="+mn-ea"/>
              </a:rPr>
              <a:t>2</a:t>
            </a:r>
            <a:r>
              <a:rPr lang="ja-JP" altLang="en-US" sz="1100" dirty="0">
                <a:latin typeface="+mn-ea"/>
              </a:rPr>
              <a:t>社分添付する場合は、規模・性能等は同等のものとすること。また、金額の低い方の見積</a:t>
            </a:r>
            <a:endParaRPr lang="en-US" altLang="ja-JP" sz="1100" dirty="0">
              <a:latin typeface="+mn-ea"/>
            </a:endParaRPr>
          </a:p>
          <a:p>
            <a:r>
              <a:rPr lang="ja-JP" altLang="en-US" sz="1100" dirty="0">
                <a:latin typeface="+mn-ea"/>
              </a:rPr>
              <a:t>　　書に「補助対象」と、もう一方の見積書に「不採用」と、右上に太字で記入すること。</a:t>
            </a:r>
            <a:endParaRPr lang="en-US" altLang="ja-JP" sz="1100" dirty="0">
              <a:latin typeface="+mn-ea"/>
            </a:endParaRPr>
          </a:p>
          <a:p>
            <a:r>
              <a:rPr lang="ja-JP" altLang="en-US" sz="1100" dirty="0">
                <a:latin typeface="+mn-ea"/>
              </a:rPr>
              <a:t>（３）備品を扱う業者からの見積書であること。設計会社による見積書は不可。</a:t>
            </a:r>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20-2</a:t>
            </a:r>
            <a:r>
              <a:rPr lang="ja-JP" altLang="en-US" sz="1100" dirty="0">
                <a:latin typeface="+mn-ea"/>
              </a:rPr>
              <a:t>　パンフレット等</a:t>
            </a:r>
            <a:endParaRPr lang="en-US" altLang="ja-JP" sz="1100" dirty="0">
              <a:latin typeface="+mn-ea"/>
            </a:endParaRPr>
          </a:p>
          <a:p>
            <a:r>
              <a:rPr lang="ja-JP" altLang="en-US" sz="1100" dirty="0">
                <a:latin typeface="+mn-ea"/>
              </a:rPr>
              <a:t>　・　就労・訓練事業等整備加算の対象となるか否か確認するため、必ずパフレットを添付する</a:t>
            </a:r>
            <a:endParaRPr lang="en-US" altLang="ja-JP" sz="1100" dirty="0">
              <a:latin typeface="+mn-ea"/>
            </a:endParaRPr>
          </a:p>
          <a:p>
            <a:r>
              <a:rPr lang="ja-JP" altLang="en-US" sz="1100" dirty="0">
                <a:latin typeface="+mn-ea"/>
              </a:rPr>
              <a:t>　　こと。</a:t>
            </a:r>
            <a:endParaRPr lang="en-US" altLang="ja-JP" sz="1100" dirty="0">
              <a:latin typeface="+mn-ea"/>
            </a:endParaRPr>
          </a:p>
        </p:txBody>
      </p:sp>
      <p:sp>
        <p:nvSpPr>
          <p:cNvPr id="18" name="正方形/長方形 17"/>
          <p:cNvSpPr/>
          <p:nvPr/>
        </p:nvSpPr>
        <p:spPr>
          <a:xfrm>
            <a:off x="0" y="8329608"/>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No.21</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医療機器等設備整備加算に係る見積書等</a:t>
            </a:r>
          </a:p>
        </p:txBody>
      </p:sp>
      <p:sp>
        <p:nvSpPr>
          <p:cNvPr id="19" name="テキスト ボックス 18"/>
          <p:cNvSpPr txBox="1"/>
          <p:nvPr/>
        </p:nvSpPr>
        <p:spPr>
          <a:xfrm>
            <a:off x="278027" y="8562873"/>
            <a:ext cx="6301946" cy="1277273"/>
          </a:xfrm>
          <a:prstGeom prst="rect">
            <a:avLst/>
          </a:prstGeom>
          <a:noFill/>
        </p:spPr>
        <p:txBody>
          <a:bodyPr wrap="square" rtlCol="0">
            <a:spAutoFit/>
          </a:bodyPr>
          <a:lstStyle/>
          <a:p>
            <a:r>
              <a:rPr lang="ja-JP" altLang="en-US" sz="1100" dirty="0">
                <a:latin typeface="+mn-ea"/>
              </a:rPr>
              <a:t>≪加算の趣旨≫</a:t>
            </a:r>
            <a:endParaRPr lang="en-US" altLang="ja-JP" sz="1100" dirty="0">
              <a:latin typeface="+mn-ea"/>
            </a:endParaRPr>
          </a:p>
          <a:p>
            <a:r>
              <a:rPr lang="ja-JP" altLang="en-US" sz="1100" dirty="0">
                <a:latin typeface="+mn-ea"/>
              </a:rPr>
              <a:t>　共同生活援助事業所、短期入所において、医療機器等の設備整備を行うことにより、医療的ケアが必要な障　害児者の受入れを図る。</a:t>
            </a:r>
            <a:endParaRPr lang="en-US" altLang="ja-JP" sz="1100" dirty="0">
              <a:latin typeface="+mn-ea"/>
            </a:endParaRPr>
          </a:p>
          <a:p>
            <a:endParaRPr lang="en-US" altLang="ja-JP" sz="1100" dirty="0">
              <a:latin typeface="+mn-ea"/>
            </a:endParaRPr>
          </a:p>
          <a:p>
            <a:r>
              <a:rPr lang="ja-JP" altLang="en-US" sz="1100" dirty="0">
                <a:latin typeface="+mn-ea"/>
              </a:rPr>
              <a:t>≪対象事業≫　</a:t>
            </a:r>
            <a:endParaRPr lang="en-US" altLang="ja-JP" sz="1100" dirty="0">
              <a:latin typeface="+mn-ea"/>
            </a:endParaRPr>
          </a:p>
          <a:p>
            <a:r>
              <a:rPr lang="ja-JP" altLang="en-US" sz="1100" dirty="0">
                <a:latin typeface="+mn-ea"/>
              </a:rPr>
              <a:t>　上記趣旨に合致するもので、重度対応特別単価が適用となる施設において、１件１０万円以上の医療機器等を整備する場合。</a:t>
            </a:r>
            <a:endParaRPr lang="en-US" altLang="ja-JP" sz="1100" b="1" u="sng" dirty="0">
              <a:solidFill>
                <a:srgbClr val="FF0000"/>
              </a:solidFill>
              <a:latin typeface="+mn-ea"/>
            </a:endParaRPr>
          </a:p>
        </p:txBody>
      </p:sp>
    </p:spTree>
    <p:extLst>
      <p:ext uri="{BB962C8B-B14F-4D97-AF65-F5344CB8AC3E}">
        <p14:creationId xmlns:p14="http://schemas.microsoft.com/office/powerpoint/2010/main" val="10264910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343BDB0D-5B75-A316-D446-D8B2CC7FE238}"/>
              </a:ext>
            </a:extLst>
          </p:cNvPr>
          <p:cNvSpPr/>
          <p:nvPr/>
        </p:nvSpPr>
        <p:spPr>
          <a:xfrm>
            <a:off x="0" y="1619250"/>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No.22</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設計業務等見積書又は設計業務委託契約書」</a:t>
            </a:r>
          </a:p>
        </p:txBody>
      </p:sp>
      <p:sp>
        <p:nvSpPr>
          <p:cNvPr id="5" name="テキスト ボックス 4">
            <a:extLst>
              <a:ext uri="{FF2B5EF4-FFF2-40B4-BE49-F238E27FC236}">
                <a16:creationId xmlns:a16="http://schemas.microsoft.com/office/drawing/2014/main" id="{D6AFF790-9C9E-F92F-B3EB-DDB7CC2102DF}"/>
              </a:ext>
            </a:extLst>
          </p:cNvPr>
          <p:cNvSpPr txBox="1"/>
          <p:nvPr/>
        </p:nvSpPr>
        <p:spPr>
          <a:xfrm>
            <a:off x="278027" y="1857273"/>
            <a:ext cx="6301946" cy="430887"/>
          </a:xfrm>
          <a:prstGeom prst="rect">
            <a:avLst/>
          </a:prstGeom>
          <a:noFill/>
        </p:spPr>
        <p:txBody>
          <a:bodyPr wrap="square" rtlCol="0">
            <a:spAutoFit/>
          </a:bodyPr>
          <a:lstStyle/>
          <a:p>
            <a:r>
              <a:rPr lang="ja-JP" altLang="en-US" sz="1100" dirty="0">
                <a:latin typeface="+mn-ea"/>
              </a:rPr>
              <a:t>・　基本設計・実施設計・監理業務の内訳のある見積書。</a:t>
            </a:r>
            <a:endParaRPr lang="en-US" altLang="ja-JP" sz="1100" dirty="0">
              <a:latin typeface="+mn-ea"/>
            </a:endParaRPr>
          </a:p>
          <a:p>
            <a:r>
              <a:rPr lang="ja-JP" altLang="en-US" sz="1100" dirty="0">
                <a:latin typeface="+mn-ea"/>
              </a:rPr>
              <a:t>・　</a:t>
            </a:r>
            <a:r>
              <a:rPr lang="ja-JP" altLang="en-US" sz="1100" b="1" u="sng" dirty="0">
                <a:solidFill>
                  <a:srgbClr val="FF0000"/>
                </a:solidFill>
                <a:latin typeface="+mn-ea"/>
              </a:rPr>
              <a:t>なお、都内示前に結んだ設計契約は自己負担となる。</a:t>
            </a:r>
            <a:endParaRPr lang="en-US" altLang="ja-JP" sz="1100" b="1" u="sng" dirty="0">
              <a:solidFill>
                <a:srgbClr val="FF0000"/>
              </a:solidFill>
              <a:latin typeface="+mn-ea"/>
            </a:endParaRPr>
          </a:p>
        </p:txBody>
      </p:sp>
      <p:sp>
        <p:nvSpPr>
          <p:cNvPr id="6" name="テキスト ボックス 5">
            <a:extLst>
              <a:ext uri="{FF2B5EF4-FFF2-40B4-BE49-F238E27FC236}">
                <a16:creationId xmlns:a16="http://schemas.microsoft.com/office/drawing/2014/main" id="{46FBE88D-0F55-3464-7C1A-DB444DCEDD30}"/>
              </a:ext>
            </a:extLst>
          </p:cNvPr>
          <p:cNvSpPr txBox="1"/>
          <p:nvPr/>
        </p:nvSpPr>
        <p:spPr>
          <a:xfrm>
            <a:off x="278027" y="180873"/>
            <a:ext cx="6301946" cy="1107996"/>
          </a:xfrm>
          <a:prstGeom prst="rect">
            <a:avLst/>
          </a:prstGeom>
          <a:noFill/>
        </p:spPr>
        <p:txBody>
          <a:bodyPr wrap="square" rtlCol="0">
            <a:spAutoFit/>
          </a:bodyPr>
          <a:lstStyle/>
          <a:p>
            <a:r>
              <a:rPr lang="ja-JP" altLang="en-US" sz="1100" dirty="0">
                <a:latin typeface="Meiryo UI" panose="020B0604030504040204" pitchFamily="50" charset="-128"/>
                <a:ea typeface="Meiryo UI" panose="020B0604030504040204" pitchFamily="50" charset="-128"/>
              </a:rPr>
              <a:t>■</a:t>
            </a:r>
            <a:r>
              <a:rPr lang="en-US" altLang="ja-JP" sz="1100" dirty="0">
                <a:latin typeface="Meiryo UI" panose="020B0604030504040204" pitchFamily="50" charset="-128"/>
                <a:ea typeface="Meiryo UI" panose="020B0604030504040204" pitchFamily="50" charset="-128"/>
              </a:rPr>
              <a:t>21-2</a:t>
            </a:r>
            <a:r>
              <a:rPr lang="ja-JP" altLang="en-US" sz="1100" dirty="0">
                <a:latin typeface="Meiryo UI" panose="020B0604030504040204" pitchFamily="50" charset="-128"/>
                <a:ea typeface="Meiryo UI" panose="020B0604030504040204" pitchFamily="50" charset="-128"/>
              </a:rPr>
              <a:t>　見積書</a:t>
            </a:r>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（１）医療機器等設備整備加算の対象となるものについては、必ず見積書取得すること。</a:t>
            </a:r>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（２）備品を扱う業者からの見積書であること。設計会社による見積書は不可。</a:t>
            </a:r>
            <a:endParaRPr lang="en-US" altLang="ja-JP" sz="1100" dirty="0">
              <a:latin typeface="Meiryo UI" panose="020B0604030504040204" pitchFamily="50" charset="-128"/>
              <a:ea typeface="Meiryo UI" panose="020B0604030504040204" pitchFamily="50" charset="-128"/>
            </a:endParaRPr>
          </a:p>
          <a:p>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a:t>
            </a:r>
            <a:r>
              <a:rPr lang="en-US" altLang="ja-JP" sz="1100" dirty="0">
                <a:latin typeface="Meiryo UI" panose="020B0604030504040204" pitchFamily="50" charset="-128"/>
                <a:ea typeface="Meiryo UI" panose="020B0604030504040204" pitchFamily="50" charset="-128"/>
              </a:rPr>
              <a:t>21-2</a:t>
            </a:r>
            <a:r>
              <a:rPr lang="ja-JP" altLang="en-US" sz="1100" dirty="0">
                <a:latin typeface="Meiryo UI" panose="020B0604030504040204" pitchFamily="50" charset="-128"/>
                <a:ea typeface="Meiryo UI" panose="020B0604030504040204" pitchFamily="50" charset="-128"/>
              </a:rPr>
              <a:t>　パンフレット等</a:t>
            </a:r>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　・　医療機器等設備整備加算の対象となるか否か確認するため、必ずパフレットを添付すること。</a:t>
            </a:r>
            <a:endParaRPr lang="en-US" altLang="ja-JP" sz="1100" b="1" u="sng" dirty="0">
              <a:solidFill>
                <a:srgbClr val="FF0000"/>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F6068A0C-42D6-0DEB-CC02-9BCED475BA0E}"/>
              </a:ext>
            </a:extLst>
          </p:cNvPr>
          <p:cNvSpPr/>
          <p:nvPr/>
        </p:nvSpPr>
        <p:spPr>
          <a:xfrm>
            <a:off x="0" y="2656727"/>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No.23</a:t>
            </a:r>
            <a:r>
              <a:rPr kumimoji="1" lang="ja-JP" altLang="en-US" sz="1200" b="1" dirty="0">
                <a:solidFill>
                  <a:schemeClr val="tx1"/>
                </a:solidFill>
                <a:latin typeface="游ゴシック" panose="020B0400000000000000" pitchFamily="50" charset="-128"/>
                <a:ea typeface="游ゴシック" panose="020B0400000000000000" pitchFamily="50" charset="-128"/>
              </a:rPr>
              <a:t>　</a:t>
            </a:r>
            <a:r>
              <a:rPr kumimoji="1" lang="zh-TW" altLang="en-US" sz="1200" b="1" dirty="0">
                <a:solidFill>
                  <a:schemeClr val="tx1"/>
                </a:solidFill>
                <a:latin typeface="游ゴシック" panose="020B0400000000000000" pitchFamily="50" charset="-128"/>
                <a:ea typeface="游ゴシック" panose="020B0400000000000000" pitchFamily="50" charset="-128"/>
              </a:rPr>
              <a:t>「</a:t>
            </a:r>
            <a:r>
              <a:rPr kumimoji="1" lang="ja-JP" altLang="en-US" sz="1200" b="1" dirty="0">
                <a:solidFill>
                  <a:schemeClr val="tx1"/>
                </a:solidFill>
                <a:latin typeface="游ゴシック" panose="020B0400000000000000" pitchFamily="50" charset="-128"/>
                <a:ea typeface="游ゴシック" panose="020B0400000000000000" pitchFamily="50" charset="-128"/>
              </a:rPr>
              <a:t>初度設備関係書類」</a:t>
            </a:r>
          </a:p>
        </p:txBody>
      </p:sp>
      <p:sp>
        <p:nvSpPr>
          <p:cNvPr id="3" name="テキスト ボックス 2">
            <a:extLst>
              <a:ext uri="{FF2B5EF4-FFF2-40B4-BE49-F238E27FC236}">
                <a16:creationId xmlns:a16="http://schemas.microsoft.com/office/drawing/2014/main" id="{5F9B6501-AFAF-9CF6-664B-8E2CB4751EC2}"/>
              </a:ext>
            </a:extLst>
          </p:cNvPr>
          <p:cNvSpPr txBox="1"/>
          <p:nvPr/>
        </p:nvSpPr>
        <p:spPr>
          <a:xfrm>
            <a:off x="278027" y="2889987"/>
            <a:ext cx="6301946" cy="3647152"/>
          </a:xfrm>
          <a:prstGeom prst="rect">
            <a:avLst/>
          </a:prstGeom>
          <a:noFill/>
        </p:spPr>
        <p:txBody>
          <a:bodyPr wrap="square" rtlCol="0">
            <a:spAutoFit/>
          </a:bodyPr>
          <a:lstStyle/>
          <a:p>
            <a:r>
              <a:rPr lang="ja-JP" altLang="en-US" sz="1100" dirty="0">
                <a:latin typeface="+mn-ea"/>
              </a:rPr>
              <a:t>・</a:t>
            </a:r>
            <a:r>
              <a:rPr lang="ja-JP" altLang="en-US" sz="1100" b="1" u="sng" dirty="0">
                <a:latin typeface="+mn-ea"/>
              </a:rPr>
              <a:t>初度設備に関する補助金は、「施設と一体的に整備され、かつ、施設に固定されるもの、及び、整備することにより施設の設計に影響を及ぼすもの」のみが対象となる。</a:t>
            </a:r>
            <a:endParaRPr lang="en-US" altLang="ja-JP" sz="1100" b="1" u="sng" dirty="0">
              <a:latin typeface="+mn-ea"/>
            </a:endParaRPr>
          </a:p>
          <a:p>
            <a:r>
              <a:rPr lang="ja-JP" altLang="en-US" sz="1100" dirty="0">
                <a:latin typeface="+mn-ea"/>
              </a:rPr>
              <a:t>　（補助対象の例：非常通報装置、厨房設備等）</a:t>
            </a:r>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22-1</a:t>
            </a:r>
            <a:r>
              <a:rPr lang="ja-JP" altLang="en-US" sz="1100" dirty="0">
                <a:latin typeface="+mn-ea"/>
              </a:rPr>
              <a:t>　初度設備見積書</a:t>
            </a:r>
            <a:endParaRPr lang="en-US" altLang="ja-JP" sz="1100" dirty="0">
              <a:latin typeface="+mn-ea"/>
            </a:endParaRPr>
          </a:p>
          <a:p>
            <a:r>
              <a:rPr lang="ja-JP" altLang="en-US" sz="1100" dirty="0">
                <a:latin typeface="+mn-ea"/>
              </a:rPr>
              <a:t>（１）</a:t>
            </a:r>
            <a:r>
              <a:rPr lang="ja-JP" altLang="en-US" sz="1100" u="sng" dirty="0">
                <a:latin typeface="+mn-ea"/>
              </a:rPr>
              <a:t>補助対象・対象外に関わらず</a:t>
            </a:r>
            <a:r>
              <a:rPr lang="ja-JP" altLang="en-US" sz="1100" dirty="0">
                <a:latin typeface="+mn-ea"/>
              </a:rPr>
              <a:t>、初度設備内容（設備工事も含む）の</a:t>
            </a:r>
            <a:r>
              <a:rPr lang="ja-JP" altLang="en-US" sz="1100" b="1" dirty="0">
                <a:latin typeface="+mn-ea"/>
              </a:rPr>
              <a:t>全ての見積書</a:t>
            </a:r>
            <a:r>
              <a:rPr lang="ja-JP" altLang="en-US" sz="1100" dirty="0">
                <a:latin typeface="+mn-ea"/>
              </a:rPr>
              <a:t>を提出す</a:t>
            </a:r>
            <a:endParaRPr lang="en-US" altLang="ja-JP" sz="1100" dirty="0">
              <a:latin typeface="+mn-ea"/>
            </a:endParaRPr>
          </a:p>
          <a:p>
            <a:r>
              <a:rPr lang="ja-JP" altLang="en-US" sz="1100" dirty="0">
                <a:latin typeface="+mn-ea"/>
              </a:rPr>
              <a:t>　　ること。</a:t>
            </a:r>
            <a:endParaRPr lang="en-US" altLang="ja-JP" sz="1100" dirty="0">
              <a:latin typeface="+mn-ea"/>
            </a:endParaRPr>
          </a:p>
          <a:p>
            <a:r>
              <a:rPr lang="ja-JP" altLang="en-US" sz="1100" dirty="0">
                <a:latin typeface="+mn-ea"/>
              </a:rPr>
              <a:t>（２）見積書は全て「消費税込み」とすること。</a:t>
            </a:r>
            <a:endParaRPr lang="en-US" altLang="ja-JP" sz="1100" dirty="0">
              <a:latin typeface="+mn-ea"/>
            </a:endParaRPr>
          </a:p>
          <a:p>
            <a:r>
              <a:rPr lang="ja-JP" altLang="en-US" sz="1100" dirty="0">
                <a:latin typeface="+mn-ea"/>
              </a:rPr>
              <a:t>（３）備品を扱う業者からの見積り（一式形状は不可）を添付すること。設計会社による見積書</a:t>
            </a:r>
            <a:endParaRPr lang="en-US" altLang="ja-JP" sz="1100" dirty="0">
              <a:latin typeface="+mn-ea"/>
            </a:endParaRPr>
          </a:p>
          <a:p>
            <a:r>
              <a:rPr lang="ja-JP" altLang="en-US" sz="1100" dirty="0">
                <a:latin typeface="+mn-ea"/>
              </a:rPr>
              <a:t>　　は不可。</a:t>
            </a:r>
            <a:endParaRPr lang="en-US" altLang="ja-JP" sz="1100" dirty="0">
              <a:latin typeface="+mn-ea"/>
            </a:endParaRPr>
          </a:p>
          <a:p>
            <a:r>
              <a:rPr lang="ja-JP" altLang="en-US" sz="1100" dirty="0">
                <a:latin typeface="+mn-ea"/>
              </a:rPr>
              <a:t>　　　</a:t>
            </a:r>
            <a:r>
              <a:rPr lang="en-US" altLang="ja-JP" sz="1100" dirty="0">
                <a:latin typeface="+mn-ea"/>
              </a:rPr>
              <a:t>※</a:t>
            </a:r>
            <a:r>
              <a:rPr lang="ja-JP" altLang="en-US" sz="1100" dirty="0">
                <a:latin typeface="+mn-ea"/>
              </a:rPr>
              <a:t>就労訓練設備等の見積書については、初度備品の見積書とは別に、</a:t>
            </a:r>
            <a:r>
              <a:rPr lang="en-US" altLang="ja-JP" sz="1100" dirty="0">
                <a:latin typeface="+mn-ea"/>
              </a:rPr>
              <a:t>No.20</a:t>
            </a:r>
            <a:r>
              <a:rPr lang="ja-JP" altLang="en-US" sz="1100" dirty="0" err="1">
                <a:latin typeface="+mn-ea"/>
              </a:rPr>
              <a:t>に添</a:t>
            </a:r>
            <a:r>
              <a:rPr lang="ja-JP" altLang="en-US" sz="1100" dirty="0">
                <a:latin typeface="+mn-ea"/>
              </a:rPr>
              <a:t>付する。</a:t>
            </a:r>
            <a:endParaRPr lang="en-US" altLang="ja-JP" sz="1100" dirty="0">
              <a:latin typeface="+mn-ea"/>
            </a:endParaRPr>
          </a:p>
          <a:p>
            <a:r>
              <a:rPr lang="ja-JP" altLang="en-US" sz="1100" dirty="0">
                <a:latin typeface="+mn-ea"/>
              </a:rPr>
              <a:t>（４）それぞれ備品についてカタログを添付すること。（コピー可）</a:t>
            </a:r>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22-2</a:t>
            </a:r>
            <a:r>
              <a:rPr lang="ja-JP" altLang="en-US" sz="1100" dirty="0">
                <a:latin typeface="+mn-ea"/>
              </a:rPr>
              <a:t>　初度備品一覧表兼按分表</a:t>
            </a:r>
            <a:endParaRPr lang="en-US" altLang="ja-JP" sz="1100" dirty="0">
              <a:latin typeface="+mn-ea"/>
            </a:endParaRPr>
          </a:p>
          <a:p>
            <a:r>
              <a:rPr lang="ja-JP" altLang="en-US" sz="1100" dirty="0">
                <a:latin typeface="+mn-ea"/>
              </a:rPr>
              <a:t>（１）提出する見積書を、「初度備品一覧表（兼按分表）」に転記し、それぞれの見積書の下に</a:t>
            </a:r>
            <a:endParaRPr lang="en-US" altLang="ja-JP" sz="1100" dirty="0">
              <a:latin typeface="+mn-ea"/>
            </a:endParaRPr>
          </a:p>
          <a:p>
            <a:r>
              <a:rPr lang="ja-JP" altLang="en-US" sz="1100" dirty="0">
                <a:latin typeface="+mn-ea"/>
              </a:rPr>
              <a:t>　　通し番号を記入すること。</a:t>
            </a:r>
            <a:endParaRPr lang="en-US" altLang="ja-JP" sz="1100" dirty="0">
              <a:latin typeface="+mn-ea"/>
            </a:endParaRPr>
          </a:p>
          <a:p>
            <a:r>
              <a:rPr lang="ja-JP" altLang="en-US" sz="1100" dirty="0">
                <a:latin typeface="+mn-ea"/>
              </a:rPr>
              <a:t>（２）合築施設の場合は、できる限り施設種別ごとに分け、さらに共用部分も分かるようにする</a:t>
            </a:r>
            <a:endParaRPr lang="en-US" altLang="ja-JP" sz="1100" dirty="0">
              <a:latin typeface="+mn-ea"/>
            </a:endParaRPr>
          </a:p>
          <a:p>
            <a:r>
              <a:rPr lang="ja-JP" altLang="en-US" sz="1100" dirty="0">
                <a:latin typeface="+mn-ea"/>
              </a:rPr>
              <a:t>　　こと。また、合築施設で、備品使用が複数の施設種別にわたる場合は、按分し、各施設種別</a:t>
            </a:r>
            <a:endParaRPr lang="en-US" altLang="ja-JP" sz="1100" dirty="0">
              <a:latin typeface="+mn-ea"/>
            </a:endParaRPr>
          </a:p>
          <a:p>
            <a:r>
              <a:rPr lang="ja-JP" altLang="en-US" sz="1100" dirty="0">
                <a:latin typeface="+mn-ea"/>
              </a:rPr>
              <a:t>　　ごとの総事業費（対象内・対象外）を算出すること。</a:t>
            </a:r>
            <a:endParaRPr lang="en-US" altLang="ja-JP" sz="1100" dirty="0">
              <a:latin typeface="+mn-ea"/>
            </a:endParaRPr>
          </a:p>
          <a:p>
            <a:r>
              <a:rPr lang="ja-JP" altLang="en-US" sz="1100" dirty="0">
                <a:latin typeface="+mn-ea"/>
              </a:rPr>
              <a:t>（３）その他、「作成例」を参照すること。</a:t>
            </a:r>
            <a:endParaRPr lang="en-US" altLang="ja-JP" sz="1100" dirty="0">
              <a:latin typeface="+mn-ea"/>
            </a:endParaRPr>
          </a:p>
        </p:txBody>
      </p:sp>
    </p:spTree>
    <p:extLst>
      <p:ext uri="{BB962C8B-B14F-4D97-AF65-F5344CB8AC3E}">
        <p14:creationId xmlns:p14="http://schemas.microsoft.com/office/powerpoint/2010/main" val="3450592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正方形/長方形 17"/>
          <p:cNvSpPr/>
          <p:nvPr/>
        </p:nvSpPr>
        <p:spPr>
          <a:xfrm>
            <a:off x="0" y="159302"/>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No.24</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専門家検討委員会　意見聴取総括表</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19" name="テキスト ボックス 18"/>
          <p:cNvSpPr txBox="1"/>
          <p:nvPr/>
        </p:nvSpPr>
        <p:spPr>
          <a:xfrm>
            <a:off x="278027" y="392557"/>
            <a:ext cx="6301946" cy="6017032"/>
          </a:xfrm>
          <a:prstGeom prst="rect">
            <a:avLst/>
          </a:prstGeom>
          <a:noFill/>
        </p:spPr>
        <p:txBody>
          <a:bodyPr wrap="square" rtlCol="0">
            <a:spAutoFit/>
          </a:bodyPr>
          <a:lstStyle/>
          <a:p>
            <a:r>
              <a:rPr lang="ja-JP" altLang="en-US" sz="1100" dirty="0">
                <a:latin typeface="+mn-ea"/>
              </a:rPr>
              <a:t>■</a:t>
            </a:r>
            <a:r>
              <a:rPr lang="en-US" altLang="ja-JP" sz="1100" dirty="0">
                <a:latin typeface="+mn-ea"/>
              </a:rPr>
              <a:t>24-1</a:t>
            </a:r>
            <a:r>
              <a:rPr lang="ja-JP" altLang="en-US" sz="1100" dirty="0">
                <a:latin typeface="+mn-ea"/>
              </a:rPr>
              <a:t>　社会福祉施設整備費補助対象法人の審査に係る専門家検討委員会 意見聴取総括表</a:t>
            </a:r>
            <a:endParaRPr lang="en-US" altLang="ja-JP" sz="1100" dirty="0">
              <a:latin typeface="+mn-ea"/>
            </a:endParaRPr>
          </a:p>
          <a:p>
            <a:r>
              <a:rPr lang="ja-JP" altLang="en-US" sz="1100" dirty="0">
                <a:latin typeface="+mn-ea"/>
              </a:rPr>
              <a:t>（１）様式１</a:t>
            </a:r>
            <a:endParaRPr lang="en-US" altLang="ja-JP" sz="1100" dirty="0">
              <a:latin typeface="+mn-ea"/>
            </a:endParaRPr>
          </a:p>
          <a:p>
            <a:r>
              <a:rPr lang="ja-JP" altLang="en-US" sz="1100" dirty="0">
                <a:latin typeface="+mn-ea"/>
              </a:rPr>
              <a:t>　　①　各部対応スペース欄には、各階ごとに主な居室を記載するとともに、作業室や訓練室に</a:t>
            </a:r>
            <a:endParaRPr lang="en-US" altLang="ja-JP" sz="1100" dirty="0">
              <a:latin typeface="+mn-ea"/>
            </a:endParaRPr>
          </a:p>
          <a:p>
            <a:r>
              <a:rPr lang="ja-JP" altLang="en-US" sz="1100" dirty="0">
                <a:latin typeface="+mn-ea"/>
              </a:rPr>
              <a:t>　　　ついては、カッコ書きでどんな事業をやるのか簡潔に記入する。屋外活動がある場合には、</a:t>
            </a:r>
            <a:endParaRPr lang="en-US" altLang="ja-JP" sz="1100" dirty="0">
              <a:latin typeface="+mn-ea"/>
            </a:endParaRPr>
          </a:p>
          <a:p>
            <a:r>
              <a:rPr lang="ja-JP" altLang="en-US" sz="1100" dirty="0">
                <a:latin typeface="+mn-ea"/>
              </a:rPr>
              <a:t>　　　その旨も記入すること。</a:t>
            </a:r>
            <a:endParaRPr lang="en-US" altLang="ja-JP" sz="1100" dirty="0">
              <a:latin typeface="+mn-ea"/>
            </a:endParaRPr>
          </a:p>
          <a:p>
            <a:r>
              <a:rPr lang="ja-JP" altLang="en-US" sz="1100" dirty="0">
                <a:latin typeface="+mn-ea"/>
              </a:rPr>
              <a:t>　　　＊大規模修繕の場合は、工期及び開設年月日のみ記載</a:t>
            </a:r>
            <a:endParaRPr lang="en-US" altLang="ja-JP" sz="1100" dirty="0">
              <a:latin typeface="+mn-ea"/>
            </a:endParaRPr>
          </a:p>
          <a:p>
            <a:r>
              <a:rPr lang="ja-JP" altLang="en-US" sz="1100" dirty="0">
                <a:latin typeface="+mn-ea"/>
              </a:rPr>
              <a:t>（２）様式２</a:t>
            </a:r>
            <a:endParaRPr lang="en-US" altLang="ja-JP" sz="1100" dirty="0">
              <a:latin typeface="+mn-ea"/>
            </a:endParaRPr>
          </a:p>
          <a:p>
            <a:r>
              <a:rPr lang="ja-JP" altLang="en-US" sz="1100" dirty="0">
                <a:latin typeface="+mn-ea"/>
              </a:rPr>
              <a:t>　　①　建ぺい率・容積率について、改築の場合は現施設の建ぺい率・容積率を記載し、その後</a:t>
            </a:r>
            <a:endParaRPr lang="en-US" altLang="ja-JP" sz="1100" dirty="0">
              <a:latin typeface="+mn-ea"/>
            </a:endParaRPr>
          </a:p>
          <a:p>
            <a:r>
              <a:rPr lang="ja-JP" altLang="en-US" sz="1100" dirty="0">
                <a:latin typeface="+mn-ea"/>
              </a:rPr>
              <a:t>　　　ろにカッコ書きで今回整備する建物の建ぺい率・容積率を記載する。</a:t>
            </a:r>
            <a:endParaRPr lang="en-US" altLang="ja-JP" sz="1100" dirty="0">
              <a:latin typeface="+mn-ea"/>
            </a:endParaRPr>
          </a:p>
          <a:p>
            <a:r>
              <a:rPr lang="ja-JP" altLang="en-US" sz="1100" dirty="0">
                <a:latin typeface="+mn-ea"/>
              </a:rPr>
              <a:t>　　　　（例）建</a:t>
            </a:r>
            <a:r>
              <a:rPr lang="ja-JP" altLang="en-US" sz="1100" dirty="0" err="1">
                <a:latin typeface="+mn-ea"/>
              </a:rPr>
              <a:t>ぺい</a:t>
            </a:r>
            <a:r>
              <a:rPr lang="ja-JP" altLang="en-US" sz="1100" dirty="0">
                <a:latin typeface="+mn-ea"/>
              </a:rPr>
              <a:t>率</a:t>
            </a:r>
            <a:r>
              <a:rPr lang="en-US" altLang="ja-JP" sz="1100" dirty="0">
                <a:latin typeface="+mn-ea"/>
              </a:rPr>
              <a:t>80%</a:t>
            </a:r>
            <a:r>
              <a:rPr lang="ja-JP" altLang="en-US" sz="1100" dirty="0">
                <a:latin typeface="+mn-ea"/>
              </a:rPr>
              <a:t>（</a:t>
            </a:r>
            <a:r>
              <a:rPr lang="en-US" altLang="ja-JP" sz="1100" dirty="0">
                <a:latin typeface="+mn-ea"/>
              </a:rPr>
              <a:t>75.3%</a:t>
            </a:r>
            <a:r>
              <a:rPr lang="ja-JP" altLang="en-US" sz="1100" dirty="0">
                <a:latin typeface="+mn-ea"/>
              </a:rPr>
              <a:t>）、容積率</a:t>
            </a:r>
            <a:r>
              <a:rPr lang="en-US" altLang="ja-JP" sz="1100" dirty="0">
                <a:latin typeface="+mn-ea"/>
              </a:rPr>
              <a:t>200%</a:t>
            </a:r>
            <a:r>
              <a:rPr lang="ja-JP" altLang="en-US" sz="1100" dirty="0">
                <a:latin typeface="+mn-ea"/>
              </a:rPr>
              <a:t>（</a:t>
            </a:r>
            <a:r>
              <a:rPr lang="en-US" altLang="ja-JP" sz="1100" dirty="0">
                <a:latin typeface="+mn-ea"/>
              </a:rPr>
              <a:t>189.4%</a:t>
            </a:r>
            <a:r>
              <a:rPr lang="ja-JP" altLang="en-US" sz="1100" dirty="0">
                <a:latin typeface="+mn-ea"/>
              </a:rPr>
              <a:t>）</a:t>
            </a:r>
            <a:endParaRPr lang="en-US" altLang="ja-JP" sz="1100" dirty="0">
              <a:latin typeface="+mn-ea"/>
            </a:endParaRPr>
          </a:p>
          <a:p>
            <a:r>
              <a:rPr lang="ja-JP" altLang="en-US" sz="1100" dirty="0">
                <a:latin typeface="+mn-ea"/>
              </a:rPr>
              <a:t>　　　＊大規模修繕の場合は面積のみ記載、建</a:t>
            </a:r>
            <a:r>
              <a:rPr lang="ja-JP" altLang="en-US" sz="1100" dirty="0" err="1">
                <a:latin typeface="+mn-ea"/>
              </a:rPr>
              <a:t>ぺい</a:t>
            </a:r>
            <a:r>
              <a:rPr lang="ja-JP" altLang="en-US" sz="1100" dirty="0">
                <a:latin typeface="+mn-ea"/>
              </a:rPr>
              <a:t>率・容積率は記載しない</a:t>
            </a:r>
            <a:endParaRPr lang="en-US" altLang="ja-JP" sz="1100" dirty="0">
              <a:latin typeface="+mn-ea"/>
            </a:endParaRPr>
          </a:p>
          <a:p>
            <a:r>
              <a:rPr lang="ja-JP" altLang="en-US" sz="1100" dirty="0">
                <a:latin typeface="+mn-ea"/>
              </a:rPr>
              <a:t>　　②　前面道路整備等の費用有の場合、</a:t>
            </a:r>
            <a:r>
              <a:rPr lang="en-US" altLang="ja-JP" sz="1100" dirty="0">
                <a:latin typeface="+mn-ea"/>
              </a:rPr>
              <a:t>(ⅰ)</a:t>
            </a:r>
            <a:r>
              <a:rPr lang="ja-JP" altLang="en-US" sz="1100" dirty="0">
                <a:latin typeface="+mn-ea"/>
              </a:rPr>
              <a:t>どのくらいセットバックするのか、（</a:t>
            </a:r>
            <a:r>
              <a:rPr lang="en-US" altLang="ja-JP" sz="1100" dirty="0">
                <a:latin typeface="+mn-ea"/>
              </a:rPr>
              <a:t>ⅱ</a:t>
            </a:r>
            <a:r>
              <a:rPr lang="ja-JP" altLang="en-US" sz="1100" dirty="0">
                <a:latin typeface="+mn-ea"/>
              </a:rPr>
              <a:t>）道路整備</a:t>
            </a:r>
            <a:endParaRPr lang="en-US" altLang="ja-JP" sz="1100" dirty="0">
              <a:latin typeface="+mn-ea"/>
            </a:endParaRPr>
          </a:p>
          <a:p>
            <a:r>
              <a:rPr lang="ja-JP" altLang="en-US" sz="1100" dirty="0">
                <a:latin typeface="+mn-ea"/>
              </a:rPr>
              <a:t>　　　費用を誰が負担するのか、（</a:t>
            </a:r>
            <a:r>
              <a:rPr lang="en-US" altLang="ja-JP" sz="1100" dirty="0">
                <a:latin typeface="+mn-ea"/>
              </a:rPr>
              <a:t>ⅲ</a:t>
            </a:r>
            <a:r>
              <a:rPr lang="ja-JP" altLang="en-US" sz="1100" dirty="0">
                <a:latin typeface="+mn-ea"/>
              </a:rPr>
              <a:t>）整備後道路部分は区市等に譲渡（有償か無償か）するの</a:t>
            </a:r>
            <a:endParaRPr lang="en-US" altLang="ja-JP" sz="1100" dirty="0">
              <a:latin typeface="+mn-ea"/>
            </a:endParaRPr>
          </a:p>
          <a:p>
            <a:r>
              <a:rPr lang="ja-JP" altLang="en-US" sz="1100" dirty="0">
                <a:latin typeface="+mn-ea"/>
              </a:rPr>
              <a:t>　　　か、法人格等が所有したまま使用権を区市等に与えるのか（その場合の道路管理責任は誰</a:t>
            </a:r>
            <a:endParaRPr lang="en-US" altLang="ja-JP" sz="1100" dirty="0">
              <a:latin typeface="+mn-ea"/>
            </a:endParaRPr>
          </a:p>
          <a:p>
            <a:r>
              <a:rPr lang="ja-JP" altLang="en-US" sz="1100" dirty="0">
                <a:latin typeface="+mn-ea"/>
              </a:rPr>
              <a:t>　　　が負うのか）、等を確認しておくこと。</a:t>
            </a:r>
            <a:endParaRPr lang="en-US" altLang="ja-JP" sz="1100" dirty="0">
              <a:latin typeface="+mn-ea"/>
            </a:endParaRPr>
          </a:p>
          <a:p>
            <a:r>
              <a:rPr lang="ja-JP" altLang="en-US" sz="1100" dirty="0">
                <a:latin typeface="+mn-ea"/>
              </a:rPr>
              <a:t>　　③　</a:t>
            </a:r>
            <a:r>
              <a:rPr lang="en-US" altLang="ja-JP" sz="1100" dirty="0">
                <a:latin typeface="+mn-ea"/>
              </a:rPr>
              <a:t>No.2-5</a:t>
            </a:r>
            <a:r>
              <a:rPr lang="ja-JP" altLang="en-US" sz="1100" dirty="0">
                <a:latin typeface="+mn-ea"/>
              </a:rPr>
              <a:t>により各事業主体における運転資金を試算し、結果を記載すること。</a:t>
            </a:r>
            <a:endParaRPr lang="en-US" altLang="ja-JP" sz="1100" dirty="0">
              <a:latin typeface="+mn-ea"/>
            </a:endParaRPr>
          </a:p>
          <a:p>
            <a:r>
              <a:rPr lang="ja-JP" altLang="en-US" sz="1100" dirty="0">
                <a:latin typeface="+mn-ea"/>
              </a:rPr>
              <a:t>　　④　法人事務費として、施設開設までに必要な額を用意すること（法人認可要件としては、　</a:t>
            </a:r>
            <a:endParaRPr lang="en-US" altLang="ja-JP" sz="1100" dirty="0">
              <a:latin typeface="+mn-ea"/>
            </a:endParaRPr>
          </a:p>
          <a:p>
            <a:r>
              <a:rPr lang="ja-JP" altLang="en-US" sz="1100" dirty="0">
                <a:latin typeface="+mn-ea"/>
              </a:rPr>
              <a:t>　　　最低</a:t>
            </a:r>
            <a:r>
              <a:rPr lang="en-US" altLang="ja-JP" sz="1100" dirty="0">
                <a:latin typeface="+mn-ea"/>
              </a:rPr>
              <a:t>100</a:t>
            </a:r>
            <a:r>
              <a:rPr lang="ja-JP" altLang="en-US" sz="1100" dirty="0">
                <a:latin typeface="+mn-ea"/>
              </a:rPr>
              <a:t>万円以上用意することとなっている。ただし、それ以上必要となる場合が多いので、</a:t>
            </a:r>
            <a:endParaRPr lang="en-US" altLang="ja-JP" sz="1100" dirty="0">
              <a:latin typeface="+mn-ea"/>
            </a:endParaRPr>
          </a:p>
          <a:p>
            <a:r>
              <a:rPr lang="ja-JP" altLang="en-US" sz="1100" dirty="0">
                <a:latin typeface="+mn-ea"/>
              </a:rPr>
              <a:t>　　　運営資金と同様に</a:t>
            </a:r>
            <a:r>
              <a:rPr lang="en-US" altLang="ja-JP" sz="1100" dirty="0">
                <a:latin typeface="+mn-ea"/>
              </a:rPr>
              <a:t>No.2-5</a:t>
            </a:r>
            <a:r>
              <a:rPr lang="ja-JP" altLang="en-US" sz="1100" dirty="0">
                <a:latin typeface="+mn-ea"/>
              </a:rPr>
              <a:t>により試算すること）。</a:t>
            </a:r>
            <a:endParaRPr lang="en-US" altLang="ja-JP" sz="1100" dirty="0">
              <a:latin typeface="+mn-ea"/>
            </a:endParaRPr>
          </a:p>
          <a:p>
            <a:r>
              <a:rPr lang="ja-JP" altLang="en-US" sz="1100" dirty="0">
                <a:latin typeface="+mn-ea"/>
              </a:rPr>
              <a:t>（３）様式３</a:t>
            </a:r>
            <a:endParaRPr lang="en-US" altLang="ja-JP" sz="1100" dirty="0">
              <a:latin typeface="+mn-ea"/>
            </a:endParaRPr>
          </a:p>
          <a:p>
            <a:r>
              <a:rPr lang="ja-JP" altLang="en-US" sz="1100" dirty="0">
                <a:latin typeface="+mn-ea"/>
              </a:rPr>
              <a:t>　　①　「役員等の状況」欄は、現職等内容についてすべて記入すること。</a:t>
            </a:r>
            <a:endParaRPr lang="en-US" altLang="ja-JP" sz="1100" dirty="0">
              <a:latin typeface="+mn-ea"/>
            </a:endParaRPr>
          </a:p>
          <a:p>
            <a:r>
              <a:rPr lang="ja-JP" altLang="en-US" sz="1100" dirty="0">
                <a:latin typeface="+mn-ea"/>
              </a:rPr>
              <a:t>　　　＊大規模修繕については記入しない</a:t>
            </a:r>
            <a:endParaRPr lang="en-US" altLang="ja-JP" sz="1100" dirty="0">
              <a:latin typeface="+mn-ea"/>
            </a:endParaRPr>
          </a:p>
          <a:p>
            <a:r>
              <a:rPr lang="ja-JP" altLang="en-US" sz="1100" dirty="0">
                <a:latin typeface="+mn-ea"/>
              </a:rPr>
              <a:t>　　②　「法令に定める要件の充足状況」欄は、１人につき１ヶ所のみ○印を付けること。</a:t>
            </a:r>
            <a:endParaRPr lang="en-US" altLang="ja-JP" sz="1100" dirty="0">
              <a:latin typeface="+mn-ea"/>
            </a:endParaRPr>
          </a:p>
          <a:p>
            <a:r>
              <a:rPr lang="ja-JP" altLang="en-US" sz="1100" dirty="0">
                <a:latin typeface="+mn-ea"/>
              </a:rPr>
              <a:t>　　③　「役員選任区分の該当要件」欄は、「法令に定める要件の充足状況</a:t>
            </a:r>
            <a:r>
              <a:rPr lang="en-US" altLang="ja-JP" sz="1100" dirty="0">
                <a:latin typeface="+mn-ea"/>
              </a:rPr>
              <a:t>｣</a:t>
            </a:r>
            <a:r>
              <a:rPr lang="ja-JP" altLang="en-US" sz="1100" dirty="0">
                <a:latin typeface="+mn-ea"/>
              </a:rPr>
              <a:t>欄に印を付けた項目</a:t>
            </a:r>
            <a:endParaRPr lang="en-US" altLang="ja-JP" sz="1100" dirty="0">
              <a:latin typeface="+mn-ea"/>
            </a:endParaRPr>
          </a:p>
          <a:p>
            <a:r>
              <a:rPr lang="ja-JP" altLang="en-US" sz="1100" dirty="0">
                <a:latin typeface="+mn-ea"/>
              </a:rPr>
              <a:t>　　　について、具体的に記入すること。</a:t>
            </a:r>
            <a:endParaRPr lang="en-US" altLang="ja-JP" sz="1100" dirty="0">
              <a:latin typeface="+mn-ea"/>
            </a:endParaRPr>
          </a:p>
          <a:p>
            <a:r>
              <a:rPr lang="ja-JP" altLang="en-US" sz="1100" dirty="0">
                <a:latin typeface="+mn-ea"/>
              </a:rPr>
              <a:t>　　④　「現職業」欄には、所属する事業所名及びその階級等まで具体的に細かく記入すること。</a:t>
            </a:r>
            <a:endParaRPr lang="en-US" altLang="ja-JP" sz="1100" dirty="0">
              <a:latin typeface="+mn-ea"/>
            </a:endParaRPr>
          </a:p>
          <a:p>
            <a:r>
              <a:rPr lang="ja-JP" altLang="en-US" sz="1100" dirty="0">
                <a:latin typeface="+mn-ea"/>
              </a:rPr>
              <a:t>　　　「無職」の場合は選任理由を備考欄に記載すること。</a:t>
            </a:r>
            <a:endParaRPr lang="en-US" altLang="ja-JP" sz="1100" dirty="0">
              <a:latin typeface="+mn-ea"/>
            </a:endParaRPr>
          </a:p>
          <a:p>
            <a:r>
              <a:rPr lang="ja-JP" altLang="en-US" sz="1100" dirty="0">
                <a:latin typeface="+mn-ea"/>
              </a:rPr>
              <a:t>（４）様式４</a:t>
            </a:r>
            <a:endParaRPr lang="en-US" altLang="ja-JP" sz="1100" dirty="0">
              <a:latin typeface="+mn-ea"/>
            </a:endParaRPr>
          </a:p>
          <a:p>
            <a:r>
              <a:rPr lang="ja-JP" altLang="en-US" sz="1100" dirty="0">
                <a:latin typeface="+mn-ea"/>
              </a:rPr>
              <a:t>　　①　借入金については、「新規借入金」、「既存借入（合計）」、「総合計」の計</a:t>
            </a:r>
            <a:r>
              <a:rPr lang="en-US" altLang="ja-JP" sz="1100" dirty="0">
                <a:latin typeface="+mn-ea"/>
              </a:rPr>
              <a:t>3</a:t>
            </a:r>
            <a:r>
              <a:rPr lang="ja-JP" altLang="en-US" sz="1100" dirty="0">
                <a:latin typeface="+mn-ea"/>
              </a:rPr>
              <a:t>種類を作</a:t>
            </a:r>
            <a:endParaRPr lang="en-US" altLang="ja-JP" sz="1100" dirty="0">
              <a:latin typeface="+mn-ea"/>
            </a:endParaRPr>
          </a:p>
          <a:p>
            <a:r>
              <a:rPr lang="ja-JP" altLang="en-US" sz="1100" dirty="0">
                <a:latin typeface="+mn-ea"/>
              </a:rPr>
              <a:t>　　　成すること。</a:t>
            </a:r>
            <a:endParaRPr lang="en-US" altLang="ja-JP" sz="1100" dirty="0">
              <a:latin typeface="+mn-ea"/>
            </a:endParaRPr>
          </a:p>
          <a:p>
            <a:r>
              <a:rPr lang="ja-JP" altLang="en-US" sz="1100" dirty="0">
                <a:latin typeface="+mn-ea"/>
              </a:rPr>
              <a:t>（５）その他については様式に添付している作成例を参照のこと。</a:t>
            </a:r>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23-2</a:t>
            </a:r>
            <a:r>
              <a:rPr lang="ja-JP" altLang="en-US" sz="1100" dirty="0">
                <a:latin typeface="+mn-ea"/>
              </a:rPr>
              <a:t>　専門家検討委員会関係資料一式</a:t>
            </a:r>
            <a:endParaRPr lang="en-US" altLang="ja-JP" sz="1100" dirty="0">
              <a:latin typeface="+mn-ea"/>
            </a:endParaRPr>
          </a:p>
          <a:p>
            <a:r>
              <a:rPr lang="ja-JP" altLang="en-US" sz="1100" dirty="0">
                <a:latin typeface="+mn-ea"/>
              </a:rPr>
              <a:t>　・　大規模修繕及び改築の場合、①改修内容一覧、②整備を必要とする理由及び工期機関にお</a:t>
            </a:r>
            <a:endParaRPr lang="en-US" altLang="ja-JP" sz="1100" dirty="0">
              <a:latin typeface="+mn-ea"/>
            </a:endParaRPr>
          </a:p>
          <a:p>
            <a:r>
              <a:rPr lang="ja-JP" altLang="en-US" sz="1100" dirty="0">
                <a:latin typeface="+mn-ea"/>
              </a:rPr>
              <a:t>　　ける利用者への処遇について、を作成すること。</a:t>
            </a:r>
            <a:endParaRPr lang="en-US" altLang="ja-JP" sz="1100" dirty="0">
              <a:latin typeface="+mn-ea"/>
            </a:endParaRPr>
          </a:p>
        </p:txBody>
      </p:sp>
    </p:spTree>
    <p:extLst>
      <p:ext uri="{BB962C8B-B14F-4D97-AF65-F5344CB8AC3E}">
        <p14:creationId xmlns:p14="http://schemas.microsoft.com/office/powerpoint/2010/main" val="3616652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278027" y="5193286"/>
            <a:ext cx="6301946" cy="1277273"/>
          </a:xfrm>
          <a:prstGeom prst="rect">
            <a:avLst/>
          </a:prstGeom>
          <a:noFill/>
        </p:spPr>
        <p:txBody>
          <a:bodyPr wrap="square" rtlCol="0">
            <a:spAutoFit/>
          </a:bodyPr>
          <a:lstStyle/>
          <a:p>
            <a:r>
              <a:rPr lang="ja-JP" altLang="en-US" sz="1100" dirty="0">
                <a:latin typeface="+mn-ea"/>
              </a:rPr>
              <a:t>（３）その他注意事項</a:t>
            </a:r>
            <a:endParaRPr lang="en-US" altLang="ja-JP" sz="1100" dirty="0">
              <a:latin typeface="+mn-ea"/>
            </a:endParaRPr>
          </a:p>
          <a:p>
            <a:r>
              <a:rPr lang="ja-JP" altLang="en-US" sz="1100" dirty="0">
                <a:latin typeface="+mn-ea"/>
              </a:rPr>
              <a:t>　　① 都担当者と内容について打ち合わせの際は事業計画書を持参し、資料の差替え等を行う場</a:t>
            </a:r>
            <a:endParaRPr lang="en-US" altLang="ja-JP" sz="1100" dirty="0">
              <a:latin typeface="+mn-ea"/>
            </a:endParaRPr>
          </a:p>
          <a:p>
            <a:r>
              <a:rPr lang="ja-JP" altLang="en-US" sz="1100" dirty="0">
                <a:latin typeface="+mn-ea"/>
              </a:rPr>
              <a:t>　　　合は、その場で同時に行うようにすること。</a:t>
            </a:r>
            <a:endParaRPr lang="en-US" altLang="ja-JP" sz="1100" dirty="0">
              <a:latin typeface="+mn-ea"/>
            </a:endParaRPr>
          </a:p>
          <a:p>
            <a:r>
              <a:rPr lang="ja-JP" altLang="en-US" sz="1100" dirty="0">
                <a:latin typeface="+mn-ea"/>
              </a:rPr>
              <a:t>　　② データ（</a:t>
            </a:r>
            <a:r>
              <a:rPr lang="en-US" altLang="ja-JP" sz="1100" b="1" dirty="0">
                <a:latin typeface="+mn-ea"/>
              </a:rPr>
              <a:t>Excel</a:t>
            </a:r>
            <a:r>
              <a:rPr lang="ja-JP" altLang="en-US" sz="1100" b="1" dirty="0">
                <a:latin typeface="+mn-ea"/>
              </a:rPr>
              <a:t>や</a:t>
            </a:r>
            <a:r>
              <a:rPr lang="en-US" altLang="ja-JP" sz="1100" b="1" dirty="0">
                <a:latin typeface="+mn-ea"/>
              </a:rPr>
              <a:t>Word</a:t>
            </a:r>
            <a:r>
              <a:rPr lang="ja-JP" altLang="en-US" sz="1100" b="1" dirty="0">
                <a:latin typeface="+mn-ea"/>
              </a:rPr>
              <a:t>のまま</a:t>
            </a:r>
            <a:r>
              <a:rPr lang="ja-JP" altLang="en-US" sz="1100" dirty="0">
                <a:latin typeface="+mn-ea"/>
              </a:rPr>
              <a:t>）も</a:t>
            </a:r>
            <a:r>
              <a:rPr lang="en-US" altLang="ja-JP" sz="1100" dirty="0">
                <a:latin typeface="+mn-ea"/>
              </a:rPr>
              <a:t>zip</a:t>
            </a:r>
            <a:r>
              <a:rPr lang="ja-JP" altLang="en-US" sz="1100" dirty="0">
                <a:latin typeface="+mn-ea"/>
              </a:rPr>
              <a:t>形式にしてメールで担当者にお送りください。</a:t>
            </a:r>
            <a:endParaRPr lang="en-US" altLang="ja-JP" sz="1100" dirty="0">
              <a:latin typeface="+mn-ea"/>
            </a:endParaRPr>
          </a:p>
          <a:p>
            <a:r>
              <a:rPr lang="ja-JP" altLang="en-US" sz="1100" dirty="0">
                <a:latin typeface="+mn-ea"/>
              </a:rPr>
              <a:t>　　　</a:t>
            </a:r>
            <a:r>
              <a:rPr lang="ja-JP" altLang="en-US" sz="1100" b="1" u="sng" dirty="0">
                <a:latin typeface="+mn-ea"/>
              </a:rPr>
              <a:t>容量が大きい場合は担当者へご連絡いただければ、大容量転送サービスの</a:t>
            </a:r>
            <a:r>
              <a:rPr lang="en-US" altLang="ja-JP" sz="1100" b="1" u="sng" dirty="0">
                <a:latin typeface="+mn-ea"/>
              </a:rPr>
              <a:t>URL</a:t>
            </a:r>
            <a:r>
              <a:rPr lang="ja-JP" altLang="en-US" sz="1100" b="1" u="sng" dirty="0">
                <a:latin typeface="+mn-ea"/>
              </a:rPr>
              <a:t>を御案内し</a:t>
            </a:r>
            <a:endParaRPr lang="en-US" altLang="ja-JP" sz="1100" b="1" dirty="0">
              <a:latin typeface="+mn-ea"/>
            </a:endParaRPr>
          </a:p>
          <a:p>
            <a:r>
              <a:rPr lang="ja-JP" altLang="en-US" sz="1100" b="1" dirty="0">
                <a:latin typeface="+mn-ea"/>
              </a:rPr>
              <a:t>　　　</a:t>
            </a:r>
            <a:r>
              <a:rPr lang="ja-JP" altLang="en-US" sz="1100" b="1" u="sng" dirty="0">
                <a:latin typeface="+mn-ea"/>
              </a:rPr>
              <a:t>ます。</a:t>
            </a:r>
            <a:endParaRPr lang="en-US" altLang="ja-JP" sz="1100" b="1" u="sng" dirty="0">
              <a:latin typeface="+mn-ea"/>
            </a:endParaRPr>
          </a:p>
          <a:p>
            <a:r>
              <a:rPr lang="ja-JP" altLang="en-US" sz="1100" dirty="0">
                <a:latin typeface="+mn-ea"/>
              </a:rPr>
              <a:t>　　　</a:t>
            </a:r>
            <a:endParaRPr lang="en-US" altLang="ja-JP" sz="1100" dirty="0">
              <a:latin typeface="+mn-ea"/>
            </a:endParaRPr>
          </a:p>
        </p:txBody>
      </p:sp>
      <p:grpSp>
        <p:nvGrpSpPr>
          <p:cNvPr id="10" name="グループ化 9"/>
          <p:cNvGrpSpPr/>
          <p:nvPr/>
        </p:nvGrpSpPr>
        <p:grpSpPr>
          <a:xfrm>
            <a:off x="703617" y="1317926"/>
            <a:ext cx="2534286" cy="3196186"/>
            <a:chOff x="-1" y="380015"/>
            <a:chExt cx="2315773" cy="2965406"/>
          </a:xfrm>
        </p:grpSpPr>
        <p:sp>
          <p:nvSpPr>
            <p:cNvPr id="11" name="正方形/長方形 10"/>
            <p:cNvSpPr/>
            <p:nvPr/>
          </p:nvSpPr>
          <p:spPr>
            <a:xfrm>
              <a:off x="-1" y="2709041"/>
              <a:ext cx="537733" cy="14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12" name="テキスト ボックス 13"/>
            <p:cNvSpPr txBox="1"/>
            <p:nvPr/>
          </p:nvSpPr>
          <p:spPr>
            <a:xfrm>
              <a:off x="178546" y="380015"/>
              <a:ext cx="295051" cy="296540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eaVert" wrap="square" lIns="91440" tIns="45720" rIns="91440" bIns="45720" numCol="1" spcCol="0" rtlCol="0" fromWordArt="0" anchor="t" anchorCtr="0" forceAA="0" compatLnSpc="1">
              <a:prstTxWarp prst="textNoShape">
                <a:avLst/>
              </a:prstTxWarp>
              <a:noAutofit/>
            </a:bodyPr>
            <a:lstStyle/>
            <a:p>
              <a:pPr algn="just">
                <a:spcAft>
                  <a:spcPts val="0"/>
                </a:spcAft>
              </a:pPr>
              <a:r>
                <a:rPr lang="ja-JP" sz="750" kern="100" dirty="0">
                  <a:effectLst/>
                  <a:ea typeface="ＭＳ 明朝" panose="02020609040205080304" pitchFamily="17" charset="-128"/>
                  <a:cs typeface="Times New Roman" panose="02020603050405020304" pitchFamily="18" charset="0"/>
                </a:rPr>
                <a:t>（元号）○○年度　</a:t>
              </a:r>
              <a:r>
                <a:rPr lang="ja-JP" altLang="en-US" sz="750" kern="100" dirty="0">
                  <a:ea typeface="ＭＳ 明朝" panose="02020609040205080304" pitchFamily="17" charset="-128"/>
                  <a:cs typeface="Times New Roman" panose="02020603050405020304" pitchFamily="18" charset="0"/>
                </a:rPr>
                <a:t>障害者（児）施設</a:t>
              </a:r>
              <a:r>
                <a:rPr lang="ja-JP" sz="750" kern="100" dirty="0">
                  <a:effectLst/>
                  <a:ea typeface="ＭＳ 明朝" panose="02020609040205080304" pitchFamily="17" charset="-128"/>
                  <a:cs typeface="Times New Roman" panose="02020603050405020304" pitchFamily="18" charset="0"/>
                </a:rPr>
                <a:t>整備費補助金</a:t>
              </a:r>
              <a:r>
                <a:rPr lang="ja-JP" altLang="en-US" sz="750" kern="100" dirty="0">
                  <a:ea typeface="ＭＳ 明朝" panose="02020609040205080304" pitchFamily="17" charset="-128"/>
                  <a:cs typeface="Times New Roman" panose="02020603050405020304" pitchFamily="18" charset="0"/>
                </a:rPr>
                <a:t>（（</a:t>
              </a:r>
              <a:r>
                <a:rPr lang="ja-JP" sz="750" kern="100" dirty="0">
                  <a:effectLst/>
                  <a:ea typeface="ＭＳ 明朝" panose="02020609040205080304" pitchFamily="17" charset="-128"/>
                  <a:cs typeface="Times New Roman" panose="02020603050405020304" pitchFamily="18" charset="0"/>
                </a:rPr>
                <a:t>福）・・会）</a:t>
              </a:r>
              <a:endParaRPr lang="ja-JP" sz="1050" kern="100" dirty="0">
                <a:effectLst/>
                <a:ea typeface="ＭＳ 明朝" panose="02020609040205080304" pitchFamily="17" charset="-128"/>
                <a:cs typeface="Times New Roman" panose="02020603050405020304" pitchFamily="18" charset="0"/>
              </a:endParaRPr>
            </a:p>
          </p:txBody>
        </p:sp>
        <p:sp>
          <p:nvSpPr>
            <p:cNvPr id="13" name="テキスト ボックス 2"/>
            <p:cNvSpPr txBox="1">
              <a:spLocks noChangeArrowheads="1"/>
            </p:cNvSpPr>
            <p:nvPr/>
          </p:nvSpPr>
          <p:spPr bwMode="auto">
            <a:xfrm>
              <a:off x="810820" y="2097402"/>
              <a:ext cx="1504952" cy="52794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just">
                <a:spcAft>
                  <a:spcPts val="0"/>
                </a:spcAft>
              </a:pPr>
              <a:r>
                <a:rPr lang="ja-JP" sz="800" kern="100" dirty="0">
                  <a:effectLst/>
                  <a:latin typeface="Century" panose="02040604050505020304" pitchFamily="18" charset="0"/>
                  <a:ea typeface="ＭＳ 明朝" panose="02020609040205080304" pitchFamily="17" charset="-128"/>
                  <a:cs typeface="Times New Roman" panose="02020603050405020304" pitchFamily="18" charset="0"/>
                </a:rPr>
                <a:t>（元号）○○年度</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spcAft>
                  <a:spcPts val="0"/>
                </a:spcAft>
              </a:pPr>
              <a:r>
                <a:rPr lang="ja-JP" sz="800" kern="100" dirty="0">
                  <a:effectLst/>
                  <a:latin typeface="Century" panose="02040604050505020304" pitchFamily="18" charset="0"/>
                  <a:ea typeface="ＭＳ 明朝" panose="02020609040205080304" pitchFamily="17" charset="-128"/>
                  <a:cs typeface="Times New Roman" panose="02020603050405020304" pitchFamily="18" charset="0"/>
                </a:rPr>
                <a:t>障害</a:t>
              </a:r>
              <a:r>
                <a:rPr lang="ja-JP" altLang="en-US" sz="800" kern="100" dirty="0">
                  <a:effectLst/>
                  <a:latin typeface="Century" panose="02040604050505020304" pitchFamily="18" charset="0"/>
                  <a:ea typeface="ＭＳ 明朝" panose="02020609040205080304" pitchFamily="17" charset="-128"/>
                  <a:cs typeface="Times New Roman" panose="02020603050405020304" pitchFamily="18" charset="0"/>
                </a:rPr>
                <a:t>者（児）</a:t>
              </a:r>
              <a:r>
                <a:rPr lang="ja-JP" sz="800" kern="100" dirty="0">
                  <a:effectLst/>
                  <a:latin typeface="Century" panose="02040604050505020304" pitchFamily="18" charset="0"/>
                  <a:ea typeface="ＭＳ 明朝" panose="02020609040205080304" pitchFamily="17" charset="-128"/>
                  <a:cs typeface="Times New Roman" panose="02020603050405020304" pitchFamily="18" charset="0"/>
                </a:rPr>
                <a:t>施設整備費補助金</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ctr">
                <a:spcAft>
                  <a:spcPts val="0"/>
                </a:spcAft>
              </a:pPr>
              <a:r>
                <a:rPr lang="ja-JP" sz="800" kern="100" dirty="0">
                  <a:effectLst/>
                  <a:latin typeface="Century" panose="02040604050505020304" pitchFamily="18" charset="0"/>
                  <a:ea typeface="ＭＳ 明朝" panose="02020609040205080304" pitchFamily="17" charset="-128"/>
                  <a:cs typeface="Times New Roman" panose="02020603050405020304" pitchFamily="18" charset="0"/>
                </a:rPr>
                <a:t>事業計画書</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14" name="テキスト ボックス 2"/>
            <p:cNvSpPr txBox="1">
              <a:spLocks noChangeArrowheads="1"/>
            </p:cNvSpPr>
            <p:nvPr/>
          </p:nvSpPr>
          <p:spPr bwMode="auto">
            <a:xfrm>
              <a:off x="770441" y="968321"/>
              <a:ext cx="1410005" cy="566052"/>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just">
                <a:spcAft>
                  <a:spcPts val="0"/>
                </a:spcAft>
              </a:pPr>
              <a:r>
                <a:rPr lang="ja-JP" sz="800" kern="100" dirty="0">
                  <a:effectLst/>
                  <a:latin typeface="Century" panose="02040604050505020304" pitchFamily="18" charset="0"/>
                  <a:ea typeface="ＭＳ 明朝" panose="02020609040205080304" pitchFamily="17" charset="-128"/>
                  <a:cs typeface="Times New Roman" panose="02020603050405020304" pitchFamily="18" charset="0"/>
                </a:rPr>
                <a:t>（仮称）</a:t>
              </a:r>
              <a:r>
                <a:rPr lang="ja-JP" altLang="en-US" sz="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sz="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en-US" sz="800" kern="100" dirty="0">
                  <a:effectLst/>
                  <a:latin typeface="Century" panose="02040604050505020304" pitchFamily="18" charset="0"/>
                  <a:ea typeface="ＭＳ 明朝" panose="02020609040205080304" pitchFamily="17" charset="-128"/>
                  <a:cs typeface="Times New Roman" panose="02020603050405020304" pitchFamily="18" charset="0"/>
                </a:rPr>
                <a:t>△</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spcAft>
                  <a:spcPts val="0"/>
                </a:spcAft>
              </a:pPr>
              <a:r>
                <a:rPr lang="en-US" sz="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en-US" sz="1050" kern="100" dirty="0">
                <a:latin typeface="Century" panose="02040604050505020304" pitchFamily="18" charset="0"/>
                <a:ea typeface="ＭＳ 明朝" panose="02020609040205080304" pitchFamily="17" charset="-128"/>
                <a:cs typeface="Times New Roman" panose="02020603050405020304" pitchFamily="18" charset="0"/>
              </a:endParaRPr>
            </a:p>
            <a:p>
              <a:pPr algn="just">
                <a:spcAft>
                  <a:spcPts val="0"/>
                </a:spcAft>
              </a:pPr>
              <a:r>
                <a:rPr lang="en-US" altLang="ja-JP" sz="105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altLang="en-US" sz="105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sz="800" kern="100" dirty="0">
                  <a:effectLst/>
                  <a:latin typeface="Century" panose="02040604050505020304" pitchFamily="18" charset="0"/>
                  <a:ea typeface="ＭＳ 明朝" panose="02020609040205080304" pitchFamily="17" charset="-128"/>
                  <a:cs typeface="Times New Roman" panose="02020603050405020304" pitchFamily="18" charset="0"/>
                </a:rPr>
                <a:t>（福）・・会</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grpSp>
      <p:sp>
        <p:nvSpPr>
          <p:cNvPr id="15" name="正方形/長方形 14"/>
          <p:cNvSpPr/>
          <p:nvPr/>
        </p:nvSpPr>
        <p:spPr>
          <a:xfrm>
            <a:off x="1315097" y="1565879"/>
            <a:ext cx="2086168" cy="29193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6" name="直線コネクタ 15"/>
          <p:cNvCxnSpPr/>
          <p:nvPr/>
        </p:nvCxnSpPr>
        <p:spPr>
          <a:xfrm flipH="1" flipV="1">
            <a:off x="870294" y="1226942"/>
            <a:ext cx="436349" cy="33893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flipH="1" flipV="1">
            <a:off x="861026" y="4136605"/>
            <a:ext cx="436349" cy="33893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8" name="直線コネクタ 17"/>
          <p:cNvCxnSpPr/>
          <p:nvPr/>
        </p:nvCxnSpPr>
        <p:spPr>
          <a:xfrm>
            <a:off x="860349" y="1226942"/>
            <a:ext cx="0" cy="292229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a:off x="860349" y="1226942"/>
            <a:ext cx="208681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 name="直線コネクタ 19"/>
          <p:cNvCxnSpPr/>
          <p:nvPr/>
        </p:nvCxnSpPr>
        <p:spPr>
          <a:xfrm flipH="1" flipV="1">
            <a:off x="2946518" y="1224601"/>
            <a:ext cx="649" cy="33893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21" name="グループ化 20"/>
          <p:cNvGrpSpPr/>
          <p:nvPr/>
        </p:nvGrpSpPr>
        <p:grpSpPr>
          <a:xfrm>
            <a:off x="3676008" y="1017262"/>
            <a:ext cx="2713355" cy="3904615"/>
            <a:chOff x="0" y="0"/>
            <a:chExt cx="2713961" cy="3904807"/>
          </a:xfrm>
        </p:grpSpPr>
        <p:sp>
          <p:nvSpPr>
            <p:cNvPr id="22" name="フローチャート: 処理 21"/>
            <p:cNvSpPr/>
            <p:nvPr/>
          </p:nvSpPr>
          <p:spPr>
            <a:xfrm>
              <a:off x="818707" y="0"/>
              <a:ext cx="1714500" cy="3086100"/>
            </a:xfrm>
            <a:prstGeom prst="flowChartProcess">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23" name="フローチャート: 処理 22"/>
            <p:cNvSpPr/>
            <p:nvPr/>
          </p:nvSpPr>
          <p:spPr>
            <a:xfrm>
              <a:off x="680484" y="138223"/>
              <a:ext cx="1714500" cy="3086100"/>
            </a:xfrm>
            <a:prstGeom prst="flowChartProcess">
              <a:avLst/>
            </a:prstGeom>
            <a:solidFill>
              <a:sysClr val="window" lastClr="FFFFFF"/>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24" name="テキスト ボックス 27"/>
            <p:cNvSpPr txBox="1"/>
            <p:nvPr/>
          </p:nvSpPr>
          <p:spPr>
            <a:xfrm>
              <a:off x="2371061" y="1477404"/>
              <a:ext cx="342900" cy="283381"/>
            </a:xfrm>
            <a:prstGeom prst="rect">
              <a:avLst/>
            </a:prstGeom>
            <a:solidFill>
              <a:sysClr val="window" lastClr="FFFFFF"/>
            </a:solidFill>
            <a:ln w="6350">
              <a:solidFill>
                <a:prstClr val="black"/>
              </a:solidFill>
            </a:ln>
            <a:effectLst/>
          </p:spPr>
          <p:txBody>
            <a:bodyPr rot="0" spcFirstLastPara="0" vert="eaVert" wrap="square" lIns="0" tIns="72000" rIns="0" bIns="0" numCol="1" spcCol="0" rtlCol="0" fromWordArt="0" anchor="t" anchorCtr="0" forceAA="0" compatLnSpc="1">
              <a:prstTxWarp prst="textNoShape">
                <a:avLst/>
              </a:prstTxWarp>
              <a:noAutofit/>
            </a:bodyPr>
            <a:lstStyle/>
            <a:p>
              <a:pPr algn="just">
                <a:spcAft>
                  <a:spcPts val="0"/>
                </a:spcAft>
              </a:pPr>
              <a:r>
                <a:rPr lang="ja-JP" sz="1050" kern="100">
                  <a:effectLst/>
                  <a:latin typeface="Century" panose="02040604050505020304" pitchFamily="18" charset="0"/>
                  <a:ea typeface="ＭＳ 明朝" panose="02020609040205080304" pitchFamily="17" charset="-128"/>
                  <a:cs typeface="Times New Roman" panose="02020603050405020304" pitchFamily="18" charset="0"/>
                </a:rPr>
                <a:t>３</a:t>
              </a:r>
            </a:p>
          </p:txBody>
        </p:sp>
        <p:sp>
          <p:nvSpPr>
            <p:cNvPr id="25" name="フローチャート: 処理 24"/>
            <p:cNvSpPr/>
            <p:nvPr/>
          </p:nvSpPr>
          <p:spPr>
            <a:xfrm>
              <a:off x="446568" y="255181"/>
              <a:ext cx="1714500" cy="30861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26" name="フローチャート: 処理 25"/>
            <p:cNvSpPr/>
            <p:nvPr/>
          </p:nvSpPr>
          <p:spPr>
            <a:xfrm>
              <a:off x="308345" y="393404"/>
              <a:ext cx="1714500" cy="3086100"/>
            </a:xfrm>
            <a:prstGeom prst="flowChartProcess">
              <a:avLst/>
            </a:prstGeom>
            <a:solidFill>
              <a:schemeClr val="bg1"/>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27" name="フローチャート: 処理 26"/>
            <p:cNvSpPr/>
            <p:nvPr/>
          </p:nvSpPr>
          <p:spPr>
            <a:xfrm>
              <a:off x="127591" y="574158"/>
              <a:ext cx="1714500" cy="3086100"/>
            </a:xfrm>
            <a:prstGeom prst="flowChartProcess">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28" name="フローチャート: 処理 27"/>
            <p:cNvSpPr/>
            <p:nvPr/>
          </p:nvSpPr>
          <p:spPr>
            <a:xfrm>
              <a:off x="0" y="818707"/>
              <a:ext cx="1714500" cy="3086100"/>
            </a:xfrm>
            <a:prstGeom prst="flowChartProcess">
              <a:avLst/>
            </a:prstGeom>
            <a:solidFill>
              <a:schemeClr val="bg1"/>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29" name="テキスト ボックス 23"/>
            <p:cNvSpPr txBox="1"/>
            <p:nvPr/>
          </p:nvSpPr>
          <p:spPr>
            <a:xfrm>
              <a:off x="1711842" y="818707"/>
              <a:ext cx="342900" cy="320539"/>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eaVert" wrap="square" lIns="0" tIns="72000" rIns="0" bIns="0" numCol="1" spcCol="0" rtlCol="0" fromWordArt="0" anchor="t" anchorCtr="0" forceAA="0" compatLnSpc="1">
              <a:prstTxWarp prst="textNoShape">
                <a:avLst/>
              </a:prstTxWarp>
              <a:noAutofit/>
            </a:bodyPr>
            <a:lstStyle/>
            <a:p>
              <a:pPr algn="just">
                <a:spcAft>
                  <a:spcPts val="0"/>
                </a:spcAft>
              </a:pPr>
              <a:r>
                <a:rPr lang="ja-JP" sz="1050" kern="100">
                  <a:effectLst/>
                  <a:ea typeface="ＭＳ 明朝" panose="02020609040205080304" pitchFamily="17" charset="-128"/>
                  <a:cs typeface="Times New Roman" panose="02020603050405020304" pitchFamily="18" charset="0"/>
                </a:rPr>
                <a:t>１</a:t>
              </a:r>
            </a:p>
          </p:txBody>
        </p:sp>
        <p:sp>
          <p:nvSpPr>
            <p:cNvPr id="30" name="テキスト ボックス 24"/>
            <p:cNvSpPr txBox="1"/>
            <p:nvPr/>
          </p:nvSpPr>
          <p:spPr>
            <a:xfrm>
              <a:off x="1998921" y="1149154"/>
              <a:ext cx="342900" cy="304624"/>
            </a:xfrm>
            <a:prstGeom prst="rect">
              <a:avLst/>
            </a:prstGeom>
            <a:solidFill>
              <a:sysClr val="window" lastClr="FFFFFF"/>
            </a:solidFill>
            <a:ln w="6350">
              <a:solidFill>
                <a:prstClr val="black"/>
              </a:solidFill>
            </a:ln>
            <a:effectLst/>
          </p:spPr>
          <p:txBody>
            <a:bodyPr rot="0" spcFirstLastPara="0" vert="eaVert" wrap="square" lIns="0" tIns="72000" rIns="0" bIns="0" numCol="1" spcCol="0" rtlCol="0" fromWordArt="0" anchor="t" anchorCtr="0" forceAA="0" compatLnSpc="1">
              <a:prstTxWarp prst="textNoShape">
                <a:avLst/>
              </a:prstTxWarp>
              <a:noAutofit/>
            </a:bodyPr>
            <a:lstStyle/>
            <a:p>
              <a:pPr algn="just">
                <a:spcAft>
                  <a:spcPts val="0"/>
                </a:spcAft>
              </a:pPr>
              <a:r>
                <a:rPr lang="ja-JP" sz="1050" kern="100">
                  <a:effectLst/>
                  <a:latin typeface="Century" panose="02040604050505020304" pitchFamily="18" charset="0"/>
                  <a:ea typeface="ＭＳ 明朝" panose="02020609040205080304" pitchFamily="17" charset="-128"/>
                  <a:cs typeface="Times New Roman" panose="02020603050405020304" pitchFamily="18" charset="0"/>
                </a:rPr>
                <a:t>２</a:t>
              </a:r>
            </a:p>
          </p:txBody>
        </p:sp>
      </p:grpSp>
      <p:sp>
        <p:nvSpPr>
          <p:cNvPr id="37" name="テキスト ボックス 36"/>
          <p:cNvSpPr txBox="1"/>
          <p:nvPr/>
        </p:nvSpPr>
        <p:spPr>
          <a:xfrm>
            <a:off x="278027" y="211740"/>
            <a:ext cx="6301946" cy="769441"/>
          </a:xfrm>
          <a:prstGeom prst="rect">
            <a:avLst/>
          </a:prstGeom>
          <a:noFill/>
        </p:spPr>
        <p:txBody>
          <a:bodyPr wrap="square" rtlCol="0">
            <a:spAutoFit/>
          </a:bodyPr>
          <a:lstStyle/>
          <a:p>
            <a:r>
              <a:rPr lang="ja-JP" altLang="en-US" sz="1100" dirty="0">
                <a:latin typeface="+mn-ea"/>
              </a:rPr>
              <a:t>（２）作成した提出書類は、</a:t>
            </a:r>
            <a:r>
              <a:rPr lang="ja-JP" altLang="en-US" sz="1100" b="1" u="sng" dirty="0">
                <a:latin typeface="+mn-ea"/>
              </a:rPr>
              <a:t>すべてＡ４版片面印刷に揃え</a:t>
            </a:r>
            <a:r>
              <a:rPr lang="ja-JP" altLang="en-US" sz="1100" dirty="0">
                <a:latin typeface="+mn-ea"/>
              </a:rPr>
              <a:t>、フラットファイル又はパイプファイ　　</a:t>
            </a:r>
            <a:endParaRPr lang="en-US" altLang="ja-JP" sz="1100" dirty="0">
              <a:latin typeface="+mn-ea"/>
            </a:endParaRPr>
          </a:p>
          <a:p>
            <a:r>
              <a:rPr lang="ja-JP" altLang="en-US" sz="1100" dirty="0">
                <a:latin typeface="+mn-ea"/>
              </a:rPr>
              <a:t>　　　ル（</a:t>
            </a:r>
            <a:r>
              <a:rPr lang="en-US" altLang="ja-JP" sz="1100" dirty="0">
                <a:latin typeface="+mn-ea"/>
              </a:rPr>
              <a:t>A4</a:t>
            </a:r>
            <a:r>
              <a:rPr lang="ja-JP" altLang="en-US" sz="1100" dirty="0">
                <a:latin typeface="+mn-ea"/>
              </a:rPr>
              <a:t>縦長）に綴じて、１部提出すること。</a:t>
            </a:r>
            <a:endParaRPr lang="en-US" altLang="ja-JP" sz="1100" dirty="0">
              <a:latin typeface="+mn-ea"/>
            </a:endParaRPr>
          </a:p>
          <a:p>
            <a:r>
              <a:rPr lang="ja-JP" altLang="en-US" sz="1100" dirty="0">
                <a:latin typeface="+mn-ea"/>
              </a:rPr>
              <a:t>　　　　</a:t>
            </a:r>
            <a:r>
              <a:rPr lang="en-US" altLang="ja-JP" sz="1100" dirty="0">
                <a:latin typeface="+mn-ea"/>
              </a:rPr>
              <a:t>※</a:t>
            </a:r>
            <a:r>
              <a:rPr lang="ja-JP" altLang="en-US" sz="1100" dirty="0">
                <a:latin typeface="+mn-ea"/>
              </a:rPr>
              <a:t>横書きの書類についても縦に綴ること。</a:t>
            </a:r>
            <a:endParaRPr lang="en-US" altLang="ja-JP" sz="1100" dirty="0">
              <a:latin typeface="+mn-ea"/>
            </a:endParaRPr>
          </a:p>
          <a:p>
            <a:r>
              <a:rPr lang="ja-JP" altLang="en-US" sz="1100" dirty="0">
                <a:latin typeface="+mn-ea"/>
              </a:rPr>
              <a:t>　　　　</a:t>
            </a:r>
            <a:r>
              <a:rPr lang="en-US" altLang="ja-JP" sz="1100" dirty="0">
                <a:latin typeface="+mn-ea"/>
              </a:rPr>
              <a:t>※A3</a:t>
            </a:r>
            <a:r>
              <a:rPr lang="ja-JP" altLang="en-US" sz="1100" dirty="0">
                <a:latin typeface="+mn-ea"/>
              </a:rPr>
              <a:t>横の図面等は、</a:t>
            </a:r>
            <a:r>
              <a:rPr lang="en-US" altLang="ja-JP" sz="1100" dirty="0">
                <a:latin typeface="+mn-ea"/>
              </a:rPr>
              <a:t>A4</a:t>
            </a:r>
            <a:r>
              <a:rPr lang="ja-JP" altLang="en-US" sz="1100" dirty="0">
                <a:latin typeface="+mn-ea"/>
              </a:rPr>
              <a:t>横と同サイズになるよう折り込んで綴じてください。</a:t>
            </a:r>
            <a:endParaRPr lang="en-US" altLang="ja-JP" sz="1600" dirty="0">
              <a:latin typeface="+mn-ea"/>
            </a:endParaRPr>
          </a:p>
        </p:txBody>
      </p:sp>
      <p:sp>
        <p:nvSpPr>
          <p:cNvPr id="32" name="テキスト ボックス 1"/>
          <p:cNvSpPr txBox="1"/>
          <p:nvPr/>
        </p:nvSpPr>
        <p:spPr>
          <a:xfrm>
            <a:off x="278027" y="7055906"/>
            <a:ext cx="6394622" cy="929879"/>
          </a:xfrm>
          <a:prstGeom prst="rect">
            <a:avLst/>
          </a:prstGeom>
          <a:solidFill>
            <a:schemeClr val="lt1"/>
          </a:solidFill>
          <a:ln w="9525" cmpd="sng">
            <a:solidFill>
              <a:schemeClr val="tx1"/>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kumimoji="1" lang="ja-JP" altLang="en-US" sz="1100" dirty="0">
                <a:solidFill>
                  <a:srgbClr val="FF0000"/>
                </a:solidFill>
                <a:latin typeface="+mn-ea"/>
              </a:rPr>
              <a:t>　</a:t>
            </a:r>
            <a:r>
              <a:rPr kumimoji="1" lang="ja-JP" altLang="en-US" sz="1400" b="1" u="sng" dirty="0">
                <a:solidFill>
                  <a:srgbClr val="FF0000"/>
                </a:solidFill>
                <a:latin typeface="+mn-ea"/>
              </a:rPr>
              <a:t>事業計画書が提出された後、都での審査が開始されます。</a:t>
            </a:r>
            <a:endParaRPr kumimoji="1" lang="en-US" altLang="ja-JP" sz="1400" b="1" u="sng" dirty="0">
              <a:solidFill>
                <a:srgbClr val="FF0000"/>
              </a:solidFill>
              <a:latin typeface="+mn-ea"/>
            </a:endParaRPr>
          </a:p>
          <a:p>
            <a:pPr>
              <a:lnSpc>
                <a:spcPts val="1600"/>
              </a:lnSpc>
            </a:pPr>
            <a:r>
              <a:rPr kumimoji="1" lang="ja-JP" altLang="en-US" sz="1400" b="1" u="sng" dirty="0">
                <a:solidFill>
                  <a:srgbClr val="FF0000"/>
                </a:solidFill>
                <a:latin typeface="+mn-ea"/>
              </a:rPr>
              <a:t>　そのため事業計画書を提出した後に、図面・設計等の事業計画を変更することは、原則として認められません。やむを得ず変更する場合は、必ず都の担当者に相談をしてください。</a:t>
            </a:r>
          </a:p>
        </p:txBody>
      </p:sp>
      <p:sp>
        <p:nvSpPr>
          <p:cNvPr id="2" name="テキスト ボックス 1">
            <a:extLst>
              <a:ext uri="{FF2B5EF4-FFF2-40B4-BE49-F238E27FC236}">
                <a16:creationId xmlns:a16="http://schemas.microsoft.com/office/drawing/2014/main" id="{77100275-81DD-2580-92DE-640B902CACB7}"/>
              </a:ext>
            </a:extLst>
          </p:cNvPr>
          <p:cNvSpPr txBox="1"/>
          <p:nvPr/>
        </p:nvSpPr>
        <p:spPr>
          <a:xfrm>
            <a:off x="3803571" y="2787151"/>
            <a:ext cx="1463483" cy="600164"/>
          </a:xfrm>
          <a:prstGeom prst="rect">
            <a:avLst/>
          </a:prstGeom>
          <a:noFill/>
          <a:ln>
            <a:solidFill>
              <a:schemeClr val="tx1"/>
            </a:solidFill>
          </a:ln>
        </p:spPr>
        <p:txBody>
          <a:bodyPr wrap="square" rtlCol="0">
            <a:spAutoFit/>
          </a:bodyPr>
          <a:lstStyle/>
          <a:p>
            <a:pPr algn="ctr"/>
            <a:r>
              <a:rPr kumimoji="1" lang="ja-JP" altLang="en-US" sz="1100" dirty="0"/>
              <a:t>（資料作成確認用紙</a:t>
            </a:r>
            <a:endParaRPr kumimoji="1" lang="en-US" altLang="ja-JP" sz="1100" dirty="0"/>
          </a:p>
          <a:p>
            <a:pPr algn="ctr"/>
            <a:r>
              <a:rPr kumimoji="1" lang="ja-JP" altLang="en-US" sz="1100" dirty="0"/>
              <a:t>又は</a:t>
            </a:r>
            <a:endParaRPr kumimoji="1" lang="en-US" altLang="ja-JP" sz="1100" dirty="0"/>
          </a:p>
          <a:p>
            <a:pPr algn="ctr"/>
            <a:r>
              <a:rPr kumimoji="1" lang="ja-JP" altLang="en-US" sz="1100" dirty="0"/>
              <a:t>チェックリスト）</a:t>
            </a:r>
          </a:p>
        </p:txBody>
      </p:sp>
      <p:sp>
        <p:nvSpPr>
          <p:cNvPr id="3" name="テキスト ボックス 2">
            <a:extLst>
              <a:ext uri="{FF2B5EF4-FFF2-40B4-BE49-F238E27FC236}">
                <a16:creationId xmlns:a16="http://schemas.microsoft.com/office/drawing/2014/main" id="{2E6B6A65-072C-5B70-2AA7-C6AAADD99C8D}"/>
              </a:ext>
            </a:extLst>
          </p:cNvPr>
          <p:cNvSpPr txBox="1"/>
          <p:nvPr/>
        </p:nvSpPr>
        <p:spPr>
          <a:xfrm>
            <a:off x="4323523" y="2263351"/>
            <a:ext cx="1171575" cy="261610"/>
          </a:xfrm>
          <a:prstGeom prst="rect">
            <a:avLst/>
          </a:prstGeom>
          <a:noFill/>
        </p:spPr>
        <p:txBody>
          <a:bodyPr wrap="square" rtlCol="0">
            <a:spAutoFit/>
          </a:bodyPr>
          <a:lstStyle/>
          <a:p>
            <a:r>
              <a:rPr kumimoji="1" lang="ja-JP" altLang="en-US" sz="1100" dirty="0"/>
              <a:t>インデックス</a:t>
            </a:r>
          </a:p>
        </p:txBody>
      </p:sp>
      <p:cxnSp>
        <p:nvCxnSpPr>
          <p:cNvPr id="6" name="直線コネクタ 5">
            <a:extLst>
              <a:ext uri="{FF2B5EF4-FFF2-40B4-BE49-F238E27FC236}">
                <a16:creationId xmlns:a16="http://schemas.microsoft.com/office/drawing/2014/main" id="{18088D3C-3BDB-1A24-17EA-58E60BB093B8}"/>
              </a:ext>
            </a:extLst>
          </p:cNvPr>
          <p:cNvCxnSpPr/>
          <p:nvPr/>
        </p:nvCxnSpPr>
        <p:spPr>
          <a:xfrm flipH="1">
            <a:off x="5143500" y="1996190"/>
            <a:ext cx="374188" cy="260878"/>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741092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CFF61-8A85-6785-F96F-6EA970422AE1}"/>
            </a:ext>
          </a:extLst>
        </p:cNvPr>
        <p:cNvGrpSpPr/>
        <p:nvPr/>
      </p:nvGrpSpPr>
      <p:grpSpPr>
        <a:xfrm>
          <a:off x="0" y="0"/>
          <a:ext cx="0" cy="0"/>
          <a:chOff x="0" y="0"/>
          <a:chExt cx="0" cy="0"/>
        </a:xfrm>
      </p:grpSpPr>
      <p:sp>
        <p:nvSpPr>
          <p:cNvPr id="12" name="角丸四角形 11">
            <a:extLst>
              <a:ext uri="{FF2B5EF4-FFF2-40B4-BE49-F238E27FC236}">
                <a16:creationId xmlns:a16="http://schemas.microsoft.com/office/drawing/2014/main" id="{CACC80AB-ED85-D650-DC73-7022AA1258A4}"/>
              </a:ext>
            </a:extLst>
          </p:cNvPr>
          <p:cNvSpPr/>
          <p:nvPr/>
        </p:nvSpPr>
        <p:spPr>
          <a:xfrm>
            <a:off x="141992" y="6406157"/>
            <a:ext cx="6574017" cy="3259416"/>
          </a:xfrm>
          <a:prstGeom prst="round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3909F234-6A19-16D8-59C1-1D3B8CE17F9F}"/>
              </a:ext>
            </a:extLst>
          </p:cNvPr>
          <p:cNvSpPr txBox="1"/>
          <p:nvPr/>
        </p:nvSpPr>
        <p:spPr>
          <a:xfrm>
            <a:off x="200205" y="396884"/>
            <a:ext cx="6457591" cy="4832092"/>
          </a:xfrm>
          <a:prstGeom prst="rect">
            <a:avLst/>
          </a:prstGeom>
          <a:noFill/>
        </p:spPr>
        <p:txBody>
          <a:bodyPr wrap="square" rtlCol="0">
            <a:spAutoFit/>
          </a:bodyPr>
          <a:lstStyle/>
          <a:p>
            <a:r>
              <a:rPr lang="ja-JP" altLang="en-US" sz="1100" dirty="0">
                <a:latin typeface="+mn-ea"/>
              </a:rPr>
              <a:t>・　施設整備を行い施設開設までの間は、地元住民や地元自治体、都やその他関係機関との調整、</a:t>
            </a:r>
            <a:endParaRPr lang="en-US" altLang="ja-JP" sz="1100" dirty="0">
              <a:latin typeface="+mn-ea"/>
            </a:endParaRPr>
          </a:p>
          <a:p>
            <a:r>
              <a:rPr lang="ja-JP" altLang="en-US" sz="1100" dirty="0">
                <a:latin typeface="+mn-ea"/>
              </a:rPr>
              <a:t>　さらには補助金の受入・建設業者への支払い等様々な手続きを行う必要が出てくる。</a:t>
            </a:r>
            <a:endParaRPr lang="en-US" altLang="ja-JP" sz="1100" dirty="0">
              <a:latin typeface="+mn-ea"/>
            </a:endParaRPr>
          </a:p>
          <a:p>
            <a:r>
              <a:rPr lang="ja-JP" altLang="en-US" sz="1100" dirty="0">
                <a:latin typeface="+mn-ea"/>
              </a:rPr>
              <a:t>・　例えば、建設業者への支払い時期などは契約書の中に記載し、それをもとに支払うこととなる</a:t>
            </a:r>
            <a:endParaRPr lang="en-US" altLang="ja-JP" sz="1100" dirty="0">
              <a:latin typeface="+mn-ea"/>
            </a:endParaRPr>
          </a:p>
          <a:p>
            <a:r>
              <a:rPr lang="ja-JP" altLang="en-US" sz="1100" dirty="0">
                <a:latin typeface="+mn-ea"/>
              </a:rPr>
              <a:t>　が、支払いには資金が必要であり、どの時期にどの申請（手続き）を行い、いつ補助金（貸付</a:t>
            </a:r>
            <a:endParaRPr lang="en-US" altLang="ja-JP" sz="1100" dirty="0">
              <a:latin typeface="+mn-ea"/>
            </a:endParaRPr>
          </a:p>
          <a:p>
            <a:r>
              <a:rPr lang="ja-JP" altLang="en-US" sz="1100" dirty="0">
                <a:latin typeface="+mn-ea"/>
              </a:rPr>
              <a:t>　金）等を受入れ支払うのか常に把握しなければ、必要なときに資金がなく支払うことができなく</a:t>
            </a:r>
            <a:endParaRPr lang="en-US" altLang="ja-JP" sz="1100" dirty="0">
              <a:latin typeface="+mn-ea"/>
            </a:endParaRPr>
          </a:p>
          <a:p>
            <a:r>
              <a:rPr lang="ja-JP" altLang="en-US" sz="1100" dirty="0">
                <a:latin typeface="+mn-ea"/>
              </a:rPr>
              <a:t>　なってしまう。</a:t>
            </a:r>
            <a:endParaRPr lang="en-US" altLang="ja-JP" sz="1100" dirty="0">
              <a:latin typeface="+mn-ea"/>
            </a:endParaRPr>
          </a:p>
          <a:p>
            <a:r>
              <a:rPr lang="ja-JP" altLang="en-US" sz="1100" dirty="0">
                <a:latin typeface="+mn-ea"/>
              </a:rPr>
              <a:t>・　円滑に施設整備を進めていくため、各事業者はやらなければならないこと等を常に把握してお</a:t>
            </a:r>
            <a:endParaRPr lang="en-US" altLang="ja-JP" sz="1100" dirty="0">
              <a:latin typeface="+mn-ea"/>
            </a:endParaRPr>
          </a:p>
          <a:p>
            <a:r>
              <a:rPr lang="ja-JP" altLang="en-US" sz="1100" dirty="0">
                <a:latin typeface="+mn-ea"/>
              </a:rPr>
              <a:t>　かなければならず、そのためこのスケジュール表を作成する。</a:t>
            </a:r>
            <a:endParaRPr lang="en-US" altLang="ja-JP" sz="1100" dirty="0">
              <a:latin typeface="+mn-ea"/>
            </a:endParaRPr>
          </a:p>
          <a:p>
            <a:endParaRPr lang="en-US" altLang="ja-JP" sz="1100" dirty="0">
              <a:latin typeface="+mn-ea"/>
            </a:endParaRPr>
          </a:p>
          <a:p>
            <a:r>
              <a:rPr lang="ja-JP" altLang="en-US" sz="1100" dirty="0">
                <a:latin typeface="+mn-ea"/>
              </a:rPr>
              <a:t>（１）補助金受入に係る「内示」「交付申請」「実績報告」等のスケジュール、独立行政法人福祉</a:t>
            </a:r>
            <a:endParaRPr lang="en-US" altLang="ja-JP" sz="1100" dirty="0">
              <a:latin typeface="+mn-ea"/>
            </a:endParaRPr>
          </a:p>
          <a:p>
            <a:r>
              <a:rPr lang="ja-JP" altLang="en-US" sz="1100" dirty="0">
                <a:latin typeface="+mn-ea"/>
              </a:rPr>
              <a:t>　　医療機構等から資金を借入れる予定の事業者は、借入に関する「申請」「入金」等のスケ</a:t>
            </a:r>
            <a:endParaRPr lang="en-US" altLang="ja-JP" sz="1100" dirty="0">
              <a:latin typeface="+mn-ea"/>
            </a:endParaRPr>
          </a:p>
          <a:p>
            <a:r>
              <a:rPr lang="ja-JP" altLang="en-US" sz="1100" dirty="0">
                <a:latin typeface="+mn-ea"/>
              </a:rPr>
              <a:t>　　ジュールを把握するとともに、各種支払いとの関係を併せて記入すること。</a:t>
            </a:r>
            <a:endParaRPr lang="en-US" altLang="ja-JP" sz="1100" dirty="0">
              <a:latin typeface="+mn-ea"/>
            </a:endParaRPr>
          </a:p>
          <a:p>
            <a:r>
              <a:rPr lang="ja-JP" altLang="en-US" sz="1100" dirty="0">
                <a:latin typeface="+mn-ea"/>
              </a:rPr>
              <a:t>（２）農地転用の手続きについては、誰がいつ行うのか、また、地域によって手続き方法が異なる</a:t>
            </a:r>
            <a:endParaRPr lang="en-US" altLang="ja-JP" sz="1100" dirty="0">
              <a:latin typeface="+mn-ea"/>
            </a:endParaRPr>
          </a:p>
          <a:p>
            <a:r>
              <a:rPr lang="ja-JP" altLang="en-US" sz="1100" dirty="0">
                <a:latin typeface="+mn-ea"/>
              </a:rPr>
              <a:t>　　場合があるので（許可、届出）、これらのことを確認しスケジュール表に落とすこと。</a:t>
            </a:r>
            <a:endParaRPr lang="en-US" altLang="ja-JP" sz="1100" dirty="0">
              <a:latin typeface="+mn-ea"/>
            </a:endParaRPr>
          </a:p>
          <a:p>
            <a:r>
              <a:rPr lang="ja-JP" altLang="en-US" sz="1100" dirty="0">
                <a:latin typeface="+mn-ea"/>
              </a:rPr>
              <a:t>　　→　許可の場合、農業委員会の開催日程を確認</a:t>
            </a:r>
            <a:endParaRPr lang="en-US" altLang="ja-JP" sz="1100" dirty="0">
              <a:latin typeface="+mn-ea"/>
            </a:endParaRPr>
          </a:p>
          <a:p>
            <a:r>
              <a:rPr lang="ja-JP" altLang="en-US" sz="1100" dirty="0">
                <a:latin typeface="+mn-ea"/>
              </a:rPr>
              <a:t>（３）建設予定地内に無番地等の国有地（赤道、水路等）が含まれている場合、隣地の所有者が申</a:t>
            </a:r>
            <a:endParaRPr lang="en-US" altLang="ja-JP" sz="1100" dirty="0">
              <a:latin typeface="+mn-ea"/>
            </a:endParaRPr>
          </a:p>
          <a:p>
            <a:r>
              <a:rPr lang="ja-JP" altLang="en-US" sz="1100" dirty="0">
                <a:latin typeface="+mn-ea"/>
              </a:rPr>
              <a:t>　　請をすることとなる。払い下げを行うのか、付け替えるのか、国有地の管理者と十分に調整を</a:t>
            </a:r>
            <a:endParaRPr lang="en-US" altLang="ja-JP" sz="1100" dirty="0">
              <a:latin typeface="+mn-ea"/>
            </a:endParaRPr>
          </a:p>
          <a:p>
            <a:r>
              <a:rPr lang="ja-JP" altLang="en-US" sz="1100" dirty="0">
                <a:latin typeface="+mn-ea"/>
              </a:rPr>
              <a:t>　　取り、いつ、どのような手続きが必要なのか確認の上、スケジュール表に落とすこと。（境界</a:t>
            </a:r>
            <a:endParaRPr lang="en-US" altLang="ja-JP" sz="1100" dirty="0">
              <a:latin typeface="+mn-ea"/>
            </a:endParaRPr>
          </a:p>
          <a:p>
            <a:r>
              <a:rPr lang="ja-JP" altLang="en-US" sz="1100" dirty="0">
                <a:latin typeface="+mn-ea"/>
              </a:rPr>
              <a:t>　　確定の必要性についても確認のこと。）</a:t>
            </a:r>
            <a:endParaRPr lang="en-US" altLang="ja-JP" sz="1100" dirty="0">
              <a:latin typeface="+mn-ea"/>
            </a:endParaRPr>
          </a:p>
          <a:p>
            <a:r>
              <a:rPr lang="ja-JP" altLang="en-US" sz="1100" dirty="0">
                <a:latin typeface="+mn-ea"/>
              </a:rPr>
              <a:t>（４）建設にあたり解体撤去（建設予定地に建物が存在する場合）を伴う場合は、解体撤去のスケ</a:t>
            </a:r>
            <a:endParaRPr lang="en-US" altLang="ja-JP" sz="1100" dirty="0">
              <a:latin typeface="+mn-ea"/>
            </a:endParaRPr>
          </a:p>
          <a:p>
            <a:r>
              <a:rPr lang="ja-JP" altLang="en-US" sz="1100" dirty="0">
                <a:latin typeface="+mn-ea"/>
              </a:rPr>
              <a:t>　　ジュールを明らかにし記入すること。</a:t>
            </a:r>
            <a:endParaRPr lang="en-US" altLang="ja-JP" sz="1100" dirty="0">
              <a:latin typeface="+mn-ea"/>
            </a:endParaRPr>
          </a:p>
          <a:p>
            <a:r>
              <a:rPr lang="ja-JP" altLang="en-US" sz="1100" dirty="0">
                <a:latin typeface="+mn-ea"/>
              </a:rPr>
              <a:t>（５）新設法人にあっては、建設工事・用地売買等各種契約は「法人認可後」でないと行うことが</a:t>
            </a:r>
            <a:endParaRPr lang="en-US" altLang="ja-JP" sz="1100" dirty="0">
              <a:latin typeface="+mn-ea"/>
            </a:endParaRPr>
          </a:p>
          <a:p>
            <a:r>
              <a:rPr lang="ja-JP" altLang="en-US" sz="1100" dirty="0">
                <a:latin typeface="+mn-ea"/>
              </a:rPr>
              <a:t>　　できない。そのため、「法人認可手続き」とその他申請、契約、支払い等をリンクさせスケ</a:t>
            </a:r>
            <a:endParaRPr lang="en-US" altLang="ja-JP" sz="1100" dirty="0">
              <a:latin typeface="+mn-ea"/>
            </a:endParaRPr>
          </a:p>
          <a:p>
            <a:r>
              <a:rPr lang="ja-JP" altLang="en-US" sz="1100" dirty="0">
                <a:latin typeface="+mn-ea"/>
              </a:rPr>
              <a:t>　　ジュールを記入すること。</a:t>
            </a:r>
            <a:endParaRPr lang="en-US" altLang="ja-JP" sz="1100" dirty="0">
              <a:latin typeface="+mn-ea"/>
            </a:endParaRPr>
          </a:p>
          <a:p>
            <a:r>
              <a:rPr lang="ja-JP" altLang="en-US" sz="1100" dirty="0">
                <a:latin typeface="+mn-ea"/>
              </a:rPr>
              <a:t>（６）その他、各事業主体により手続き等は異なるので、各々全体を見据え、きめ細かいスケ</a:t>
            </a:r>
            <a:endParaRPr lang="en-US" altLang="ja-JP" sz="1100" dirty="0">
              <a:latin typeface="+mn-ea"/>
            </a:endParaRPr>
          </a:p>
          <a:p>
            <a:r>
              <a:rPr lang="ja-JP" altLang="en-US" sz="1100" dirty="0">
                <a:latin typeface="+mn-ea"/>
              </a:rPr>
              <a:t>　　ジュール管理を行うこと。</a:t>
            </a:r>
            <a:endParaRPr lang="en-US" altLang="ja-JP" sz="1100" dirty="0">
              <a:latin typeface="+mn-ea"/>
            </a:endParaRPr>
          </a:p>
          <a:p>
            <a:r>
              <a:rPr lang="ja-JP" altLang="en-US" sz="1100" dirty="0">
                <a:latin typeface="+mn-ea"/>
              </a:rPr>
              <a:t>（７）その他、「作成例」を参照すること。</a:t>
            </a:r>
            <a:endParaRPr lang="en-US" altLang="ja-JP" sz="1100" dirty="0">
              <a:latin typeface="+mn-ea"/>
            </a:endParaRPr>
          </a:p>
        </p:txBody>
      </p:sp>
      <p:sp>
        <p:nvSpPr>
          <p:cNvPr id="8" name="正方形/長方形 7">
            <a:extLst>
              <a:ext uri="{FF2B5EF4-FFF2-40B4-BE49-F238E27FC236}">
                <a16:creationId xmlns:a16="http://schemas.microsoft.com/office/drawing/2014/main" id="{2E962D75-C1CD-1A11-C206-3C12D1125A5E}"/>
              </a:ext>
            </a:extLst>
          </p:cNvPr>
          <p:cNvSpPr/>
          <p:nvPr/>
        </p:nvSpPr>
        <p:spPr>
          <a:xfrm>
            <a:off x="-6290" y="5411360"/>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No.26</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連絡先確認表</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9" name="テキスト ボックス 8">
            <a:extLst>
              <a:ext uri="{FF2B5EF4-FFF2-40B4-BE49-F238E27FC236}">
                <a16:creationId xmlns:a16="http://schemas.microsoft.com/office/drawing/2014/main" id="{AA776EE4-F38B-2929-F25B-E60C57274106}"/>
              </a:ext>
            </a:extLst>
          </p:cNvPr>
          <p:cNvSpPr txBox="1"/>
          <p:nvPr/>
        </p:nvSpPr>
        <p:spPr>
          <a:xfrm>
            <a:off x="271737" y="5644625"/>
            <a:ext cx="6301946" cy="261610"/>
          </a:xfrm>
          <a:prstGeom prst="rect">
            <a:avLst/>
          </a:prstGeom>
          <a:noFill/>
        </p:spPr>
        <p:txBody>
          <a:bodyPr wrap="square" rtlCol="0">
            <a:spAutoFit/>
          </a:bodyPr>
          <a:lstStyle/>
          <a:p>
            <a:r>
              <a:rPr lang="ja-JP" altLang="en-US" sz="1100" dirty="0">
                <a:latin typeface="+mn-ea"/>
              </a:rPr>
              <a:t>・関係各所について、記入すること。</a:t>
            </a:r>
            <a:endParaRPr lang="en-US" altLang="ja-JP" sz="1100" dirty="0">
              <a:latin typeface="+mn-ea"/>
            </a:endParaRPr>
          </a:p>
        </p:txBody>
      </p:sp>
      <p:sp>
        <p:nvSpPr>
          <p:cNvPr id="10" name="Rectangle 21">
            <a:extLst>
              <a:ext uri="{FF2B5EF4-FFF2-40B4-BE49-F238E27FC236}">
                <a16:creationId xmlns:a16="http://schemas.microsoft.com/office/drawing/2014/main" id="{FC7EAB85-DE18-6C7F-9686-88ECCE6DC89F}"/>
              </a:ext>
            </a:extLst>
          </p:cNvPr>
          <p:cNvSpPr>
            <a:spLocks noChangeArrowheads="1"/>
          </p:cNvSpPr>
          <p:nvPr/>
        </p:nvSpPr>
        <p:spPr bwMode="auto">
          <a:xfrm>
            <a:off x="107607" y="6667767"/>
            <a:ext cx="6722298" cy="3129909"/>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a14" a14:legacySpreadsheetColorIndex="65"/>
                </a:solidFill>
              </a14:hiddenFill>
            </a:ext>
            <a:ext uri="{91240B29-F687-4F45-9708-019B960494DF}">
              <a14:hiddenLine xmlns:a14="http://schemas.microsoft.com/office/drawing/2010/main" w="9525">
                <a:solidFill>
                  <a:srgbClr xmlns:mc="http://schemas.openxmlformats.org/markup-compatibility/2006" val="000000" mc:Ignorable="a14" a14:legacySpreadsheetColorIndex="64"/>
                </a:solidFill>
                <a:miter lim="800000"/>
                <a:headEnd/>
                <a:tailEnd/>
              </a14:hiddenLine>
            </a:ext>
          </a:extLst>
        </p:spPr>
        <p:txBody>
          <a:bodyPr wrap="square" lIns="27432" tIns="18288" rIns="0" bIns="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lnSpc>
                <a:spcPts val="1300"/>
              </a:lnSpc>
              <a:defRPr sz="1000"/>
            </a:pP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◆他の関係団体との連絡◆</a:t>
            </a:r>
          </a:p>
          <a:p>
            <a:pPr algn="l" rtl="0">
              <a:lnSpc>
                <a:spcPts val="1300"/>
              </a:lnSpc>
              <a:defRPr sz="1000"/>
            </a:pPr>
            <a:endParaRPr lang="ja-JP" altLang="en-US" sz="1100" b="1" i="0" u="none" strike="noStrike" baseline="0" dirty="0">
              <a:solidFill>
                <a:srgbClr val="000000"/>
              </a:solidFill>
              <a:latin typeface="Meiryo UI" panose="020B0604030504040204" pitchFamily="50" charset="-128"/>
              <a:ea typeface="Meiryo UI" panose="020B0604030504040204" pitchFamily="50" charset="-128"/>
            </a:endParaRPr>
          </a:p>
          <a:p>
            <a:pPr algn="l" rtl="0">
              <a:lnSpc>
                <a:spcPts val="1300"/>
              </a:lnSpc>
              <a:defRPr sz="1000"/>
            </a:pPr>
            <a:r>
              <a:rPr lang="ja-JP" altLang="en-US" b="1" dirty="0">
                <a:solidFill>
                  <a:srgbClr val="000000"/>
                </a:solidFill>
                <a:latin typeface="Meiryo UI" panose="020B0604030504040204" pitchFamily="50" charset="-128"/>
                <a:ea typeface="Meiryo UI" panose="020B0604030504040204" pitchFamily="50" charset="-128"/>
              </a:rPr>
              <a:t>（１）</a:t>
            </a: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独立行政法人福祉医療機構から借入金を予定している場合</a:t>
            </a:r>
          </a:p>
          <a:p>
            <a:pPr algn="l" rtl="0">
              <a:defRPr sz="1000"/>
            </a:pP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東京都福祉保健財団と十分打合せのうえ、独立行政法人福祉医療機構からの借入金額等を確認すること。</a:t>
            </a:r>
          </a:p>
          <a:p>
            <a:pPr algn="l" rtl="0">
              <a:lnSpc>
                <a:spcPts val="1300"/>
              </a:lnSpc>
              <a:defRPr sz="1000"/>
            </a:pP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★東京都福祉保健財団…</a:t>
            </a:r>
            <a:r>
              <a:rPr lang="ja-JP" altLang="en-US" sz="1100" b="1" i="0" u="none" strike="noStrike" baseline="0" dirty="0" err="1">
                <a:solidFill>
                  <a:srgbClr val="000000"/>
                </a:solidFill>
                <a:latin typeface="Meiryo UI" panose="020B0604030504040204" pitchFamily="50" charset="-128"/>
                <a:ea typeface="Meiryo UI" panose="020B0604030504040204" pitchFamily="50" charset="-128"/>
              </a:rPr>
              <a:t>新宿区新宿区</a:t>
            </a: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西新宿</a:t>
            </a:r>
            <a:r>
              <a:rPr lang="ja-JP" altLang="en-US" b="1" dirty="0">
                <a:solidFill>
                  <a:srgbClr val="000000"/>
                </a:solidFill>
                <a:latin typeface="Meiryo UI" panose="020B0604030504040204" pitchFamily="50" charset="-128"/>
                <a:ea typeface="Meiryo UI" panose="020B0604030504040204" pitchFamily="50" charset="-128"/>
              </a:rPr>
              <a:t>２－７－１</a:t>
            </a: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小田急第一生命ビル</a:t>
            </a:r>
            <a:r>
              <a:rPr lang="en-US" altLang="ja-JP" b="1" dirty="0">
                <a:solidFill>
                  <a:srgbClr val="000000"/>
                </a:solidFill>
                <a:latin typeface="Meiryo UI" panose="020B0604030504040204" pitchFamily="50" charset="-128"/>
                <a:ea typeface="Meiryo UI" panose="020B0604030504040204" pitchFamily="50" charset="-128"/>
              </a:rPr>
              <a:t>18</a:t>
            </a: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階</a:t>
            </a:r>
            <a:endParaRPr lang="en-US" altLang="ja-JP" sz="1100" b="1" i="0" u="none" strike="noStrike" baseline="0" dirty="0">
              <a:solidFill>
                <a:srgbClr val="000000"/>
              </a:solidFill>
              <a:latin typeface="Meiryo UI" panose="020B0604030504040204" pitchFamily="50" charset="-128"/>
              <a:ea typeface="Meiryo UI" panose="020B0604030504040204" pitchFamily="50" charset="-128"/>
            </a:endParaRPr>
          </a:p>
          <a:p>
            <a:pPr algn="l" rtl="0">
              <a:lnSpc>
                <a:spcPts val="1300"/>
              </a:lnSpc>
              <a:defRPr sz="1000"/>
            </a:pP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　０３－３３４４－８６３５（事業者支援部施設支援事業担当）</a:t>
            </a:r>
          </a:p>
          <a:p>
            <a:pPr algn="l" rtl="0">
              <a:lnSpc>
                <a:spcPts val="1300"/>
              </a:lnSpc>
              <a:defRPr sz="1000"/>
            </a:pP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★独立行政法人福祉医療機構…港区虎ノ門４－３－１３　ヒューリック神谷町ビル９階</a:t>
            </a:r>
          </a:p>
          <a:p>
            <a:pPr algn="l" rtl="0">
              <a:lnSpc>
                <a:spcPts val="1300"/>
              </a:lnSpc>
              <a:defRPr sz="1000"/>
            </a:pP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　０３－３４３８－９２９８（福祉審査課）</a:t>
            </a:r>
          </a:p>
          <a:p>
            <a:pPr algn="l" rtl="0">
              <a:defRPr sz="1000"/>
            </a:pPr>
            <a:endParaRPr lang="ja-JP" altLang="en-US" sz="1100" b="1" i="0" u="none" strike="noStrike" baseline="0" dirty="0">
              <a:solidFill>
                <a:srgbClr val="000000"/>
              </a:solidFill>
              <a:latin typeface="Meiryo UI" panose="020B0604030504040204" pitchFamily="50" charset="-128"/>
              <a:ea typeface="Meiryo UI" panose="020B0604030504040204" pitchFamily="50" charset="-128"/>
            </a:endParaRPr>
          </a:p>
          <a:p>
            <a:pPr algn="l" rtl="0">
              <a:lnSpc>
                <a:spcPts val="1300"/>
              </a:lnSpc>
              <a:defRPr sz="1000"/>
            </a:pP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(2)　創設法人の場合</a:t>
            </a:r>
          </a:p>
          <a:p>
            <a:pPr algn="l" rtl="0">
              <a:defRPr sz="1000"/>
            </a:pP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★社会福祉法人東京都社会福祉協議会福祉施設経営相談室（社会福祉法人設立の準備に関する相談）</a:t>
            </a:r>
          </a:p>
          <a:p>
            <a:pPr algn="l" rtl="0">
              <a:lnSpc>
                <a:spcPts val="1200"/>
              </a:lnSpc>
              <a:defRPr sz="1000"/>
            </a:pP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…新宿区神楽河岸１－１セントラルプラザ５階</a:t>
            </a:r>
          </a:p>
          <a:p>
            <a:pPr algn="l" rtl="0">
              <a:lnSpc>
                <a:spcPts val="1200"/>
              </a:lnSpc>
              <a:defRPr sz="1000"/>
            </a:pP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℡０３－３２６８－７１７０　　</a:t>
            </a:r>
          </a:p>
          <a:p>
            <a:pPr algn="l" rtl="0">
              <a:defRPr sz="1000"/>
            </a:pP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★東京都福祉局指導監査部社会福祉法人</a:t>
            </a:r>
            <a:r>
              <a:rPr lang="ja-JP" altLang="en-US" sz="1100" b="1" i="0" strike="noStrike" baseline="0" dirty="0">
                <a:solidFill>
                  <a:srgbClr val="000000"/>
                </a:solidFill>
                <a:latin typeface="Meiryo UI" panose="020B0604030504040204" pitchFamily="50" charset="-128"/>
                <a:ea typeface="Meiryo UI" panose="020B0604030504040204" pitchFamily="50" charset="-128"/>
              </a:rPr>
              <a:t>担当</a:t>
            </a: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（社会福祉法人の認可）</a:t>
            </a:r>
            <a:r>
              <a:rPr lang="ja-JP" altLang="en-US" b="1" i="0" u="none" strike="noStrike" baseline="0" dirty="0">
                <a:solidFill>
                  <a:srgbClr val="000000"/>
                </a:solidFill>
                <a:latin typeface="Meiryo UI" panose="020B0604030504040204" pitchFamily="50" charset="-128"/>
                <a:ea typeface="Meiryo UI" panose="020B0604030504040204" pitchFamily="50" charset="-128"/>
              </a:rPr>
              <a:t>…</a:t>
            </a:r>
            <a:r>
              <a:rPr lang="ja-JP" altLang="en-US" sz="1050" b="1" i="0" u="none" strike="noStrike" baseline="0" dirty="0">
                <a:solidFill>
                  <a:srgbClr val="000000"/>
                </a:solidFill>
                <a:latin typeface="Meiryo UI" panose="020B0604030504040204" pitchFamily="50" charset="-128"/>
                <a:ea typeface="Meiryo UI" panose="020B0604030504040204" pitchFamily="50" charset="-128"/>
              </a:rPr>
              <a:t>東京都庁第一本庁舎</a:t>
            </a:r>
            <a:r>
              <a:rPr lang="en-US" altLang="ja-JP" sz="1050" b="1" dirty="0">
                <a:solidFill>
                  <a:srgbClr val="000000"/>
                </a:solidFill>
                <a:latin typeface="Meiryo UI" panose="020B0604030504040204" pitchFamily="50" charset="-128"/>
                <a:ea typeface="Meiryo UI" panose="020B0604030504040204" pitchFamily="50" charset="-128"/>
              </a:rPr>
              <a:t>26</a:t>
            </a:r>
            <a:r>
              <a:rPr lang="ja-JP" altLang="en-US" sz="1050" b="1" i="0" u="none" strike="noStrike" baseline="0" dirty="0">
                <a:solidFill>
                  <a:srgbClr val="000000"/>
                </a:solidFill>
                <a:latin typeface="Meiryo UI" panose="020B0604030504040204" pitchFamily="50" charset="-128"/>
                <a:ea typeface="Meiryo UI" panose="020B0604030504040204" pitchFamily="50" charset="-128"/>
              </a:rPr>
              <a:t>階</a:t>
            </a:r>
          </a:p>
          <a:p>
            <a:pPr algn="l" rtl="0">
              <a:lnSpc>
                <a:spcPts val="1100"/>
              </a:lnSpc>
              <a:defRPr sz="1000"/>
            </a:pP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℡０３－５３２０－４０４４</a:t>
            </a:r>
          </a:p>
          <a:p>
            <a:pPr algn="l" rtl="0">
              <a:lnSpc>
                <a:spcPts val="1300"/>
              </a:lnSpc>
              <a:defRPr sz="1000"/>
            </a:pPr>
            <a:r>
              <a:rPr lang="ja-JP" altLang="en-US" sz="1100" b="1" i="0" u="none" strike="noStrike" baseline="0" dirty="0">
                <a:solidFill>
                  <a:srgbClr val="000000"/>
                </a:solidFill>
                <a:latin typeface="Meiryo UI" panose="020B0604030504040204" pitchFamily="50" charset="-128"/>
                <a:ea typeface="Meiryo UI" panose="020B0604030504040204" pitchFamily="50" charset="-128"/>
              </a:rPr>
              <a:t>　　　　※一の区市のみで事業を行う法人については、各区市所管課に確認すること</a:t>
            </a:r>
          </a:p>
        </p:txBody>
      </p:sp>
      <p:sp>
        <p:nvSpPr>
          <p:cNvPr id="11" name="正方形/長方形 10">
            <a:extLst>
              <a:ext uri="{FF2B5EF4-FFF2-40B4-BE49-F238E27FC236}">
                <a16:creationId xmlns:a16="http://schemas.microsoft.com/office/drawing/2014/main" id="{68732748-F263-FF37-96F2-03B816CA78E3}"/>
              </a:ext>
            </a:extLst>
          </p:cNvPr>
          <p:cNvSpPr/>
          <p:nvPr/>
        </p:nvSpPr>
        <p:spPr>
          <a:xfrm>
            <a:off x="0" y="163619"/>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No.25</a:t>
            </a:r>
            <a:r>
              <a:rPr kumimoji="1" lang="ja-JP" altLang="en-US" sz="1200" b="1" dirty="0">
                <a:solidFill>
                  <a:schemeClr val="tx1"/>
                </a:solidFill>
                <a:latin typeface="游ゴシック" panose="020B0400000000000000" pitchFamily="50" charset="-128"/>
                <a:ea typeface="游ゴシック" panose="020B0400000000000000" pitchFamily="50" charset="-128"/>
              </a:rPr>
              <a:t>　</a:t>
            </a:r>
            <a:r>
              <a:rPr kumimoji="1" lang="zh-TW" altLang="en-US" sz="1200" b="1" dirty="0">
                <a:solidFill>
                  <a:schemeClr val="tx1"/>
                </a:solidFill>
                <a:latin typeface="游ゴシック" panose="020B0400000000000000" pitchFamily="50" charset="-128"/>
                <a:ea typeface="游ゴシック" panose="020B0400000000000000" pitchFamily="50" charset="-128"/>
              </a:rPr>
              <a:t>「</a:t>
            </a:r>
            <a:r>
              <a:rPr kumimoji="1" lang="ja-JP" altLang="en-US" sz="1200" b="1" dirty="0">
                <a:solidFill>
                  <a:schemeClr val="tx1"/>
                </a:solidFill>
                <a:latin typeface="游ゴシック" panose="020B0400000000000000" pitchFamily="50" charset="-128"/>
                <a:ea typeface="游ゴシック" panose="020B0400000000000000" pitchFamily="50" charset="-128"/>
              </a:rPr>
              <a:t>スケジュール表」</a:t>
            </a:r>
          </a:p>
        </p:txBody>
      </p:sp>
    </p:spTree>
    <p:extLst>
      <p:ext uri="{BB962C8B-B14F-4D97-AF65-F5344CB8AC3E}">
        <p14:creationId xmlns:p14="http://schemas.microsoft.com/office/powerpoint/2010/main" val="9003721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278027" y="41282"/>
            <a:ext cx="6301946" cy="307777"/>
          </a:xfrm>
          <a:prstGeom prst="rect">
            <a:avLst/>
          </a:prstGeom>
          <a:noFill/>
        </p:spPr>
        <p:txBody>
          <a:bodyPr wrap="square" rtlCol="0">
            <a:spAutoFit/>
          </a:bodyPr>
          <a:lstStyle/>
          <a:p>
            <a:r>
              <a:rPr lang="ja-JP" altLang="en-US" sz="1400" b="1" dirty="0">
                <a:latin typeface="+mn-ea"/>
              </a:rPr>
              <a:t>３　作成要領</a:t>
            </a:r>
            <a:endParaRPr lang="en-US" altLang="ja-JP" sz="1400" b="1" dirty="0">
              <a:latin typeface="+mn-ea"/>
            </a:endParaRPr>
          </a:p>
        </p:txBody>
      </p:sp>
      <p:sp>
        <p:nvSpPr>
          <p:cNvPr id="6" name="テキスト ボックス 5"/>
          <p:cNvSpPr txBox="1"/>
          <p:nvPr/>
        </p:nvSpPr>
        <p:spPr>
          <a:xfrm>
            <a:off x="278027" y="628205"/>
            <a:ext cx="6301946" cy="430887"/>
          </a:xfrm>
          <a:prstGeom prst="rect">
            <a:avLst/>
          </a:prstGeom>
          <a:noFill/>
        </p:spPr>
        <p:txBody>
          <a:bodyPr wrap="square" rtlCol="0">
            <a:spAutoFit/>
          </a:bodyPr>
          <a:lstStyle/>
          <a:p>
            <a:r>
              <a:rPr lang="ja-JP" altLang="en-US" sz="1100" dirty="0">
                <a:latin typeface="+mn-ea"/>
              </a:rPr>
              <a:t>・添付した場合は「添付状況」欄に「〇」を付すこと。整備種別により添付資料が異なるため、間違いのないよう注意すること。　　　</a:t>
            </a:r>
            <a:endParaRPr lang="en-US" altLang="ja-JP" sz="1100" dirty="0">
              <a:latin typeface="+mn-ea"/>
            </a:endParaRPr>
          </a:p>
        </p:txBody>
      </p:sp>
      <p:sp>
        <p:nvSpPr>
          <p:cNvPr id="8" name="テキスト ボックス 7"/>
          <p:cNvSpPr txBox="1"/>
          <p:nvPr/>
        </p:nvSpPr>
        <p:spPr>
          <a:xfrm>
            <a:off x="278027" y="1446030"/>
            <a:ext cx="6301946" cy="8894743"/>
          </a:xfrm>
          <a:prstGeom prst="rect">
            <a:avLst/>
          </a:prstGeom>
          <a:noFill/>
        </p:spPr>
        <p:txBody>
          <a:bodyPr wrap="square" rtlCol="0">
            <a:spAutoFit/>
          </a:bodyPr>
          <a:lstStyle/>
          <a:p>
            <a:r>
              <a:rPr lang="ja-JP" altLang="en-US" sz="1100" b="1" dirty="0">
                <a:latin typeface="+mn-ea"/>
              </a:rPr>
              <a:t>■</a:t>
            </a:r>
            <a:r>
              <a:rPr lang="en-US" altLang="ja-JP" sz="1100" b="1" dirty="0">
                <a:latin typeface="+mn-ea"/>
              </a:rPr>
              <a:t>2-1</a:t>
            </a:r>
            <a:r>
              <a:rPr lang="ja-JP" altLang="en-US" sz="1100" b="1" dirty="0">
                <a:latin typeface="+mn-ea"/>
              </a:rPr>
              <a:t>　障害者施設整備計画協議書</a:t>
            </a:r>
            <a:r>
              <a:rPr lang="en-US" altLang="ja-JP" sz="1100" b="1" dirty="0">
                <a:latin typeface="+mn-ea"/>
              </a:rPr>
              <a:t>〔</a:t>
            </a:r>
            <a:r>
              <a:rPr lang="ja-JP" altLang="en-US" sz="1100" b="1" dirty="0">
                <a:latin typeface="+mn-ea"/>
              </a:rPr>
              <a:t>様式第４号</a:t>
            </a:r>
            <a:r>
              <a:rPr lang="en-US" altLang="ja-JP" sz="1100" b="1" dirty="0">
                <a:latin typeface="+mn-ea"/>
              </a:rPr>
              <a:t>〕</a:t>
            </a:r>
            <a:r>
              <a:rPr lang="ja-JP" altLang="en-US" sz="1100" b="1" dirty="0">
                <a:latin typeface="+mn-ea"/>
              </a:rPr>
              <a:t>ほか</a:t>
            </a:r>
            <a:endParaRPr lang="en-US" altLang="ja-JP" sz="1100" b="1" dirty="0">
              <a:latin typeface="+mn-ea"/>
            </a:endParaRPr>
          </a:p>
          <a:p>
            <a:r>
              <a:rPr lang="ja-JP" altLang="en-US" sz="1100" dirty="0">
                <a:latin typeface="+mn-ea"/>
              </a:rPr>
              <a:t>（１）工事区分が創設等の場合は様式４号、老朽民間社会福祉施設整備の場合は様式６号、大規</a:t>
            </a:r>
            <a:endParaRPr lang="en-US" altLang="ja-JP" sz="1100" dirty="0">
              <a:latin typeface="+mn-ea"/>
            </a:endParaRPr>
          </a:p>
          <a:p>
            <a:r>
              <a:rPr lang="ja-JP" altLang="en-US" sz="1100" dirty="0">
                <a:latin typeface="+mn-ea"/>
              </a:rPr>
              <a:t>　　　模修繕の場合は様式７号を使用する。</a:t>
            </a:r>
            <a:endParaRPr lang="en-US" altLang="ja-JP" sz="1100" dirty="0">
              <a:latin typeface="+mn-ea"/>
            </a:endParaRPr>
          </a:p>
          <a:p>
            <a:r>
              <a:rPr lang="ja-JP" altLang="en-US" sz="1100" dirty="0">
                <a:latin typeface="+mn-ea"/>
              </a:rPr>
              <a:t>（２）全体計画分（</a:t>
            </a:r>
            <a:r>
              <a:rPr lang="en-US" altLang="ja-JP" sz="1100" dirty="0">
                <a:latin typeface="+mn-ea"/>
              </a:rPr>
              <a:t>100</a:t>
            </a:r>
            <a:r>
              <a:rPr lang="ja-JP" altLang="en-US" sz="1100" dirty="0">
                <a:latin typeface="+mn-ea"/>
              </a:rPr>
              <a:t>％）の他に年度毎（例：９年度○％、</a:t>
            </a:r>
            <a:r>
              <a:rPr lang="en-US" altLang="ja-JP" sz="1100" dirty="0">
                <a:latin typeface="+mn-ea"/>
              </a:rPr>
              <a:t>10</a:t>
            </a:r>
            <a:r>
              <a:rPr lang="ja-JP" altLang="en-US" sz="1100" dirty="0">
                <a:latin typeface="+mn-ea"/>
              </a:rPr>
              <a:t>年度○％）に作成すること（２か</a:t>
            </a:r>
            <a:endParaRPr lang="en-US" altLang="ja-JP" sz="1100" dirty="0">
              <a:latin typeface="+mn-ea"/>
            </a:endParaRPr>
          </a:p>
          <a:p>
            <a:r>
              <a:rPr lang="ja-JP" altLang="en-US" sz="1100" dirty="0">
                <a:latin typeface="+mn-ea"/>
              </a:rPr>
              <a:t>　　　年事業の場合）。ただし、別紙については全体分の１種類があればよい。</a:t>
            </a:r>
            <a:endParaRPr lang="en-US" altLang="ja-JP" sz="1100" dirty="0">
              <a:latin typeface="+mn-ea"/>
            </a:endParaRPr>
          </a:p>
          <a:p>
            <a:r>
              <a:rPr lang="ja-JP" altLang="en-US" sz="1100" dirty="0">
                <a:latin typeface="+mn-ea"/>
              </a:rPr>
              <a:t>（３）各事項の記入にあたっては、次の点に留意すること。なお、記入にあたっては、他の添付</a:t>
            </a:r>
            <a:endParaRPr lang="en-US" altLang="ja-JP" sz="1100" dirty="0">
              <a:latin typeface="+mn-ea"/>
            </a:endParaRPr>
          </a:p>
          <a:p>
            <a:r>
              <a:rPr lang="ja-JP" altLang="en-US" sz="1100" dirty="0">
                <a:latin typeface="+mn-ea"/>
              </a:rPr>
              <a:t>　　　資料と内容が一致することに留意すること。</a:t>
            </a:r>
            <a:endParaRPr lang="en-US" altLang="ja-JP" sz="1100" dirty="0">
              <a:latin typeface="+mn-ea"/>
            </a:endParaRPr>
          </a:p>
          <a:p>
            <a:r>
              <a:rPr lang="ja-JP" altLang="en-US" sz="1100" dirty="0">
                <a:latin typeface="+mn-ea"/>
              </a:rPr>
              <a:t>　　　①</a:t>
            </a:r>
            <a:r>
              <a:rPr lang="en-US" altLang="ja-JP" sz="1100" dirty="0">
                <a:latin typeface="+mn-ea"/>
              </a:rPr>
              <a:t>『</a:t>
            </a:r>
            <a:r>
              <a:rPr lang="ja-JP" altLang="en-US" sz="1100" dirty="0">
                <a:latin typeface="+mn-ea"/>
              </a:rPr>
              <a:t>題名</a:t>
            </a:r>
            <a:r>
              <a:rPr lang="en-US" altLang="ja-JP" sz="1100" dirty="0">
                <a:latin typeface="+mn-ea"/>
              </a:rPr>
              <a:t>』</a:t>
            </a:r>
          </a:p>
          <a:p>
            <a:r>
              <a:rPr lang="ja-JP" altLang="en-US" sz="1100" dirty="0">
                <a:latin typeface="+mn-ea"/>
              </a:rPr>
              <a:t>　　　　２か年事業の場合、初年度分は</a:t>
            </a:r>
            <a:r>
              <a:rPr lang="en-US" altLang="ja-JP" sz="1100" dirty="0">
                <a:latin typeface="+mn-ea"/>
              </a:rPr>
              <a:t>『</a:t>
            </a:r>
            <a:r>
              <a:rPr lang="ja-JP" altLang="en-US" sz="1100" dirty="0">
                <a:latin typeface="+mn-ea"/>
              </a:rPr>
              <a:t>障害者施設整備計画協議書（令和９年度分 ○○％）</a:t>
            </a:r>
            <a:r>
              <a:rPr lang="en-US" altLang="ja-JP" sz="1100" dirty="0">
                <a:latin typeface="+mn-ea"/>
              </a:rPr>
              <a:t>』</a:t>
            </a:r>
            <a:r>
              <a:rPr lang="ja-JP" altLang="en-US" sz="1100" dirty="0">
                <a:latin typeface="+mn-ea"/>
              </a:rPr>
              <a:t>、</a:t>
            </a:r>
            <a:endParaRPr lang="en-US" altLang="ja-JP" sz="1100" dirty="0">
              <a:latin typeface="+mn-ea"/>
            </a:endParaRPr>
          </a:p>
          <a:p>
            <a:r>
              <a:rPr lang="ja-JP" altLang="en-US" sz="1100" dirty="0">
                <a:latin typeface="+mn-ea"/>
              </a:rPr>
              <a:t>　　　　次年度分は</a:t>
            </a:r>
            <a:r>
              <a:rPr lang="en-US" altLang="ja-JP" sz="1100" dirty="0">
                <a:latin typeface="+mn-ea"/>
              </a:rPr>
              <a:t>『</a:t>
            </a:r>
            <a:r>
              <a:rPr lang="ja-JP" altLang="en-US" sz="1100" dirty="0">
                <a:latin typeface="+mn-ea"/>
              </a:rPr>
              <a:t>障害者施設整備計画協議書（令和１０年度分 ○○％）</a:t>
            </a:r>
            <a:r>
              <a:rPr lang="en-US" altLang="ja-JP" sz="1100" dirty="0">
                <a:latin typeface="+mn-ea"/>
              </a:rPr>
              <a:t>』</a:t>
            </a:r>
            <a:r>
              <a:rPr lang="ja-JP" altLang="en-US" sz="1100" dirty="0">
                <a:latin typeface="+mn-ea"/>
              </a:rPr>
              <a:t>とし、それぞれ進　　</a:t>
            </a:r>
            <a:endParaRPr lang="en-US" altLang="ja-JP" sz="1100" dirty="0">
              <a:latin typeface="+mn-ea"/>
            </a:endParaRPr>
          </a:p>
          <a:p>
            <a:r>
              <a:rPr lang="ja-JP" altLang="en-US" sz="1100" dirty="0">
                <a:latin typeface="+mn-ea"/>
              </a:rPr>
              <a:t>　　　　捗率を記入すること。</a:t>
            </a:r>
            <a:endParaRPr lang="en-US" altLang="ja-JP" sz="1100" dirty="0">
              <a:latin typeface="+mn-ea"/>
            </a:endParaRPr>
          </a:p>
          <a:p>
            <a:r>
              <a:rPr lang="ja-JP" altLang="en-US" sz="1100" dirty="0">
                <a:latin typeface="+mn-ea"/>
              </a:rPr>
              <a:t>　　　②</a:t>
            </a:r>
            <a:r>
              <a:rPr lang="en-US" altLang="ja-JP" sz="1100" dirty="0">
                <a:latin typeface="+mn-ea"/>
              </a:rPr>
              <a:t>『</a:t>
            </a:r>
            <a:r>
              <a:rPr lang="ja-JP" altLang="en-US" sz="1100" dirty="0">
                <a:latin typeface="+mn-ea"/>
              </a:rPr>
              <a:t>１対象経費の実支出予定額</a:t>
            </a:r>
            <a:r>
              <a:rPr lang="en-US" altLang="ja-JP" sz="1100" dirty="0">
                <a:latin typeface="+mn-ea"/>
              </a:rPr>
              <a:t>』</a:t>
            </a:r>
            <a:r>
              <a:rPr lang="ja-JP" altLang="en-US" sz="1100" dirty="0">
                <a:latin typeface="+mn-ea"/>
              </a:rPr>
              <a:t>欄</a:t>
            </a:r>
            <a:endParaRPr lang="en-US" altLang="ja-JP" sz="1100" dirty="0">
              <a:latin typeface="+mn-ea"/>
            </a:endParaRPr>
          </a:p>
          <a:p>
            <a:r>
              <a:rPr lang="ja-JP" altLang="en-US" sz="1100" dirty="0">
                <a:latin typeface="+mn-ea"/>
              </a:rPr>
              <a:t>　　　　「工事費（購入費含む」欄は総事業費ではなく、工事費のうち</a:t>
            </a:r>
            <a:r>
              <a:rPr lang="ja-JP" altLang="en-US" sz="1100" b="1" u="sng" dirty="0">
                <a:latin typeface="+mn-ea"/>
              </a:rPr>
              <a:t>補助対象経費を記入</a:t>
            </a:r>
            <a:r>
              <a:rPr lang="ja-JP" altLang="en-US" sz="1100" dirty="0">
                <a:latin typeface="+mn-ea"/>
              </a:rPr>
              <a:t>し、</a:t>
            </a:r>
            <a:endParaRPr lang="en-US" altLang="ja-JP" sz="1100" dirty="0">
              <a:latin typeface="+mn-ea"/>
            </a:endParaRPr>
          </a:p>
          <a:p>
            <a:r>
              <a:rPr lang="ja-JP" altLang="en-US" sz="1100" dirty="0">
                <a:latin typeface="+mn-ea"/>
              </a:rPr>
              <a:t>　　　　「工事事務費」欄は工事事務費の実支出額と補助対象経費の</a:t>
            </a:r>
            <a:r>
              <a:rPr lang="en-US" altLang="ja-JP" sz="1100" dirty="0">
                <a:latin typeface="+mn-ea"/>
              </a:rPr>
              <a:t>2.6</a:t>
            </a:r>
            <a:r>
              <a:rPr lang="ja-JP" altLang="en-US" sz="1100" dirty="0">
                <a:latin typeface="+mn-ea"/>
              </a:rPr>
              <a:t>％相当額を比べて低い方</a:t>
            </a:r>
            <a:endParaRPr lang="en-US" altLang="ja-JP" sz="1100" dirty="0">
              <a:latin typeface="+mn-ea"/>
            </a:endParaRPr>
          </a:p>
          <a:p>
            <a:r>
              <a:rPr lang="ja-JP" altLang="en-US" sz="1100" dirty="0">
                <a:latin typeface="+mn-ea"/>
              </a:rPr>
              <a:t>　　　　の額を記入。別添</a:t>
            </a:r>
            <a:r>
              <a:rPr lang="en-US" altLang="ja-JP" sz="1100" dirty="0">
                <a:latin typeface="+mn-ea"/>
              </a:rPr>
              <a:t>『</a:t>
            </a:r>
            <a:r>
              <a:rPr lang="ja-JP" altLang="en-US" sz="1100" dirty="0">
                <a:latin typeface="+mn-ea"/>
              </a:rPr>
              <a:t>実質事業費按分表</a:t>
            </a:r>
            <a:r>
              <a:rPr lang="en-US" altLang="ja-JP" sz="1100" dirty="0">
                <a:latin typeface="+mn-ea"/>
              </a:rPr>
              <a:t>』</a:t>
            </a:r>
            <a:r>
              <a:rPr lang="ja-JP" altLang="en-US" sz="1100" dirty="0">
                <a:latin typeface="+mn-ea"/>
              </a:rPr>
              <a:t>と一致させること。</a:t>
            </a:r>
            <a:endParaRPr lang="en-US" altLang="ja-JP" sz="1100" dirty="0">
              <a:latin typeface="+mn-ea"/>
            </a:endParaRPr>
          </a:p>
          <a:p>
            <a:r>
              <a:rPr lang="ja-JP" altLang="en-US" sz="1100" dirty="0">
                <a:latin typeface="+mn-ea"/>
              </a:rPr>
              <a:t>　　　③</a:t>
            </a:r>
            <a:r>
              <a:rPr lang="en-US" altLang="ja-JP" sz="1100" dirty="0">
                <a:latin typeface="+mn-ea"/>
              </a:rPr>
              <a:t>『</a:t>
            </a:r>
            <a:r>
              <a:rPr lang="ja-JP" altLang="en-US" sz="1100" dirty="0">
                <a:latin typeface="+mn-ea"/>
              </a:rPr>
              <a:t>２割増加算等</a:t>
            </a:r>
            <a:r>
              <a:rPr lang="en-US" altLang="ja-JP" sz="1100" dirty="0">
                <a:latin typeface="+mn-ea"/>
              </a:rPr>
              <a:t>』</a:t>
            </a:r>
            <a:r>
              <a:rPr lang="ja-JP" altLang="en-US" sz="1100" dirty="0">
                <a:latin typeface="+mn-ea"/>
              </a:rPr>
              <a:t>欄</a:t>
            </a:r>
            <a:endParaRPr lang="en-US" altLang="ja-JP" sz="1100" dirty="0">
              <a:latin typeface="+mn-ea"/>
            </a:endParaRPr>
          </a:p>
          <a:p>
            <a:r>
              <a:rPr lang="ja-JP" altLang="en-US" sz="1100" dirty="0">
                <a:latin typeface="+mn-ea"/>
              </a:rPr>
              <a:t>　　　　該当部を○で囲むこと。なお、ほとんどの場合は、</a:t>
            </a:r>
            <a:r>
              <a:rPr lang="en-US" altLang="ja-JP" sz="1100" dirty="0">
                <a:latin typeface="+mn-ea"/>
              </a:rPr>
              <a:t>『</a:t>
            </a:r>
            <a:r>
              <a:rPr lang="ja-JP" altLang="en-US" sz="1100" dirty="0">
                <a:latin typeface="+mn-ea"/>
              </a:rPr>
              <a:t>高層化</a:t>
            </a:r>
            <a:r>
              <a:rPr lang="en-US" altLang="ja-JP" sz="1100" dirty="0">
                <a:latin typeface="+mn-ea"/>
              </a:rPr>
              <a:t>』</a:t>
            </a:r>
            <a:r>
              <a:rPr lang="ja-JP" altLang="en-US" sz="1100" dirty="0">
                <a:latin typeface="+mn-ea"/>
              </a:rPr>
              <a:t>、</a:t>
            </a:r>
            <a:r>
              <a:rPr lang="en-US" altLang="ja-JP" sz="1100" dirty="0">
                <a:latin typeface="+mn-ea"/>
              </a:rPr>
              <a:t>『</a:t>
            </a:r>
            <a:r>
              <a:rPr lang="ja-JP" altLang="en-US" sz="1100" dirty="0">
                <a:latin typeface="+mn-ea"/>
              </a:rPr>
              <a:t>都市部特例割増</a:t>
            </a:r>
            <a:r>
              <a:rPr lang="en-US" altLang="ja-JP" sz="1100" dirty="0">
                <a:latin typeface="+mn-ea"/>
              </a:rPr>
              <a:t>』</a:t>
            </a:r>
            <a:r>
              <a:rPr lang="ja-JP" altLang="en-US" sz="1100" dirty="0">
                <a:latin typeface="+mn-ea"/>
              </a:rPr>
              <a:t>以</a:t>
            </a:r>
            <a:endParaRPr lang="en-US" altLang="ja-JP" sz="1100" dirty="0">
              <a:latin typeface="+mn-ea"/>
            </a:endParaRPr>
          </a:p>
          <a:p>
            <a:r>
              <a:rPr lang="ja-JP" altLang="en-US" sz="1100" dirty="0">
                <a:latin typeface="+mn-ea"/>
              </a:rPr>
              <a:t>　　　　外は非該当である。</a:t>
            </a:r>
            <a:endParaRPr lang="en-US" altLang="ja-JP" sz="1100" dirty="0">
              <a:latin typeface="+mn-ea"/>
            </a:endParaRPr>
          </a:p>
          <a:p>
            <a:r>
              <a:rPr lang="ja-JP" altLang="en-US" sz="1100" dirty="0">
                <a:latin typeface="+mn-ea"/>
              </a:rPr>
              <a:t>　　　⑤</a:t>
            </a:r>
            <a:r>
              <a:rPr lang="en-US" altLang="ja-JP" sz="1100" dirty="0">
                <a:latin typeface="+mn-ea"/>
              </a:rPr>
              <a:t>『</a:t>
            </a:r>
            <a:r>
              <a:rPr lang="ja-JP" altLang="en-US" sz="1100" dirty="0">
                <a:latin typeface="+mn-ea"/>
              </a:rPr>
              <a:t>３国庫補助基準額</a:t>
            </a:r>
            <a:r>
              <a:rPr lang="en-US" altLang="ja-JP" sz="1100" dirty="0">
                <a:latin typeface="+mn-ea"/>
              </a:rPr>
              <a:t>』</a:t>
            </a:r>
            <a:r>
              <a:rPr lang="ja-JP" altLang="en-US" sz="1100" dirty="0">
                <a:latin typeface="+mn-ea"/>
              </a:rPr>
              <a:t>欄、</a:t>
            </a:r>
            <a:r>
              <a:rPr lang="en-US" altLang="ja-JP" sz="1100" dirty="0">
                <a:latin typeface="+mn-ea"/>
              </a:rPr>
              <a:t>『</a:t>
            </a:r>
            <a:r>
              <a:rPr lang="ja-JP" altLang="en-US" sz="1100" dirty="0">
                <a:latin typeface="+mn-ea"/>
              </a:rPr>
              <a:t>４国庫補助所要額</a:t>
            </a:r>
            <a:r>
              <a:rPr lang="en-US" altLang="ja-JP" sz="1100" dirty="0">
                <a:latin typeface="+mn-ea"/>
              </a:rPr>
              <a:t>』</a:t>
            </a:r>
            <a:r>
              <a:rPr lang="ja-JP" altLang="en-US" sz="1100" dirty="0">
                <a:latin typeface="+mn-ea"/>
              </a:rPr>
              <a:t>欄</a:t>
            </a:r>
            <a:endParaRPr lang="en-US" altLang="ja-JP" sz="1100" dirty="0">
              <a:latin typeface="+mn-ea"/>
            </a:endParaRPr>
          </a:p>
          <a:p>
            <a:r>
              <a:rPr lang="ja-JP" altLang="en-US" sz="1100" dirty="0">
                <a:latin typeface="+mn-ea"/>
              </a:rPr>
              <a:t>　　　　補助対象経費費等に対する、国庫補助金を計算する欄。記入にあたっては、別添の</a:t>
            </a:r>
            <a:r>
              <a:rPr lang="en-US" altLang="ja-JP" sz="1100" dirty="0">
                <a:latin typeface="+mn-ea"/>
              </a:rPr>
              <a:t>『</a:t>
            </a:r>
            <a:r>
              <a:rPr lang="ja-JP" altLang="en-US" sz="1100" dirty="0">
                <a:latin typeface="+mn-ea"/>
              </a:rPr>
              <a:t>補</a:t>
            </a:r>
            <a:endParaRPr lang="en-US" altLang="ja-JP" sz="1100" dirty="0">
              <a:latin typeface="+mn-ea"/>
            </a:endParaRPr>
          </a:p>
          <a:p>
            <a:r>
              <a:rPr lang="ja-JP" altLang="en-US" sz="1100" dirty="0">
                <a:latin typeface="+mn-ea"/>
              </a:rPr>
              <a:t>　　　　助金計算書</a:t>
            </a:r>
            <a:r>
              <a:rPr lang="en-US" altLang="ja-JP" sz="1100" dirty="0">
                <a:latin typeface="+mn-ea"/>
              </a:rPr>
              <a:t>』</a:t>
            </a:r>
            <a:r>
              <a:rPr lang="ja-JP" altLang="en-US" sz="1100" dirty="0">
                <a:latin typeface="+mn-ea"/>
              </a:rPr>
              <a:t>の内容を転記すること。</a:t>
            </a:r>
            <a:endParaRPr lang="en-US" altLang="ja-JP" sz="1100" dirty="0">
              <a:latin typeface="+mn-ea"/>
            </a:endParaRPr>
          </a:p>
          <a:p>
            <a:r>
              <a:rPr lang="ja-JP" altLang="en-US" sz="1100" dirty="0">
                <a:latin typeface="+mn-ea"/>
              </a:rPr>
              <a:t>　　　⑥</a:t>
            </a:r>
            <a:r>
              <a:rPr lang="en-US" altLang="ja-JP" sz="1100" dirty="0">
                <a:latin typeface="+mn-ea"/>
              </a:rPr>
              <a:t>『</a:t>
            </a:r>
            <a:r>
              <a:rPr lang="ja-JP" altLang="en-US" sz="1100" dirty="0">
                <a:latin typeface="+mn-ea"/>
              </a:rPr>
              <a:t>６障害福祉圏域の状況</a:t>
            </a:r>
            <a:r>
              <a:rPr lang="en-US" altLang="ja-JP" sz="1100" dirty="0">
                <a:latin typeface="+mn-ea"/>
              </a:rPr>
              <a:t>』</a:t>
            </a:r>
            <a:r>
              <a:rPr lang="ja-JP" altLang="en-US" sz="1100" dirty="0">
                <a:latin typeface="+mn-ea"/>
              </a:rPr>
              <a:t>欄</a:t>
            </a:r>
            <a:endParaRPr lang="en-US" altLang="ja-JP" sz="1100" dirty="0">
              <a:latin typeface="+mn-ea"/>
            </a:endParaRPr>
          </a:p>
          <a:p>
            <a:r>
              <a:rPr lang="ja-JP" altLang="en-US" sz="1100" dirty="0">
                <a:latin typeface="+mn-ea"/>
              </a:rPr>
              <a:t>　　　　各欄に記入する数字については、必ず地元区市町村に確認をとったうえで記入すること。</a:t>
            </a:r>
            <a:endParaRPr lang="en-US" altLang="ja-JP" sz="1100" dirty="0">
              <a:latin typeface="+mn-ea"/>
            </a:endParaRPr>
          </a:p>
          <a:p>
            <a:r>
              <a:rPr lang="ja-JP" altLang="en-US" sz="1100" dirty="0">
                <a:latin typeface="+mn-ea"/>
              </a:rPr>
              <a:t>　　　⑦</a:t>
            </a:r>
            <a:r>
              <a:rPr lang="en-US" altLang="ja-JP" sz="1100" dirty="0">
                <a:latin typeface="+mn-ea"/>
              </a:rPr>
              <a:t>『</a:t>
            </a:r>
            <a:r>
              <a:rPr lang="ja-JP" altLang="en-US" sz="1100" dirty="0">
                <a:latin typeface="+mn-ea"/>
              </a:rPr>
              <a:t>７整備内容」欄</a:t>
            </a:r>
            <a:endParaRPr lang="en-US" altLang="ja-JP" sz="1100" dirty="0">
              <a:latin typeface="+mn-ea"/>
            </a:endParaRPr>
          </a:p>
          <a:p>
            <a:r>
              <a:rPr lang="ja-JP" altLang="en-US" sz="1100" dirty="0">
                <a:latin typeface="+mn-ea"/>
              </a:rPr>
              <a:t>　　　　障害者施設等と障害児施設の合築施設を整備・補助協議する場合は、</a:t>
            </a:r>
            <a:r>
              <a:rPr lang="en-US" altLang="ja-JP" sz="1100" dirty="0">
                <a:latin typeface="+mn-ea"/>
              </a:rPr>
              <a:t>『</a:t>
            </a:r>
            <a:r>
              <a:rPr lang="ja-JP" altLang="en-US" sz="1100" dirty="0">
                <a:latin typeface="+mn-ea"/>
              </a:rPr>
              <a:t>他の施設との併</a:t>
            </a:r>
            <a:endParaRPr lang="en-US" altLang="ja-JP" sz="1100" dirty="0">
              <a:latin typeface="+mn-ea"/>
            </a:endParaRPr>
          </a:p>
          <a:p>
            <a:r>
              <a:rPr lang="ja-JP" altLang="en-US" sz="1100" dirty="0">
                <a:latin typeface="+mn-ea"/>
              </a:rPr>
              <a:t>　　　　設の状況</a:t>
            </a:r>
            <a:r>
              <a:rPr lang="en-US" altLang="ja-JP" sz="1100" dirty="0">
                <a:latin typeface="+mn-ea"/>
              </a:rPr>
              <a:t>』</a:t>
            </a:r>
            <a:r>
              <a:rPr lang="ja-JP" altLang="en-US" sz="1100" dirty="0">
                <a:latin typeface="+mn-ea"/>
              </a:rPr>
              <a:t>欄に記入すること。</a:t>
            </a:r>
            <a:endParaRPr lang="en-US" altLang="ja-JP" sz="1100" dirty="0">
              <a:latin typeface="+mn-ea"/>
            </a:endParaRPr>
          </a:p>
          <a:p>
            <a:r>
              <a:rPr lang="ja-JP" altLang="en-US" sz="1100" dirty="0">
                <a:latin typeface="+mn-ea"/>
              </a:rPr>
              <a:t>　　　⑧</a:t>
            </a:r>
            <a:r>
              <a:rPr lang="en-US" altLang="ja-JP" sz="1100" dirty="0">
                <a:latin typeface="+mn-ea"/>
              </a:rPr>
              <a:t>『</a:t>
            </a:r>
            <a:r>
              <a:rPr lang="ja-JP" altLang="en-US" sz="1100" dirty="0">
                <a:latin typeface="+mn-ea"/>
              </a:rPr>
              <a:t>１０建設用地</a:t>
            </a:r>
            <a:r>
              <a:rPr lang="en-US" altLang="ja-JP" sz="1100" dirty="0">
                <a:latin typeface="+mn-ea"/>
              </a:rPr>
              <a:t>』</a:t>
            </a:r>
            <a:r>
              <a:rPr lang="ja-JP" altLang="en-US" sz="1100" dirty="0">
                <a:latin typeface="+mn-ea"/>
              </a:rPr>
              <a:t>欄</a:t>
            </a:r>
            <a:endParaRPr lang="en-US" altLang="ja-JP" sz="1100" dirty="0">
              <a:latin typeface="+mn-ea"/>
            </a:endParaRPr>
          </a:p>
          <a:p>
            <a:r>
              <a:rPr lang="ja-JP" altLang="en-US" sz="1100" dirty="0">
                <a:latin typeface="+mn-ea"/>
              </a:rPr>
              <a:t>　　　　様式第４号、第６号の「建設用地」については、予定、現状について詳細に記入するこ</a:t>
            </a:r>
            <a:endParaRPr lang="en-US" altLang="ja-JP" sz="1100" dirty="0">
              <a:latin typeface="+mn-ea"/>
            </a:endParaRPr>
          </a:p>
          <a:p>
            <a:r>
              <a:rPr lang="ja-JP" altLang="en-US" sz="1100" dirty="0">
                <a:latin typeface="+mn-ea"/>
              </a:rPr>
              <a:t>　　　　と。「排水路関係」「進入路関係」の各欄は、「問題なし」「○○と調整中」等簡潔に</a:t>
            </a:r>
            <a:endParaRPr lang="en-US" altLang="ja-JP" sz="1100" dirty="0">
              <a:latin typeface="+mn-ea"/>
            </a:endParaRPr>
          </a:p>
          <a:p>
            <a:r>
              <a:rPr lang="ja-JP" altLang="en-US" sz="1100" dirty="0">
                <a:latin typeface="+mn-ea"/>
              </a:rPr>
              <a:t>　　　　記入すること。</a:t>
            </a:r>
            <a:endParaRPr lang="en-US" altLang="ja-JP" sz="1100" dirty="0">
              <a:latin typeface="+mn-ea"/>
            </a:endParaRPr>
          </a:p>
          <a:p>
            <a:r>
              <a:rPr lang="ja-JP" altLang="en-US" sz="1100" dirty="0">
                <a:latin typeface="+mn-ea"/>
              </a:rPr>
              <a:t>　　　⑨ 各号様式の別紙（「別紙－障害者施設」、「別紙－民老」、「別紙－大規模修繕及びス</a:t>
            </a:r>
            <a:endParaRPr lang="en-US" altLang="ja-JP" sz="1100" dirty="0">
              <a:latin typeface="+mn-ea"/>
            </a:endParaRPr>
          </a:p>
          <a:p>
            <a:r>
              <a:rPr lang="ja-JP" altLang="en-US" sz="1100" dirty="0">
                <a:latin typeface="+mn-ea"/>
              </a:rPr>
              <a:t>　　　　プリンクラー設備等整備」）には、新体系における実施予定事業の概要を記載すること。</a:t>
            </a:r>
            <a:endParaRPr lang="en-US" altLang="ja-JP" sz="1100" dirty="0">
              <a:latin typeface="+mn-ea"/>
            </a:endParaRPr>
          </a:p>
          <a:p>
            <a:r>
              <a:rPr lang="ja-JP" altLang="en-US" sz="1100" dirty="0">
                <a:latin typeface="+mn-ea"/>
              </a:rPr>
              <a:t>　　　⑩「別紙－障害者施設」の</a:t>
            </a:r>
            <a:r>
              <a:rPr lang="en-US" altLang="ja-JP" sz="1100" dirty="0">
                <a:latin typeface="+mn-ea"/>
              </a:rPr>
              <a:t>『</a:t>
            </a:r>
            <a:r>
              <a:rPr lang="ja-JP" altLang="en-US" sz="1100" dirty="0">
                <a:latin typeface="+mn-ea"/>
              </a:rPr>
              <a:t>具体的事業内容</a:t>
            </a:r>
            <a:r>
              <a:rPr lang="en-US" altLang="ja-JP" sz="1100" dirty="0">
                <a:latin typeface="+mn-ea"/>
              </a:rPr>
              <a:t>』</a:t>
            </a:r>
            <a:r>
              <a:rPr lang="ja-JP" altLang="en-US" sz="1100" dirty="0">
                <a:latin typeface="+mn-ea"/>
              </a:rPr>
              <a:t>欄</a:t>
            </a:r>
          </a:p>
          <a:p>
            <a:r>
              <a:rPr lang="ja-JP" altLang="en-US" sz="1100" dirty="0">
                <a:latin typeface="+mn-ea"/>
              </a:rPr>
              <a:t>　　　　整備する各事業について、各事業の対象利用者及びその支援方法等について細かく具体</a:t>
            </a:r>
            <a:endParaRPr lang="en-US" altLang="ja-JP" sz="1100" dirty="0">
              <a:latin typeface="+mn-ea"/>
            </a:endParaRPr>
          </a:p>
          <a:p>
            <a:r>
              <a:rPr lang="ja-JP" altLang="en-US" sz="1100" dirty="0">
                <a:latin typeface="+mn-ea"/>
              </a:rPr>
              <a:t>　　　　的に事業内容を記載すること。</a:t>
            </a:r>
            <a:endParaRPr lang="en-US" altLang="ja-JP" sz="1100" dirty="0">
              <a:latin typeface="+mn-ea"/>
            </a:endParaRPr>
          </a:p>
          <a:p>
            <a:r>
              <a:rPr lang="ja-JP" altLang="en-US" sz="1100" dirty="0">
                <a:latin typeface="+mn-ea"/>
              </a:rPr>
              <a:t>　　　⑪ 創設及び改築で就労訓練事業等整備を計画している場合は、「別紙－障害者施設」、</a:t>
            </a:r>
            <a:endParaRPr lang="en-US" altLang="ja-JP" sz="1100" dirty="0">
              <a:latin typeface="+mn-ea"/>
            </a:endParaRPr>
          </a:p>
          <a:p>
            <a:r>
              <a:rPr lang="ja-JP" altLang="en-US" sz="1100" dirty="0">
                <a:latin typeface="+mn-ea"/>
              </a:rPr>
              <a:t>　　　　「別紙－民老」に、計画している「整備内容の内訳」「必要とする理由」「生産科目」</a:t>
            </a:r>
            <a:endParaRPr lang="en-US" altLang="ja-JP" sz="1100" dirty="0">
              <a:latin typeface="+mn-ea"/>
            </a:endParaRPr>
          </a:p>
          <a:p>
            <a:r>
              <a:rPr lang="ja-JP" altLang="en-US" sz="1100" dirty="0">
                <a:latin typeface="+mn-ea"/>
              </a:rPr>
              <a:t>　　　　等をもれなく記入すること。また、併せて見積書及び合見積書（</a:t>
            </a:r>
            <a:r>
              <a:rPr lang="en-US" altLang="ja-JP" sz="1100" dirty="0">
                <a:latin typeface="+mn-ea"/>
              </a:rPr>
              <a:t>No.19-2</a:t>
            </a:r>
            <a:r>
              <a:rPr lang="ja-JP" altLang="en-US" sz="1100" dirty="0">
                <a:latin typeface="+mn-ea"/>
              </a:rPr>
              <a:t>）を添付するこ</a:t>
            </a:r>
            <a:endParaRPr lang="en-US" altLang="ja-JP" sz="1100" dirty="0">
              <a:latin typeface="+mn-ea"/>
            </a:endParaRPr>
          </a:p>
          <a:p>
            <a:r>
              <a:rPr lang="ja-JP" altLang="en-US" sz="1100" dirty="0">
                <a:latin typeface="+mn-ea"/>
              </a:rPr>
              <a:t>　　　　と。なお、生産活動を行っていく上で「請負先」及び「収入根拠（卸し先があるな</a:t>
            </a:r>
            <a:endParaRPr lang="en-US" altLang="ja-JP" sz="1100" dirty="0">
              <a:latin typeface="+mn-ea"/>
            </a:endParaRPr>
          </a:p>
          <a:p>
            <a:r>
              <a:rPr lang="ja-JP" altLang="en-US" sz="1100" dirty="0">
                <a:latin typeface="+mn-ea"/>
              </a:rPr>
              <a:t>　　　　ど）」があるかどうかは国庫補助協議を行うにあたり非常に重要なポイントとなるため、</a:t>
            </a:r>
            <a:endParaRPr lang="en-US" altLang="ja-JP" sz="1100" dirty="0">
              <a:latin typeface="+mn-ea"/>
            </a:endParaRPr>
          </a:p>
          <a:p>
            <a:r>
              <a:rPr lang="ja-JP" altLang="en-US" sz="1100" dirty="0">
                <a:latin typeface="+mn-ea"/>
              </a:rPr>
              <a:t>　　　　状況について詳細に記入すること。</a:t>
            </a:r>
            <a:endParaRPr lang="en-US" altLang="ja-JP" sz="1100" dirty="0">
              <a:latin typeface="+mn-ea"/>
            </a:endParaRPr>
          </a:p>
          <a:p>
            <a:r>
              <a:rPr lang="ja-JP" altLang="en-US" sz="1100" dirty="0">
                <a:latin typeface="+mn-ea"/>
              </a:rPr>
              <a:t>　　　⑫ </a:t>
            </a:r>
            <a:r>
              <a:rPr lang="ja-JP" altLang="en-US" sz="1100" dirty="0">
                <a:solidFill>
                  <a:srgbClr val="FF0000"/>
                </a:solidFill>
                <a:latin typeface="+mn-ea"/>
              </a:rPr>
              <a:t>上記において添付する見積書は、例えば、「○○○設備」に関し、「○○○設備の金額</a:t>
            </a:r>
            <a:endParaRPr lang="en-US" altLang="ja-JP" sz="1100" dirty="0">
              <a:solidFill>
                <a:srgbClr val="FF0000"/>
              </a:solidFill>
              <a:latin typeface="+mn-ea"/>
            </a:endParaRPr>
          </a:p>
          <a:p>
            <a:r>
              <a:rPr lang="ja-JP" altLang="en-US" sz="1100" dirty="0">
                <a:solidFill>
                  <a:srgbClr val="FF0000"/>
                </a:solidFill>
                <a:latin typeface="+mn-ea"/>
              </a:rPr>
              <a:t>　　　　＝細かい備品類を積み上げた金額」になっていることが必要（要するに「一式計上」で</a:t>
            </a:r>
            <a:endParaRPr lang="en-US" altLang="ja-JP" sz="1100" dirty="0">
              <a:solidFill>
                <a:srgbClr val="FF0000"/>
              </a:solidFill>
              <a:latin typeface="+mn-ea"/>
            </a:endParaRPr>
          </a:p>
          <a:p>
            <a:r>
              <a:rPr lang="ja-JP" altLang="en-US" sz="1100" dirty="0">
                <a:solidFill>
                  <a:srgbClr val="FF0000"/>
                </a:solidFill>
                <a:latin typeface="+mn-ea"/>
              </a:rPr>
              <a:t>　　　　は不可）。また、建築工事費に関するものは設計会社からの見積書を、設備（工事）費</a:t>
            </a:r>
            <a:endParaRPr lang="en-US" altLang="ja-JP" sz="1100" dirty="0">
              <a:solidFill>
                <a:srgbClr val="FF0000"/>
              </a:solidFill>
              <a:latin typeface="+mn-ea"/>
            </a:endParaRPr>
          </a:p>
          <a:p>
            <a:r>
              <a:rPr lang="ja-JP" altLang="en-US" sz="1100" dirty="0">
                <a:solidFill>
                  <a:srgbClr val="FF0000"/>
                </a:solidFill>
                <a:latin typeface="+mn-ea"/>
              </a:rPr>
              <a:t>　　　　に関するものは備品を扱う業者からの見積書を添付すること。</a:t>
            </a:r>
          </a:p>
          <a:p>
            <a:r>
              <a:rPr lang="ja-JP" altLang="en-US" sz="1100" dirty="0">
                <a:solidFill>
                  <a:srgbClr val="FF0000"/>
                </a:solidFill>
                <a:latin typeface="+mn-ea"/>
              </a:rPr>
              <a:t>　　　</a:t>
            </a:r>
            <a:r>
              <a:rPr lang="ja-JP" altLang="en-US" sz="1100" dirty="0">
                <a:latin typeface="+mn-ea"/>
              </a:rPr>
              <a:t>（</a:t>
            </a:r>
            <a:r>
              <a:rPr lang="en-US" altLang="ja-JP" sz="1100" dirty="0">
                <a:latin typeface="+mn-ea"/>
              </a:rPr>
              <a:t>※</a:t>
            </a:r>
            <a:r>
              <a:rPr lang="ja-JP" altLang="en-US" sz="1100" dirty="0">
                <a:latin typeface="+mn-ea"/>
              </a:rPr>
              <a:t>）合見積とは、規模・性能等同程度の備品等の見積書を２社以上からもらうこと。</a:t>
            </a:r>
            <a:endParaRPr lang="en-US" altLang="ja-JP" sz="1100" dirty="0">
              <a:latin typeface="+mn-ea"/>
            </a:endParaRPr>
          </a:p>
          <a:p>
            <a:r>
              <a:rPr lang="ja-JP" altLang="en-US" sz="1100" dirty="0">
                <a:latin typeface="+mn-ea"/>
              </a:rPr>
              <a:t>　　　⑬　その他、各様式の記載留意事項を参照のこと。</a:t>
            </a:r>
            <a:endParaRPr lang="en-US" altLang="ja-JP" sz="1100" dirty="0">
              <a:latin typeface="+mn-ea"/>
            </a:endParaRPr>
          </a:p>
          <a:p>
            <a:r>
              <a:rPr lang="ja-JP" altLang="en-US" sz="1100" dirty="0">
                <a:latin typeface="+mn-ea"/>
              </a:rPr>
              <a:t>（４）改築の場合は、</a:t>
            </a:r>
            <a:r>
              <a:rPr lang="en-US" altLang="ja-JP" sz="1100" dirty="0">
                <a:latin typeface="+mn-ea"/>
              </a:rPr>
              <a:t>No.18</a:t>
            </a:r>
            <a:r>
              <a:rPr lang="ja-JP" altLang="en-US" sz="1100" dirty="0">
                <a:latin typeface="+mn-ea"/>
              </a:rPr>
              <a:t>により老朽度調査を行うこととなるが、その結果も記入すること。</a:t>
            </a:r>
            <a:endParaRPr lang="en-US" altLang="ja-JP" sz="1100" dirty="0">
              <a:latin typeface="+mn-ea"/>
            </a:endParaRPr>
          </a:p>
          <a:p>
            <a:r>
              <a:rPr lang="ja-JP" altLang="en-US" sz="1100" dirty="0">
                <a:latin typeface="+mn-ea"/>
              </a:rPr>
              <a:t>　　また、改築の場合は財産処分の協議も同時に行うこととなる。詳細については都担当と調整</a:t>
            </a:r>
            <a:endParaRPr lang="en-US" altLang="ja-JP" sz="1100" dirty="0">
              <a:latin typeface="+mn-ea"/>
            </a:endParaRPr>
          </a:p>
          <a:p>
            <a:r>
              <a:rPr lang="ja-JP" altLang="en-US" sz="1100" dirty="0">
                <a:latin typeface="+mn-ea"/>
              </a:rPr>
              <a:t>　　すること。</a:t>
            </a:r>
            <a:endParaRPr lang="en-US" altLang="ja-JP" sz="1100" dirty="0">
              <a:latin typeface="+mn-ea"/>
            </a:endParaRPr>
          </a:p>
          <a:p>
            <a:endParaRPr lang="en-US" altLang="ja-JP" sz="1100" dirty="0">
              <a:latin typeface="+mn-ea"/>
            </a:endParaRPr>
          </a:p>
        </p:txBody>
      </p:sp>
      <p:sp>
        <p:nvSpPr>
          <p:cNvPr id="2" name="正方形/長方形 1">
            <a:extLst>
              <a:ext uri="{FF2B5EF4-FFF2-40B4-BE49-F238E27FC236}">
                <a16:creationId xmlns:a16="http://schemas.microsoft.com/office/drawing/2014/main" id="{D1310D6D-43E6-B904-C103-F65A666C0472}"/>
              </a:ext>
            </a:extLst>
          </p:cNvPr>
          <p:cNvSpPr/>
          <p:nvPr/>
        </p:nvSpPr>
        <p:spPr>
          <a:xfrm>
            <a:off x="0" y="394940"/>
            <a:ext cx="6858000" cy="233265"/>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200" b="1" dirty="0">
                <a:solidFill>
                  <a:schemeClr val="tx1"/>
                </a:solidFill>
                <a:latin typeface="+mn-ea"/>
              </a:rPr>
              <a:t>No.1</a:t>
            </a:r>
            <a:r>
              <a:rPr kumimoji="1" lang="ja-JP" altLang="en-US" sz="1200" b="1" dirty="0">
                <a:solidFill>
                  <a:schemeClr val="tx1"/>
                </a:solidFill>
                <a:latin typeface="+mn-ea"/>
              </a:rPr>
              <a:t>「障害者（児）施設整備事業計画書書類一覧表」</a:t>
            </a:r>
          </a:p>
        </p:txBody>
      </p:sp>
      <p:sp>
        <p:nvSpPr>
          <p:cNvPr id="3" name="正方形/長方形 2">
            <a:extLst>
              <a:ext uri="{FF2B5EF4-FFF2-40B4-BE49-F238E27FC236}">
                <a16:creationId xmlns:a16="http://schemas.microsoft.com/office/drawing/2014/main" id="{ABA8BCC7-540E-148F-0C62-99961D72B6D0}"/>
              </a:ext>
            </a:extLst>
          </p:cNvPr>
          <p:cNvSpPr/>
          <p:nvPr/>
        </p:nvSpPr>
        <p:spPr>
          <a:xfrm>
            <a:off x="0" y="1212765"/>
            <a:ext cx="6858000" cy="233265"/>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200" b="1" dirty="0">
                <a:solidFill>
                  <a:schemeClr val="tx1"/>
                </a:solidFill>
                <a:latin typeface="+mn-ea"/>
              </a:rPr>
              <a:t>No.</a:t>
            </a:r>
            <a:r>
              <a:rPr kumimoji="1" lang="ja-JP" altLang="en-US" sz="1200" b="1" dirty="0">
                <a:solidFill>
                  <a:schemeClr val="tx1"/>
                </a:solidFill>
                <a:latin typeface="+mn-ea"/>
              </a:rPr>
              <a:t>２「障害者施設整備計画書」</a:t>
            </a:r>
          </a:p>
        </p:txBody>
      </p:sp>
    </p:spTree>
    <p:extLst>
      <p:ext uri="{BB962C8B-B14F-4D97-AF65-F5344CB8AC3E}">
        <p14:creationId xmlns:p14="http://schemas.microsoft.com/office/powerpoint/2010/main" val="36916461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278027" y="174093"/>
            <a:ext cx="6301946" cy="7879080"/>
          </a:xfrm>
          <a:prstGeom prst="rect">
            <a:avLst/>
          </a:prstGeom>
          <a:noFill/>
        </p:spPr>
        <p:txBody>
          <a:bodyPr wrap="square" rtlCol="0">
            <a:spAutoFit/>
          </a:bodyPr>
          <a:lstStyle/>
          <a:p>
            <a:r>
              <a:rPr lang="ja-JP" altLang="en-US" sz="1100" dirty="0">
                <a:latin typeface="+mn-ea"/>
              </a:rPr>
              <a:t>■</a:t>
            </a:r>
            <a:r>
              <a:rPr lang="en-US" altLang="ja-JP" sz="1100" dirty="0">
                <a:latin typeface="+mn-ea"/>
              </a:rPr>
              <a:t>2-2</a:t>
            </a:r>
            <a:r>
              <a:rPr lang="ja-JP" altLang="en-US" sz="1100" dirty="0">
                <a:latin typeface="+mn-ea"/>
              </a:rPr>
              <a:t>　事業費按分表</a:t>
            </a:r>
            <a:endParaRPr lang="en-US" altLang="ja-JP" sz="1100" dirty="0">
              <a:latin typeface="+mn-ea"/>
            </a:endParaRPr>
          </a:p>
          <a:p>
            <a:r>
              <a:rPr lang="ja-JP" altLang="en-US" sz="1100" dirty="0">
                <a:latin typeface="+mn-ea"/>
              </a:rPr>
              <a:t>≪本様式の概要≫</a:t>
            </a:r>
            <a:endParaRPr lang="en-US" altLang="ja-JP" sz="1100" dirty="0">
              <a:latin typeface="+mn-ea"/>
            </a:endParaRPr>
          </a:p>
          <a:p>
            <a:r>
              <a:rPr lang="ja-JP" altLang="en-US" sz="1100" dirty="0">
                <a:latin typeface="+mn-ea"/>
              </a:rPr>
              <a:t>・　通常、見積や費目内訳等（総事業費）と、施設整備費の補助対象経費とは、必ずしも明確に　</a:t>
            </a:r>
            <a:endParaRPr lang="en-US" altLang="ja-JP" sz="1100" dirty="0">
              <a:latin typeface="+mn-ea"/>
            </a:endParaRPr>
          </a:p>
          <a:p>
            <a:r>
              <a:rPr lang="ja-JP" altLang="en-US" sz="1100" dirty="0">
                <a:latin typeface="+mn-ea"/>
              </a:rPr>
              <a:t>　一致しない。これを、</a:t>
            </a:r>
            <a:r>
              <a:rPr lang="en-US" altLang="ja-JP" sz="1100" dirty="0">
                <a:latin typeface="+mn-ea"/>
              </a:rPr>
              <a:t>『</a:t>
            </a:r>
            <a:r>
              <a:rPr lang="ja-JP" altLang="en-US" sz="1100" dirty="0">
                <a:latin typeface="+mn-ea"/>
              </a:rPr>
              <a:t>補助対象経費分類表</a:t>
            </a:r>
            <a:r>
              <a:rPr lang="en-US" altLang="ja-JP" sz="1100" dirty="0">
                <a:latin typeface="+mn-ea"/>
              </a:rPr>
              <a:t>』</a:t>
            </a:r>
            <a:r>
              <a:rPr lang="ja-JP" altLang="en-US" sz="1100" dirty="0">
                <a:latin typeface="+mn-ea"/>
              </a:rPr>
              <a:t>を用い、補助対象経費を明確にする。</a:t>
            </a:r>
            <a:endParaRPr lang="en-US" altLang="ja-JP" sz="1100" dirty="0">
              <a:latin typeface="+mn-ea"/>
            </a:endParaRPr>
          </a:p>
          <a:p>
            <a:r>
              <a:rPr lang="ja-JP" altLang="en-US" sz="1100" dirty="0">
                <a:latin typeface="+mn-ea"/>
              </a:rPr>
              <a:t>・　しかし、これだけでは、補助金の算出には不十分であり、複数年度の期間を要する経費や、</a:t>
            </a:r>
            <a:endParaRPr lang="en-US" altLang="ja-JP" sz="1100" dirty="0">
              <a:latin typeface="+mn-ea"/>
            </a:endParaRPr>
          </a:p>
          <a:p>
            <a:r>
              <a:rPr lang="ja-JP" altLang="en-US" sz="1100" dirty="0">
                <a:latin typeface="+mn-ea"/>
              </a:rPr>
              <a:t>　合築施設の場合の補助対象施設の経費を明確にすることを目的として作成する。</a:t>
            </a:r>
            <a:endParaRPr lang="en-US" altLang="ja-JP" sz="1100" dirty="0">
              <a:latin typeface="+mn-ea"/>
            </a:endParaRPr>
          </a:p>
          <a:p>
            <a:r>
              <a:rPr lang="ja-JP" altLang="en-US" sz="1100" dirty="0">
                <a:latin typeface="+mn-ea"/>
              </a:rPr>
              <a:t>・　したがって、本表には全事業費が計上されることとなる（用地費、運転資金、法人事務費を</a:t>
            </a:r>
            <a:endParaRPr lang="en-US" altLang="ja-JP" sz="1100" dirty="0">
              <a:latin typeface="+mn-ea"/>
            </a:endParaRPr>
          </a:p>
          <a:p>
            <a:r>
              <a:rPr lang="ja-JP" altLang="en-US" sz="1100" dirty="0">
                <a:latin typeface="+mn-ea"/>
              </a:rPr>
              <a:t>　除く）。なお、本表に計上されるすべての経費に対する必要な見積書を用意する必要がある。</a:t>
            </a:r>
            <a:endParaRPr lang="en-US" altLang="ja-JP" sz="1100" dirty="0">
              <a:latin typeface="+mn-ea"/>
            </a:endParaRPr>
          </a:p>
          <a:p>
            <a:endParaRPr lang="en-US" altLang="ja-JP" sz="1100" dirty="0">
              <a:latin typeface="+mn-ea"/>
            </a:endParaRPr>
          </a:p>
          <a:p>
            <a:r>
              <a:rPr lang="ja-JP" altLang="en-US" sz="1100" dirty="0">
                <a:latin typeface="+mn-ea"/>
              </a:rPr>
              <a:t>≪作成要領≫</a:t>
            </a:r>
            <a:endParaRPr lang="en-US" altLang="ja-JP" sz="1100" dirty="0">
              <a:latin typeface="+mn-ea"/>
            </a:endParaRPr>
          </a:p>
          <a:p>
            <a:r>
              <a:rPr lang="ja-JP" altLang="en-US" sz="1100" dirty="0">
                <a:latin typeface="+mn-ea"/>
              </a:rPr>
              <a:t>（１）本表は、画面上</a:t>
            </a:r>
            <a:r>
              <a:rPr lang="en-US" altLang="ja-JP" sz="1100" dirty="0">
                <a:latin typeface="+mn-ea"/>
              </a:rPr>
              <a:t>『</a:t>
            </a:r>
            <a:r>
              <a:rPr lang="ja-JP" altLang="en-US" sz="1100" dirty="0">
                <a:latin typeface="+mn-ea"/>
              </a:rPr>
              <a:t>赤字</a:t>
            </a:r>
            <a:r>
              <a:rPr lang="en-US" altLang="ja-JP" sz="1100" dirty="0">
                <a:latin typeface="+mn-ea"/>
              </a:rPr>
              <a:t>』</a:t>
            </a:r>
            <a:r>
              <a:rPr lang="ja-JP" altLang="en-US" sz="1100" dirty="0">
                <a:latin typeface="+mn-ea"/>
              </a:rPr>
              <a:t>のところを入力するのを原則として作成されている。</a:t>
            </a:r>
            <a:endParaRPr lang="en-US" altLang="ja-JP" sz="1100" dirty="0">
              <a:latin typeface="+mn-ea"/>
            </a:endParaRPr>
          </a:p>
          <a:p>
            <a:r>
              <a:rPr lang="ja-JP" altLang="en-US" sz="1100" dirty="0">
                <a:latin typeface="+mn-ea"/>
              </a:rPr>
              <a:t>（２）建設工事費については、</a:t>
            </a:r>
            <a:r>
              <a:rPr lang="en-US" altLang="ja-JP" sz="1100" dirty="0">
                <a:latin typeface="+mn-ea"/>
              </a:rPr>
              <a:t>『</a:t>
            </a:r>
            <a:r>
              <a:rPr lang="ja-JP" altLang="en-US" sz="1100" dirty="0">
                <a:latin typeface="+mn-ea"/>
              </a:rPr>
              <a:t>補助対象経費分類表（施設整備費）</a:t>
            </a:r>
            <a:r>
              <a:rPr lang="en-US" altLang="ja-JP" sz="1100" dirty="0">
                <a:latin typeface="+mn-ea"/>
              </a:rPr>
              <a:t>』</a:t>
            </a:r>
            <a:r>
              <a:rPr lang="ja-JP" altLang="en-US" sz="1100" dirty="0">
                <a:latin typeface="+mn-ea"/>
              </a:rPr>
              <a:t>の内容と一致させること。</a:t>
            </a:r>
            <a:endParaRPr lang="en-US" altLang="ja-JP" sz="1100" dirty="0">
              <a:latin typeface="+mn-ea"/>
            </a:endParaRPr>
          </a:p>
          <a:p>
            <a:r>
              <a:rPr lang="ja-JP" altLang="en-US" sz="1100" dirty="0">
                <a:latin typeface="+mn-ea"/>
              </a:rPr>
              <a:t>（３）</a:t>
            </a:r>
            <a:r>
              <a:rPr lang="ja-JP" altLang="en-US" sz="1100" dirty="0">
                <a:solidFill>
                  <a:srgbClr val="FF0000"/>
                </a:solidFill>
                <a:latin typeface="+mn-ea"/>
              </a:rPr>
              <a:t>設備（工事）費については、「就労・訓練設備事業等整備加算」等の補助対象のものにつ　</a:t>
            </a:r>
            <a:endParaRPr lang="en-US" altLang="ja-JP" sz="1100" dirty="0">
              <a:solidFill>
                <a:srgbClr val="FF0000"/>
              </a:solidFill>
              <a:latin typeface="+mn-ea"/>
            </a:endParaRPr>
          </a:p>
          <a:p>
            <a:r>
              <a:rPr lang="ja-JP" altLang="en-US" sz="1100" dirty="0">
                <a:solidFill>
                  <a:srgbClr val="FF0000"/>
                </a:solidFill>
                <a:latin typeface="+mn-ea"/>
              </a:rPr>
              <a:t>　　いては、年度ごとの進捗率に合わせて計上し、補助対象外のものについては、全事業費を竣</a:t>
            </a:r>
            <a:endParaRPr lang="en-US" altLang="ja-JP" sz="1100" dirty="0">
              <a:solidFill>
                <a:srgbClr val="FF0000"/>
              </a:solidFill>
              <a:latin typeface="+mn-ea"/>
            </a:endParaRPr>
          </a:p>
          <a:p>
            <a:r>
              <a:rPr lang="ja-JP" altLang="en-US" sz="1100" dirty="0">
                <a:solidFill>
                  <a:srgbClr val="FF0000"/>
                </a:solidFill>
                <a:latin typeface="+mn-ea"/>
              </a:rPr>
              <a:t>　　工年度に計上する</a:t>
            </a:r>
            <a:r>
              <a:rPr lang="ja-JP" altLang="en-US" sz="1100" dirty="0">
                <a:latin typeface="+mn-ea"/>
              </a:rPr>
              <a:t>こと。</a:t>
            </a:r>
            <a:endParaRPr lang="en-US" altLang="ja-JP" sz="1100" dirty="0">
              <a:latin typeface="+mn-ea"/>
            </a:endParaRPr>
          </a:p>
          <a:p>
            <a:r>
              <a:rPr lang="ja-JP" altLang="en-US" sz="1100" dirty="0">
                <a:latin typeface="+mn-ea"/>
              </a:rPr>
              <a:t>（４）年度間の按分、施設種別間の按分の結果、端数が生じた場合は、原則として補助対象外経</a:t>
            </a:r>
            <a:endParaRPr lang="en-US" altLang="ja-JP" sz="1100" dirty="0">
              <a:latin typeface="+mn-ea"/>
            </a:endParaRPr>
          </a:p>
          <a:p>
            <a:r>
              <a:rPr lang="ja-JP" altLang="en-US" sz="1100" dirty="0">
                <a:latin typeface="+mn-ea"/>
              </a:rPr>
              <a:t>　　費で調整すること。</a:t>
            </a:r>
            <a:endParaRPr lang="en-US" altLang="ja-JP" sz="1100" dirty="0">
              <a:latin typeface="+mn-ea"/>
            </a:endParaRPr>
          </a:p>
          <a:p>
            <a:r>
              <a:rPr lang="ja-JP" altLang="en-US" sz="1100" dirty="0">
                <a:latin typeface="+mn-ea"/>
              </a:rPr>
              <a:t>（５）総事業費欄には実際に要する経費を、補助対象欄には総事業費のうち補助算定の対象とな</a:t>
            </a:r>
            <a:endParaRPr lang="en-US" altLang="ja-JP" sz="1100" dirty="0">
              <a:latin typeface="+mn-ea"/>
            </a:endParaRPr>
          </a:p>
          <a:p>
            <a:r>
              <a:rPr lang="ja-JP" altLang="en-US" sz="1100" dirty="0">
                <a:latin typeface="+mn-ea"/>
              </a:rPr>
              <a:t>　　る額を記入すること。（補助金計算書の内容と一致させること。）</a:t>
            </a:r>
            <a:endParaRPr lang="en-US" altLang="ja-JP" sz="1100" dirty="0">
              <a:latin typeface="+mn-ea"/>
            </a:endParaRPr>
          </a:p>
          <a:p>
            <a:r>
              <a:rPr lang="ja-JP" altLang="en-US" sz="1100" dirty="0">
                <a:latin typeface="+mn-ea"/>
              </a:rPr>
              <a:t>（６）</a:t>
            </a:r>
            <a:r>
              <a:rPr lang="en-US" altLang="ja-JP" sz="1100" dirty="0">
                <a:latin typeface="+mn-ea"/>
              </a:rPr>
              <a:t>2</a:t>
            </a:r>
            <a:r>
              <a:rPr lang="ja-JP" altLang="en-US" sz="1100" dirty="0">
                <a:latin typeface="+mn-ea"/>
              </a:rPr>
              <a:t>か年以上の継続事業の場合は、初年度欄に初年度進捗率を記入すること。</a:t>
            </a:r>
            <a:endParaRPr lang="en-US" altLang="ja-JP" sz="1100" dirty="0">
              <a:latin typeface="+mn-ea"/>
            </a:endParaRPr>
          </a:p>
          <a:p>
            <a:r>
              <a:rPr lang="ja-JP" altLang="en-US" sz="1100" dirty="0">
                <a:latin typeface="+mn-ea"/>
              </a:rPr>
              <a:t>（７）各施設種別の延床面積は、別途作成する</a:t>
            </a:r>
            <a:r>
              <a:rPr lang="en-US" altLang="ja-JP" sz="1100" dirty="0">
                <a:latin typeface="+mn-ea"/>
              </a:rPr>
              <a:t>『</a:t>
            </a:r>
            <a:r>
              <a:rPr lang="ja-JP" altLang="en-US" sz="1100" dirty="0">
                <a:latin typeface="+mn-ea"/>
              </a:rPr>
              <a:t>部屋別面積表（延床面積）</a:t>
            </a:r>
            <a:r>
              <a:rPr lang="en-US" altLang="ja-JP" sz="1100" dirty="0">
                <a:latin typeface="+mn-ea"/>
              </a:rPr>
              <a:t>』</a:t>
            </a:r>
            <a:r>
              <a:rPr lang="ja-JP" altLang="en-US" sz="1100" dirty="0">
                <a:latin typeface="+mn-ea"/>
              </a:rPr>
              <a:t>と一致させること。</a:t>
            </a:r>
            <a:endParaRPr lang="en-US" altLang="ja-JP" sz="1100" dirty="0">
              <a:latin typeface="+mn-ea"/>
            </a:endParaRPr>
          </a:p>
          <a:p>
            <a:r>
              <a:rPr lang="ja-JP" altLang="en-US" sz="1100" dirty="0">
                <a:latin typeface="+mn-ea"/>
              </a:rPr>
              <a:t>（８）事業費記入欄については、次の点に留意し記入すること。</a:t>
            </a:r>
          </a:p>
          <a:p>
            <a:r>
              <a:rPr lang="ja-JP" altLang="en-US" sz="1100" dirty="0">
                <a:latin typeface="+mn-ea"/>
              </a:rPr>
              <a:t>　　　</a:t>
            </a:r>
            <a:r>
              <a:rPr lang="en-US" altLang="ja-JP" sz="1100" dirty="0">
                <a:latin typeface="+mn-ea"/>
              </a:rPr>
              <a:t>ⅰ</a:t>
            </a:r>
            <a:r>
              <a:rPr lang="ja-JP" altLang="en-US" sz="1100" dirty="0">
                <a:latin typeface="+mn-ea"/>
              </a:rPr>
              <a:t>　主体工事費等については、原則として、延床面積の持分率により、施設種別間で按分</a:t>
            </a:r>
            <a:endParaRPr lang="en-US" altLang="ja-JP" sz="1100" dirty="0">
              <a:latin typeface="+mn-ea"/>
            </a:endParaRPr>
          </a:p>
          <a:p>
            <a:r>
              <a:rPr lang="ja-JP" altLang="en-US" sz="1100" dirty="0">
                <a:latin typeface="+mn-ea"/>
              </a:rPr>
              <a:t>　　　　すること。なお、これによりがたい場合は、都側担当者と調整すること。</a:t>
            </a:r>
          </a:p>
          <a:p>
            <a:r>
              <a:rPr lang="ja-JP" altLang="en-US" sz="1100" dirty="0">
                <a:latin typeface="+mn-ea"/>
              </a:rPr>
              <a:t>　　　</a:t>
            </a:r>
            <a:r>
              <a:rPr lang="en-US" altLang="ja-JP" sz="1100" dirty="0">
                <a:latin typeface="+mn-ea"/>
              </a:rPr>
              <a:t>ⅱ</a:t>
            </a:r>
            <a:r>
              <a:rPr lang="ja-JP" altLang="en-US" sz="1100" dirty="0">
                <a:latin typeface="+mn-ea"/>
              </a:rPr>
              <a:t>　主体工事費等の年度間按分については、例えば、進捗率が初年度</a:t>
            </a:r>
            <a:r>
              <a:rPr lang="en-US" altLang="ja-JP" sz="1100" dirty="0">
                <a:latin typeface="+mn-ea"/>
              </a:rPr>
              <a:t>70%</a:t>
            </a:r>
            <a:r>
              <a:rPr lang="ja-JP" altLang="en-US" sz="1100" dirty="0">
                <a:latin typeface="+mn-ea"/>
              </a:rPr>
              <a:t>であれば、初年　　</a:t>
            </a:r>
            <a:endParaRPr lang="en-US" altLang="ja-JP" sz="1100" dirty="0">
              <a:latin typeface="+mn-ea"/>
            </a:endParaRPr>
          </a:p>
          <a:p>
            <a:r>
              <a:rPr lang="ja-JP" altLang="en-US" sz="1100" dirty="0">
                <a:latin typeface="+mn-ea"/>
              </a:rPr>
              <a:t>　　　　度の総事業費は、補助対象経費全体分の総事業費の</a:t>
            </a:r>
            <a:r>
              <a:rPr lang="en-US" altLang="ja-JP" sz="1100" dirty="0">
                <a:latin typeface="+mn-ea"/>
              </a:rPr>
              <a:t>70%</a:t>
            </a:r>
            <a:r>
              <a:rPr lang="ja-JP" altLang="en-US" sz="1100" dirty="0">
                <a:latin typeface="+mn-ea"/>
              </a:rPr>
              <a:t>になる点に注意すること。</a:t>
            </a:r>
          </a:p>
          <a:p>
            <a:r>
              <a:rPr lang="ja-JP" altLang="en-US" sz="1100" dirty="0">
                <a:latin typeface="+mn-ea"/>
              </a:rPr>
              <a:t>　　　</a:t>
            </a:r>
            <a:r>
              <a:rPr lang="en-US" altLang="ja-JP" sz="1100" dirty="0">
                <a:latin typeface="+mn-ea"/>
              </a:rPr>
              <a:t>ⅲ</a:t>
            </a:r>
            <a:r>
              <a:rPr lang="ja-JP" altLang="en-US" sz="1100" dirty="0">
                <a:latin typeface="+mn-ea"/>
              </a:rPr>
              <a:t>　その他工事費については、内容によって、年度間の按分方法が異なることがあるため、</a:t>
            </a:r>
            <a:endParaRPr lang="en-US" altLang="ja-JP" sz="1100" dirty="0">
              <a:latin typeface="+mn-ea"/>
            </a:endParaRPr>
          </a:p>
          <a:p>
            <a:r>
              <a:rPr lang="ja-JP" altLang="en-US" sz="1100" dirty="0">
                <a:latin typeface="+mn-ea"/>
              </a:rPr>
              <a:t>　　　　記入にあたって、その考え方を明確にしたうえで、別途協議すること。</a:t>
            </a:r>
            <a:endParaRPr lang="en-US" altLang="ja-JP" sz="1100" dirty="0">
              <a:latin typeface="+mn-ea"/>
            </a:endParaRPr>
          </a:p>
          <a:p>
            <a:r>
              <a:rPr lang="ja-JP" altLang="en-US" sz="1100" dirty="0">
                <a:latin typeface="+mn-ea"/>
              </a:rPr>
              <a:t>（９）その他工事費とは一般的に、次のものをいう。</a:t>
            </a:r>
          </a:p>
          <a:p>
            <a:r>
              <a:rPr lang="ja-JP" altLang="en-US" sz="1100" dirty="0">
                <a:latin typeface="+mn-ea"/>
              </a:rPr>
              <a:t>　　　</a:t>
            </a:r>
            <a:r>
              <a:rPr lang="en-US" altLang="ja-JP" sz="1100" dirty="0">
                <a:latin typeface="+mn-ea"/>
              </a:rPr>
              <a:t>ⅰ</a:t>
            </a:r>
            <a:r>
              <a:rPr lang="ja-JP" altLang="en-US" sz="1100" dirty="0">
                <a:latin typeface="+mn-ea"/>
              </a:rPr>
              <a:t>　土地の買収又は整地に要する費用</a:t>
            </a:r>
          </a:p>
          <a:p>
            <a:r>
              <a:rPr lang="ja-JP" altLang="en-US" sz="1100" dirty="0">
                <a:latin typeface="+mn-ea"/>
              </a:rPr>
              <a:t>　　　</a:t>
            </a:r>
            <a:r>
              <a:rPr lang="en-US" altLang="ja-JP" sz="1100" dirty="0">
                <a:latin typeface="+mn-ea"/>
              </a:rPr>
              <a:t>ⅱ</a:t>
            </a:r>
            <a:r>
              <a:rPr lang="ja-JP" altLang="en-US" sz="1100" dirty="0">
                <a:latin typeface="+mn-ea"/>
              </a:rPr>
              <a:t>　外構整備に要する費用</a:t>
            </a:r>
            <a:endParaRPr lang="en-US" altLang="ja-JP" sz="1100" dirty="0">
              <a:latin typeface="+mn-ea"/>
            </a:endParaRPr>
          </a:p>
          <a:p>
            <a:r>
              <a:rPr lang="ja-JP" altLang="en-US" sz="1100" b="1" dirty="0">
                <a:latin typeface="+mn-ea"/>
              </a:rPr>
              <a:t>　　　</a:t>
            </a:r>
            <a:endParaRPr lang="en-US" altLang="ja-JP" sz="1100" b="1" dirty="0">
              <a:latin typeface="+mn-ea"/>
            </a:endParaRPr>
          </a:p>
          <a:p>
            <a:endParaRPr lang="en-US" altLang="ja-JP" sz="1100" dirty="0">
              <a:latin typeface="+mn-ea"/>
            </a:endParaRPr>
          </a:p>
          <a:p>
            <a:r>
              <a:rPr lang="ja-JP" altLang="en-US" sz="1100" dirty="0">
                <a:latin typeface="+mn-ea"/>
              </a:rPr>
              <a:t>■</a:t>
            </a:r>
            <a:r>
              <a:rPr lang="en-US" altLang="ja-JP" sz="1100" dirty="0">
                <a:latin typeface="+mn-ea"/>
              </a:rPr>
              <a:t>2-3</a:t>
            </a:r>
            <a:r>
              <a:rPr lang="ja-JP" altLang="en-US" sz="1100" dirty="0">
                <a:latin typeface="+mn-ea"/>
              </a:rPr>
              <a:t>　補助金計算書</a:t>
            </a:r>
            <a:endParaRPr lang="en-US" altLang="ja-JP" sz="1100" dirty="0">
              <a:latin typeface="+mn-ea"/>
            </a:endParaRPr>
          </a:p>
          <a:p>
            <a:r>
              <a:rPr lang="ja-JP" altLang="en-US" sz="1100" dirty="0">
                <a:latin typeface="+mn-ea"/>
              </a:rPr>
              <a:t>　・　創設等用（改築含む）と大規模修繕用があるため、対応するのを使用すること。</a:t>
            </a:r>
            <a:endParaRPr lang="en-US" altLang="ja-JP" sz="1100" dirty="0">
              <a:latin typeface="+mn-ea"/>
            </a:endParaRPr>
          </a:p>
          <a:p>
            <a:r>
              <a:rPr lang="ja-JP" altLang="en-US" sz="1100" dirty="0">
                <a:latin typeface="+mn-ea"/>
              </a:rPr>
              <a:t>　・　創設・改築の場合、今回の計画に係る国及び都の補助金を計算するために作成するが、２</a:t>
            </a:r>
            <a:endParaRPr lang="en-US" altLang="ja-JP" sz="1100" dirty="0">
              <a:latin typeface="+mn-ea"/>
            </a:endParaRPr>
          </a:p>
          <a:p>
            <a:r>
              <a:rPr lang="ja-JP" altLang="en-US" sz="1100" dirty="0">
                <a:latin typeface="+mn-ea"/>
              </a:rPr>
              <a:t>　　か年事業の場合は、「全体分＝</a:t>
            </a:r>
            <a:r>
              <a:rPr lang="en-US" altLang="ja-JP" sz="1100" dirty="0">
                <a:latin typeface="+mn-ea"/>
              </a:rPr>
              <a:t>100%</a:t>
            </a:r>
            <a:r>
              <a:rPr lang="ja-JP" altLang="en-US" sz="1100" dirty="0">
                <a:latin typeface="+mn-ea"/>
              </a:rPr>
              <a:t>」、「初年度分</a:t>
            </a:r>
            <a:r>
              <a:rPr lang="en-US" altLang="ja-JP" sz="1100" dirty="0">
                <a:latin typeface="+mn-ea"/>
              </a:rPr>
              <a:t>=</a:t>
            </a:r>
            <a:r>
              <a:rPr lang="ja-JP" altLang="en-US" sz="1100" dirty="0">
                <a:latin typeface="+mn-ea"/>
              </a:rPr>
              <a:t>初年度進捗</a:t>
            </a:r>
            <a:r>
              <a:rPr lang="en-US" altLang="ja-JP" sz="1100" dirty="0">
                <a:latin typeface="+mn-ea"/>
              </a:rPr>
              <a:t>%</a:t>
            </a:r>
            <a:r>
              <a:rPr lang="ja-JP" altLang="en-US" sz="1100" dirty="0">
                <a:latin typeface="+mn-ea"/>
              </a:rPr>
              <a:t>」及び「次年度分＝次年</a:t>
            </a:r>
            <a:endParaRPr lang="en-US" altLang="ja-JP" sz="1100" dirty="0">
              <a:latin typeface="+mn-ea"/>
            </a:endParaRPr>
          </a:p>
          <a:p>
            <a:r>
              <a:rPr lang="ja-JP" altLang="en-US" sz="1100" dirty="0">
                <a:latin typeface="+mn-ea"/>
              </a:rPr>
              <a:t>　　度進捗％」の３種類作成すること。 なお、この場合、端数処理の関係で、「初年度分補助額</a:t>
            </a:r>
            <a:endParaRPr lang="en-US" altLang="ja-JP" sz="1100" dirty="0">
              <a:latin typeface="+mn-ea"/>
            </a:endParaRPr>
          </a:p>
          <a:p>
            <a:r>
              <a:rPr lang="ja-JP" altLang="en-US" sz="1100" dirty="0">
                <a:latin typeface="+mn-ea"/>
              </a:rPr>
              <a:t>　　＋次年度分補助額」　が「全体分補助額」と合致しないことがあるが、</a:t>
            </a:r>
            <a:r>
              <a:rPr lang="ja-JP" altLang="en-US" sz="1100" b="1" dirty="0">
                <a:solidFill>
                  <a:srgbClr val="FF0000"/>
                </a:solidFill>
                <a:latin typeface="+mn-ea"/>
              </a:rPr>
              <a:t>「初年度分補助額」</a:t>
            </a:r>
            <a:endParaRPr lang="en-US" altLang="ja-JP" sz="1100" b="1" dirty="0">
              <a:solidFill>
                <a:srgbClr val="FF0000"/>
              </a:solidFill>
              <a:latin typeface="+mn-ea"/>
            </a:endParaRPr>
          </a:p>
          <a:p>
            <a:r>
              <a:rPr lang="ja-JP" altLang="en-US" sz="1100" b="1" dirty="0">
                <a:solidFill>
                  <a:srgbClr val="FF0000"/>
                </a:solidFill>
                <a:latin typeface="+mn-ea"/>
              </a:rPr>
              <a:t>　　と「次年度分補助額」の合計が都補助額</a:t>
            </a:r>
            <a:r>
              <a:rPr lang="ja-JP" altLang="en-US" sz="1100" dirty="0">
                <a:latin typeface="+mn-ea"/>
              </a:rPr>
              <a:t>となる。</a:t>
            </a:r>
            <a:endParaRPr lang="en-US" altLang="ja-JP" sz="1100" dirty="0">
              <a:latin typeface="+mn-ea"/>
            </a:endParaRPr>
          </a:p>
          <a:p>
            <a:r>
              <a:rPr lang="ja-JP" altLang="en-US" sz="1100" dirty="0">
                <a:latin typeface="+mn-ea"/>
              </a:rPr>
              <a:t>　・　国に協議する事業種別ごと（共同生活援助事業所、障害福祉サービス事業所）に作成して</a:t>
            </a:r>
            <a:endParaRPr lang="en-US" altLang="ja-JP" sz="1100" dirty="0">
              <a:latin typeface="+mn-ea"/>
            </a:endParaRPr>
          </a:p>
          <a:p>
            <a:r>
              <a:rPr lang="ja-JP" altLang="en-US" sz="1100" dirty="0">
                <a:latin typeface="+mn-ea"/>
              </a:rPr>
              <a:t>　　ください。</a:t>
            </a:r>
            <a:endParaRPr lang="en-US" altLang="ja-JP" sz="1100" dirty="0">
              <a:latin typeface="+mn-ea"/>
            </a:endParaRPr>
          </a:p>
          <a:p>
            <a:r>
              <a:rPr lang="ja-JP" altLang="en-US" sz="1100" dirty="0">
                <a:latin typeface="+mn-ea"/>
              </a:rPr>
              <a:t>　・　詳しい記載方法については都担当者と調整すること。</a:t>
            </a:r>
            <a:endParaRPr lang="en-US" altLang="ja-JP" sz="1100" dirty="0">
              <a:latin typeface="+mn-ea"/>
            </a:endParaRPr>
          </a:p>
          <a:p>
            <a:r>
              <a:rPr lang="ja-JP" altLang="en-US" sz="1100" dirty="0">
                <a:latin typeface="+mn-ea"/>
              </a:rPr>
              <a:t>　・　その他、作成例を参照すること。</a:t>
            </a:r>
            <a:endParaRPr lang="en-US" altLang="ja-JP" sz="1100" dirty="0">
              <a:latin typeface="+mn-ea"/>
            </a:endParaRPr>
          </a:p>
          <a:p>
            <a:endParaRPr lang="en-US" altLang="ja-JP" sz="1100" dirty="0">
              <a:latin typeface="+mn-ea"/>
            </a:endParaRPr>
          </a:p>
          <a:p>
            <a:endParaRPr lang="en-US" altLang="ja-JP" sz="1100" dirty="0">
              <a:latin typeface="+mn-ea"/>
            </a:endParaRPr>
          </a:p>
        </p:txBody>
      </p:sp>
    </p:spTree>
    <p:extLst>
      <p:ext uri="{BB962C8B-B14F-4D97-AF65-F5344CB8AC3E}">
        <p14:creationId xmlns:p14="http://schemas.microsoft.com/office/powerpoint/2010/main" val="2868477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278027" y="27486"/>
            <a:ext cx="6301946" cy="10079682"/>
          </a:xfrm>
          <a:prstGeom prst="rect">
            <a:avLst/>
          </a:prstGeom>
          <a:noFill/>
        </p:spPr>
        <p:txBody>
          <a:bodyPr wrap="square" rtlCol="0">
            <a:spAutoFit/>
          </a:bodyPr>
          <a:lstStyle/>
          <a:p>
            <a:r>
              <a:rPr lang="ja-JP" altLang="en-US" sz="1100" dirty="0">
                <a:latin typeface="+mn-ea"/>
              </a:rPr>
              <a:t>■</a:t>
            </a:r>
            <a:r>
              <a:rPr lang="en-US" altLang="ja-JP" sz="1100" dirty="0">
                <a:latin typeface="+mn-ea"/>
              </a:rPr>
              <a:t>2-4</a:t>
            </a:r>
            <a:r>
              <a:rPr lang="ja-JP" altLang="en-US" sz="1100" dirty="0">
                <a:latin typeface="+mn-ea"/>
              </a:rPr>
              <a:t>　資金調達一覧表</a:t>
            </a:r>
            <a:endParaRPr lang="en-US" altLang="ja-JP" sz="1100" dirty="0">
              <a:latin typeface="+mn-ea"/>
            </a:endParaRPr>
          </a:p>
          <a:p>
            <a:r>
              <a:rPr lang="ja-JP" altLang="en-US" sz="1100" dirty="0">
                <a:latin typeface="+mn-ea"/>
              </a:rPr>
              <a:t>　≪本様式の概要≫</a:t>
            </a:r>
            <a:endParaRPr lang="en-US" altLang="ja-JP" sz="1100" dirty="0">
              <a:latin typeface="+mn-ea"/>
            </a:endParaRPr>
          </a:p>
          <a:p>
            <a:r>
              <a:rPr lang="ja-JP" altLang="en-US" sz="1100" dirty="0">
                <a:latin typeface="+mn-ea"/>
              </a:rPr>
              <a:t>　　本事業に要する経費は、一般的にその性質毎に、</a:t>
            </a:r>
            <a:r>
              <a:rPr lang="en-US" altLang="ja-JP" sz="1100" dirty="0">
                <a:latin typeface="+mn-ea"/>
              </a:rPr>
              <a:t>『</a:t>
            </a:r>
            <a:r>
              <a:rPr lang="ja-JP" altLang="en-US" sz="1100" dirty="0">
                <a:latin typeface="+mn-ea"/>
              </a:rPr>
              <a:t>用地費</a:t>
            </a:r>
            <a:r>
              <a:rPr lang="en-US" altLang="ja-JP" sz="1100" dirty="0">
                <a:latin typeface="+mn-ea"/>
              </a:rPr>
              <a:t>』</a:t>
            </a:r>
            <a:r>
              <a:rPr lang="ja-JP" altLang="en-US" sz="1100" dirty="0" err="1">
                <a:latin typeface="+mn-ea"/>
              </a:rPr>
              <a:t>、</a:t>
            </a:r>
            <a:r>
              <a:rPr lang="en-US" altLang="ja-JP" sz="1100" dirty="0">
                <a:latin typeface="+mn-ea"/>
              </a:rPr>
              <a:t>『</a:t>
            </a:r>
            <a:r>
              <a:rPr lang="ja-JP" altLang="en-US" sz="1100" dirty="0">
                <a:latin typeface="+mn-ea"/>
              </a:rPr>
              <a:t>施設整備費</a:t>
            </a:r>
            <a:r>
              <a:rPr lang="en-US" altLang="ja-JP" sz="1100" dirty="0">
                <a:latin typeface="+mn-ea"/>
              </a:rPr>
              <a:t>』</a:t>
            </a:r>
            <a:r>
              <a:rPr lang="ja-JP" altLang="en-US" sz="1100" dirty="0" err="1">
                <a:latin typeface="+mn-ea"/>
              </a:rPr>
              <a:t>、</a:t>
            </a:r>
            <a:r>
              <a:rPr lang="en-US" altLang="ja-JP" sz="1100" dirty="0">
                <a:latin typeface="+mn-ea"/>
              </a:rPr>
              <a:t>『</a:t>
            </a:r>
            <a:r>
              <a:rPr lang="ja-JP" altLang="en-US" sz="1100" dirty="0">
                <a:latin typeface="+mn-ea"/>
              </a:rPr>
              <a:t>運転資</a:t>
            </a:r>
            <a:endParaRPr lang="en-US" altLang="ja-JP" sz="1100" dirty="0">
              <a:latin typeface="+mn-ea"/>
            </a:endParaRPr>
          </a:p>
          <a:p>
            <a:r>
              <a:rPr lang="ja-JP" altLang="en-US" sz="1100" dirty="0">
                <a:latin typeface="+mn-ea"/>
              </a:rPr>
              <a:t>　金</a:t>
            </a:r>
            <a:r>
              <a:rPr lang="en-US" altLang="ja-JP" sz="1100" dirty="0">
                <a:latin typeface="+mn-ea"/>
              </a:rPr>
              <a:t>』</a:t>
            </a:r>
            <a:r>
              <a:rPr lang="ja-JP" altLang="en-US" sz="1100" dirty="0" err="1">
                <a:latin typeface="+mn-ea"/>
              </a:rPr>
              <a:t>、</a:t>
            </a:r>
            <a:r>
              <a:rPr lang="en-US" altLang="ja-JP" sz="1100" dirty="0">
                <a:latin typeface="+mn-ea"/>
              </a:rPr>
              <a:t>『</a:t>
            </a:r>
            <a:r>
              <a:rPr lang="ja-JP" altLang="en-US" sz="1100" dirty="0">
                <a:latin typeface="+mn-ea"/>
              </a:rPr>
              <a:t>法人事務費</a:t>
            </a:r>
            <a:r>
              <a:rPr lang="en-US" altLang="ja-JP" sz="1100" dirty="0">
                <a:latin typeface="+mn-ea"/>
              </a:rPr>
              <a:t>』</a:t>
            </a:r>
            <a:r>
              <a:rPr lang="ja-JP" altLang="en-US" sz="1100" dirty="0">
                <a:latin typeface="+mn-ea"/>
              </a:rPr>
              <a:t>に分類される。本様式では、これらの資金調達状況を明らかにし、事業</a:t>
            </a:r>
            <a:endParaRPr lang="en-US" altLang="ja-JP" sz="1100" dirty="0">
              <a:latin typeface="+mn-ea"/>
            </a:endParaRPr>
          </a:p>
          <a:p>
            <a:r>
              <a:rPr lang="ja-JP" altLang="en-US" sz="1100" dirty="0">
                <a:latin typeface="+mn-ea"/>
              </a:rPr>
              <a:t>　の確実性を確認することを目的に作成するものである。</a:t>
            </a:r>
            <a:endParaRPr lang="en-US" altLang="ja-JP" sz="1100" dirty="0">
              <a:latin typeface="+mn-ea"/>
            </a:endParaRPr>
          </a:p>
          <a:p>
            <a:r>
              <a:rPr lang="ja-JP" altLang="en-US" sz="1100" dirty="0">
                <a:latin typeface="+mn-ea"/>
              </a:rPr>
              <a:t>　　</a:t>
            </a:r>
            <a:endParaRPr lang="en-US" altLang="ja-JP" sz="1100" dirty="0">
              <a:latin typeface="+mn-ea"/>
            </a:endParaRPr>
          </a:p>
          <a:p>
            <a:r>
              <a:rPr lang="ja-JP" altLang="en-US" sz="1100" dirty="0">
                <a:latin typeface="+mn-ea"/>
              </a:rPr>
              <a:t>　　○用地費○</a:t>
            </a:r>
            <a:endParaRPr lang="en-US" altLang="ja-JP" sz="1100" dirty="0">
              <a:latin typeface="+mn-ea"/>
            </a:endParaRPr>
          </a:p>
          <a:p>
            <a:r>
              <a:rPr lang="ja-JP" altLang="en-US" sz="1100" dirty="0">
                <a:latin typeface="+mn-ea"/>
              </a:rPr>
              <a:t>　　　事業に必要な用地の取得に充てるための費用をいう。よって、事前に行われるボーリング、</a:t>
            </a:r>
            <a:endParaRPr lang="en-US" altLang="ja-JP" sz="1100" dirty="0">
              <a:latin typeface="+mn-ea"/>
            </a:endParaRPr>
          </a:p>
          <a:p>
            <a:r>
              <a:rPr lang="ja-JP" altLang="en-US" sz="1100" dirty="0">
                <a:latin typeface="+mn-ea"/>
              </a:rPr>
              <a:t>　　用地造成費等は含まれない。</a:t>
            </a:r>
            <a:endParaRPr lang="en-US" altLang="ja-JP" sz="1100" dirty="0">
              <a:latin typeface="+mn-ea"/>
            </a:endParaRPr>
          </a:p>
          <a:p>
            <a:r>
              <a:rPr lang="ja-JP" altLang="en-US" sz="1100" dirty="0">
                <a:latin typeface="+mn-ea"/>
              </a:rPr>
              <a:t>　　○施設整備費○</a:t>
            </a:r>
            <a:endParaRPr lang="en-US" altLang="ja-JP" sz="1100" dirty="0">
              <a:latin typeface="+mn-ea"/>
            </a:endParaRPr>
          </a:p>
          <a:p>
            <a:r>
              <a:rPr lang="ja-JP" altLang="en-US" sz="1100" dirty="0">
                <a:latin typeface="+mn-ea"/>
              </a:rPr>
              <a:t>　　　事業の用に供する建物、設備を整備するための費用。</a:t>
            </a:r>
            <a:r>
              <a:rPr lang="en-US" altLang="ja-JP" sz="1100" dirty="0">
                <a:latin typeface="+mn-ea"/>
              </a:rPr>
              <a:t>『</a:t>
            </a:r>
            <a:r>
              <a:rPr lang="ja-JP" altLang="en-US" sz="1100" dirty="0">
                <a:latin typeface="+mn-ea"/>
              </a:rPr>
              <a:t>障害者（児）施設整備費補助要　　</a:t>
            </a:r>
            <a:endParaRPr lang="en-US" altLang="ja-JP" sz="1100" dirty="0">
              <a:latin typeface="+mn-ea"/>
            </a:endParaRPr>
          </a:p>
          <a:p>
            <a:r>
              <a:rPr lang="ja-JP" altLang="en-US" sz="1100" dirty="0">
                <a:latin typeface="+mn-ea"/>
              </a:rPr>
              <a:t>　　綱</a:t>
            </a:r>
            <a:r>
              <a:rPr lang="en-US" altLang="ja-JP" sz="1100" dirty="0">
                <a:latin typeface="+mn-ea"/>
              </a:rPr>
              <a:t>』</a:t>
            </a:r>
            <a:r>
              <a:rPr lang="ja-JP" altLang="en-US" sz="1100" dirty="0">
                <a:latin typeface="+mn-ea"/>
              </a:rPr>
              <a:t>による補助金の交付があるが、国庫支出金も含め、交付決定は都が行う。これら補助制</a:t>
            </a:r>
            <a:endParaRPr lang="en-US" altLang="ja-JP" sz="1100" dirty="0">
              <a:latin typeface="+mn-ea"/>
            </a:endParaRPr>
          </a:p>
          <a:p>
            <a:r>
              <a:rPr lang="ja-JP" altLang="en-US" sz="1100" dirty="0">
                <a:latin typeface="+mn-ea"/>
              </a:rPr>
              <a:t>　　度の他に、独立行政法人福祉医療機構の実施する融資（借入金）を受けることもできる。</a:t>
            </a:r>
            <a:endParaRPr lang="en-US" altLang="ja-JP" sz="1100" dirty="0">
              <a:latin typeface="+mn-ea"/>
            </a:endParaRPr>
          </a:p>
          <a:p>
            <a:endParaRPr lang="en-US" altLang="ja-JP" sz="1100" dirty="0">
              <a:latin typeface="+mn-ea"/>
            </a:endParaRPr>
          </a:p>
          <a:p>
            <a:r>
              <a:rPr lang="ja-JP" altLang="en-US" sz="1100" dirty="0">
                <a:latin typeface="+mn-ea"/>
              </a:rPr>
              <a:t>　≪作成要領≫</a:t>
            </a:r>
            <a:endParaRPr lang="en-US" altLang="ja-JP" sz="1100" dirty="0">
              <a:latin typeface="+mn-ea"/>
            </a:endParaRPr>
          </a:p>
          <a:p>
            <a:r>
              <a:rPr lang="ja-JP" altLang="en-US" sz="1100" dirty="0">
                <a:latin typeface="+mn-ea"/>
              </a:rPr>
              <a:t>（１）本様式に記入される各項目の金額は、他の様式に記入されている同様の内容の金額と一致　</a:t>
            </a:r>
            <a:endParaRPr lang="en-US" altLang="ja-JP" sz="1100" dirty="0">
              <a:latin typeface="+mn-ea"/>
            </a:endParaRPr>
          </a:p>
          <a:p>
            <a:r>
              <a:rPr lang="ja-JP" altLang="en-US" sz="1100" dirty="0">
                <a:latin typeface="+mn-ea"/>
              </a:rPr>
              <a:t>　　させること。</a:t>
            </a:r>
            <a:endParaRPr lang="en-US" altLang="ja-JP" sz="1100" dirty="0">
              <a:latin typeface="+mn-ea"/>
            </a:endParaRPr>
          </a:p>
          <a:p>
            <a:r>
              <a:rPr lang="ja-JP" altLang="en-US" sz="1100" dirty="0">
                <a:latin typeface="+mn-ea"/>
              </a:rPr>
              <a:t>（２）事業費の合計金額と、資金調達内訳の合計金額を一致させること。</a:t>
            </a:r>
            <a:endParaRPr lang="en-US" altLang="ja-JP" sz="1100" dirty="0">
              <a:latin typeface="+mn-ea"/>
            </a:endParaRPr>
          </a:p>
          <a:p>
            <a:r>
              <a:rPr lang="ja-JP" altLang="en-US" sz="1100" dirty="0">
                <a:latin typeface="+mn-ea"/>
              </a:rPr>
              <a:t>（３）都補助金欄には、補助金計算書の都補助金額から、国庫補助金額を差し引いた金額を記入</a:t>
            </a:r>
            <a:endParaRPr lang="en-US" altLang="ja-JP" sz="1100" dirty="0">
              <a:latin typeface="+mn-ea"/>
            </a:endParaRPr>
          </a:p>
          <a:p>
            <a:r>
              <a:rPr lang="ja-JP" altLang="en-US" sz="1100" dirty="0">
                <a:latin typeface="+mn-ea"/>
              </a:rPr>
              <a:t>　　すること。</a:t>
            </a:r>
            <a:endParaRPr lang="en-US" altLang="ja-JP" sz="1100" dirty="0">
              <a:latin typeface="+mn-ea"/>
            </a:endParaRPr>
          </a:p>
          <a:p>
            <a:r>
              <a:rPr lang="ja-JP" altLang="en-US" sz="1100" dirty="0">
                <a:latin typeface="+mn-ea"/>
              </a:rPr>
              <a:t>　　　なお、補助金関係は、全体分、初年度分、次年度分からなる場合が多いが、本表に転記す</a:t>
            </a:r>
            <a:endParaRPr lang="en-US" altLang="ja-JP" sz="1100" dirty="0">
              <a:latin typeface="+mn-ea"/>
            </a:endParaRPr>
          </a:p>
          <a:p>
            <a:r>
              <a:rPr lang="ja-JP" altLang="en-US" sz="1100" dirty="0">
                <a:latin typeface="+mn-ea"/>
              </a:rPr>
              <a:t>　　るのは、全体分であること。</a:t>
            </a:r>
            <a:endParaRPr lang="en-US" altLang="ja-JP" sz="1100" dirty="0">
              <a:latin typeface="+mn-ea"/>
            </a:endParaRPr>
          </a:p>
          <a:p>
            <a:r>
              <a:rPr lang="ja-JP" altLang="en-US" sz="1100" dirty="0">
                <a:latin typeface="+mn-ea"/>
              </a:rPr>
              <a:t>（４）既存法人自己資金欄に計上するものがある場合は、別に添付する決算書、貸借対照表等に</a:t>
            </a:r>
            <a:endParaRPr lang="en-US" altLang="ja-JP" sz="1100" dirty="0">
              <a:latin typeface="+mn-ea"/>
            </a:endParaRPr>
          </a:p>
          <a:p>
            <a:r>
              <a:rPr lang="ja-JP" altLang="en-US" sz="1100" dirty="0">
                <a:latin typeface="+mn-ea"/>
              </a:rPr>
              <a:t>　　該当部分をマークすること。</a:t>
            </a:r>
            <a:endParaRPr lang="en-US" altLang="ja-JP" sz="1100" dirty="0">
              <a:latin typeface="+mn-ea"/>
            </a:endParaRPr>
          </a:p>
          <a:p>
            <a:r>
              <a:rPr lang="ja-JP" altLang="en-US" sz="1100" dirty="0">
                <a:latin typeface="+mn-ea"/>
              </a:rPr>
              <a:t>（５）本事業計画内の寄附金は</a:t>
            </a:r>
            <a:r>
              <a:rPr lang="en-US" altLang="ja-JP" sz="1100" dirty="0">
                <a:latin typeface="+mn-ea"/>
              </a:rPr>
              <a:t>『</a:t>
            </a:r>
            <a:r>
              <a:rPr lang="ja-JP" altLang="en-US" sz="1100" dirty="0">
                <a:latin typeface="+mn-ea"/>
              </a:rPr>
              <a:t>一時金の寄付（贈与契約）</a:t>
            </a:r>
            <a:r>
              <a:rPr lang="en-US" altLang="ja-JP" sz="1100" dirty="0">
                <a:latin typeface="+mn-ea"/>
              </a:rPr>
              <a:t>』</a:t>
            </a:r>
            <a:r>
              <a:rPr lang="ja-JP" altLang="en-US" sz="1100" dirty="0">
                <a:latin typeface="+mn-ea"/>
              </a:rPr>
              <a:t>と</a:t>
            </a:r>
            <a:r>
              <a:rPr lang="en-US" altLang="ja-JP" sz="1100" dirty="0">
                <a:latin typeface="+mn-ea"/>
              </a:rPr>
              <a:t>『</a:t>
            </a:r>
            <a:r>
              <a:rPr lang="ja-JP" altLang="en-US" sz="1100" dirty="0">
                <a:latin typeface="+mn-ea"/>
              </a:rPr>
              <a:t>償還財源の寄付（償還贈与系　　</a:t>
            </a:r>
            <a:endParaRPr lang="en-US" altLang="ja-JP" sz="1100" dirty="0">
              <a:latin typeface="+mn-ea"/>
            </a:endParaRPr>
          </a:p>
          <a:p>
            <a:r>
              <a:rPr lang="ja-JP" altLang="en-US" sz="1100" dirty="0">
                <a:latin typeface="+mn-ea"/>
              </a:rPr>
              <a:t>　　契約）</a:t>
            </a:r>
            <a:r>
              <a:rPr lang="en-US" altLang="ja-JP" sz="1100" dirty="0">
                <a:latin typeface="+mn-ea"/>
              </a:rPr>
              <a:t>』</a:t>
            </a:r>
            <a:r>
              <a:rPr lang="ja-JP" altLang="en-US" sz="1100" dirty="0">
                <a:latin typeface="+mn-ea"/>
              </a:rPr>
              <a:t>の２種類がある。この様式には、一時金の寄付内容を記入することになる。記入要</a:t>
            </a:r>
            <a:endParaRPr lang="en-US" altLang="ja-JP" sz="1100" dirty="0">
              <a:latin typeface="+mn-ea"/>
            </a:endParaRPr>
          </a:p>
          <a:p>
            <a:r>
              <a:rPr lang="ja-JP" altLang="en-US" sz="1100" dirty="0">
                <a:latin typeface="+mn-ea"/>
              </a:rPr>
              <a:t>　　領は次のとおり。</a:t>
            </a:r>
            <a:endParaRPr lang="en-US" altLang="ja-JP" sz="1100" dirty="0">
              <a:latin typeface="+mn-ea"/>
            </a:endParaRPr>
          </a:p>
          <a:p>
            <a:r>
              <a:rPr lang="ja-JP" altLang="en-US" sz="1100" dirty="0">
                <a:latin typeface="+mn-ea"/>
              </a:rPr>
              <a:t>　　　　　</a:t>
            </a:r>
            <a:r>
              <a:rPr lang="en-US" altLang="ja-JP" sz="1100" dirty="0">
                <a:latin typeface="+mn-ea"/>
              </a:rPr>
              <a:t>ⅰ</a:t>
            </a:r>
            <a:r>
              <a:rPr lang="ja-JP" altLang="en-US" sz="1100" dirty="0">
                <a:latin typeface="+mn-ea"/>
              </a:rPr>
              <a:t>　寄付者毎に記入すること。</a:t>
            </a:r>
            <a:endParaRPr lang="en-US" altLang="ja-JP" sz="1100" dirty="0">
              <a:latin typeface="+mn-ea"/>
            </a:endParaRPr>
          </a:p>
          <a:p>
            <a:r>
              <a:rPr lang="ja-JP" altLang="en-US" sz="1100" dirty="0">
                <a:latin typeface="+mn-ea"/>
              </a:rPr>
              <a:t>　　　　　</a:t>
            </a:r>
            <a:r>
              <a:rPr lang="en-US" altLang="ja-JP" sz="1100" dirty="0">
                <a:latin typeface="+mn-ea"/>
              </a:rPr>
              <a:t>ⅱ</a:t>
            </a:r>
            <a:r>
              <a:rPr lang="ja-JP" altLang="en-US" sz="1100" dirty="0">
                <a:latin typeface="+mn-ea"/>
              </a:rPr>
              <a:t>　カッコ内に寄付者の名前（名称）を記入すること。</a:t>
            </a:r>
            <a:endParaRPr lang="en-US" altLang="ja-JP" sz="1100" dirty="0">
              <a:latin typeface="+mn-ea"/>
            </a:endParaRPr>
          </a:p>
          <a:p>
            <a:r>
              <a:rPr lang="ja-JP" altLang="en-US" sz="1100" dirty="0">
                <a:latin typeface="+mn-ea"/>
              </a:rPr>
              <a:t>　　　　　</a:t>
            </a:r>
            <a:r>
              <a:rPr lang="en-US" altLang="ja-JP" sz="1100" dirty="0">
                <a:latin typeface="+mn-ea"/>
              </a:rPr>
              <a:t>ⅲ</a:t>
            </a:r>
            <a:r>
              <a:rPr lang="ja-JP" altLang="en-US" sz="1100" dirty="0">
                <a:latin typeface="+mn-ea"/>
              </a:rPr>
              <a:t>　欄が不足する場合等には、別紙可とするが、本様式には、</a:t>
            </a:r>
            <a:r>
              <a:rPr lang="en-US" altLang="ja-JP" sz="1100" dirty="0">
                <a:latin typeface="+mn-ea"/>
              </a:rPr>
              <a:t>『</a:t>
            </a:r>
            <a:r>
              <a:rPr lang="ja-JP" altLang="en-US" sz="1100" dirty="0">
                <a:latin typeface="+mn-ea"/>
              </a:rPr>
              <a:t>寄付金（別紙）</a:t>
            </a:r>
            <a:r>
              <a:rPr lang="en-US" altLang="ja-JP" sz="1100" dirty="0">
                <a:latin typeface="+mn-ea"/>
              </a:rPr>
              <a:t>』</a:t>
            </a:r>
            <a:r>
              <a:rPr lang="ja-JP" altLang="en-US" sz="1100" dirty="0">
                <a:latin typeface="+mn-ea"/>
              </a:rPr>
              <a:t>と</a:t>
            </a:r>
            <a:endParaRPr lang="en-US" altLang="ja-JP" sz="1100" dirty="0">
              <a:latin typeface="+mn-ea"/>
            </a:endParaRPr>
          </a:p>
          <a:p>
            <a:r>
              <a:rPr lang="ja-JP" altLang="en-US" sz="1100" dirty="0">
                <a:latin typeface="+mn-ea"/>
              </a:rPr>
              <a:t>　　　　　　し、合計金額を記入すること。</a:t>
            </a:r>
            <a:endParaRPr lang="en-US" altLang="ja-JP" sz="1100" dirty="0">
              <a:latin typeface="+mn-ea"/>
            </a:endParaRPr>
          </a:p>
          <a:p>
            <a:endParaRPr lang="en-US" altLang="ja-JP" sz="1100" b="1" u="sng" dirty="0">
              <a:solidFill>
                <a:srgbClr val="FF0000"/>
              </a:solidFill>
              <a:latin typeface="+mn-ea"/>
            </a:endParaRPr>
          </a:p>
          <a:p>
            <a:endParaRPr lang="en-US" altLang="ja-JP" sz="1100" b="1" u="sng" dirty="0">
              <a:solidFill>
                <a:srgbClr val="FF0000"/>
              </a:solidFill>
              <a:latin typeface="+mn-ea"/>
            </a:endParaRPr>
          </a:p>
          <a:p>
            <a:r>
              <a:rPr lang="ja-JP" altLang="en-US" sz="1100" dirty="0">
                <a:latin typeface="+mn-ea"/>
              </a:rPr>
              <a:t>■</a:t>
            </a:r>
            <a:r>
              <a:rPr lang="en-US" altLang="ja-JP" sz="1100" dirty="0">
                <a:latin typeface="+mn-ea"/>
              </a:rPr>
              <a:t>2-5</a:t>
            </a:r>
            <a:r>
              <a:rPr lang="ja-JP" altLang="en-US" sz="1100" dirty="0">
                <a:latin typeface="+mn-ea"/>
              </a:rPr>
              <a:t>　施設運転費算出表・法人事務費算出表</a:t>
            </a:r>
            <a:endParaRPr lang="en-US" altLang="ja-JP" sz="1100" dirty="0">
              <a:latin typeface="+mn-ea"/>
            </a:endParaRPr>
          </a:p>
          <a:p>
            <a:endParaRPr lang="en-US" altLang="ja-JP" sz="1100" dirty="0">
              <a:latin typeface="+mn-ea"/>
            </a:endParaRPr>
          </a:p>
          <a:p>
            <a:r>
              <a:rPr lang="ja-JP" altLang="en-US" sz="1100" dirty="0">
                <a:latin typeface="+mn-ea"/>
              </a:rPr>
              <a:t>　○運転資金○</a:t>
            </a:r>
            <a:endParaRPr lang="en-US" altLang="ja-JP" sz="1100" dirty="0">
              <a:latin typeface="+mn-ea"/>
            </a:endParaRPr>
          </a:p>
          <a:p>
            <a:r>
              <a:rPr lang="ja-JP" altLang="en-US" sz="1100" dirty="0">
                <a:latin typeface="+mn-ea"/>
              </a:rPr>
              <a:t>　　用地取得、施設建設を終えれば、必要な準備期間を経て施設を開設することとなる。一般的</a:t>
            </a:r>
            <a:endParaRPr lang="en-US" altLang="ja-JP" sz="1100" dirty="0">
              <a:latin typeface="+mn-ea"/>
            </a:endParaRPr>
          </a:p>
          <a:p>
            <a:r>
              <a:rPr lang="ja-JP" altLang="en-US" sz="1100" dirty="0">
                <a:latin typeface="+mn-ea"/>
              </a:rPr>
              <a:t>　に施設運営に要する経費は、自立支援給付費（国制度）でまかなわれる。</a:t>
            </a:r>
          </a:p>
          <a:p>
            <a:r>
              <a:rPr lang="ja-JP" altLang="en-US" sz="1100" dirty="0">
                <a:latin typeface="+mn-ea"/>
              </a:rPr>
              <a:t>　　しかし、これら公的資金は、経費の性質などの理由により施設開所と同時には交付されない。</a:t>
            </a:r>
            <a:endParaRPr lang="en-US" altLang="ja-JP" sz="1100" dirty="0">
              <a:latin typeface="+mn-ea"/>
            </a:endParaRPr>
          </a:p>
          <a:p>
            <a:r>
              <a:rPr lang="ja-JP" altLang="en-US" sz="1100" dirty="0">
                <a:latin typeface="+mn-ea"/>
              </a:rPr>
              <a:t>　よって、施設開所からこれら資金が交付されるまでの間、職員給与等施設運営に要する経費を</a:t>
            </a:r>
            <a:endParaRPr lang="en-US" altLang="ja-JP" sz="1100" dirty="0">
              <a:latin typeface="+mn-ea"/>
            </a:endParaRPr>
          </a:p>
          <a:p>
            <a:r>
              <a:rPr lang="ja-JP" altLang="en-US" sz="1100" dirty="0">
                <a:latin typeface="+mn-ea"/>
              </a:rPr>
              <a:t>　用意する必要がある。これが運転資金である。</a:t>
            </a:r>
          </a:p>
          <a:p>
            <a:r>
              <a:rPr lang="ja-JP" altLang="en-US" sz="1100" dirty="0">
                <a:latin typeface="+mn-ea"/>
              </a:rPr>
              <a:t>　　施設整備費補助金等を受けるためには、事業の確実性が求められているところであるが、必</a:t>
            </a:r>
            <a:endParaRPr lang="en-US" altLang="ja-JP" sz="1100" dirty="0">
              <a:latin typeface="+mn-ea"/>
            </a:endParaRPr>
          </a:p>
          <a:p>
            <a:r>
              <a:rPr lang="ja-JP" altLang="en-US" sz="1100" dirty="0">
                <a:latin typeface="+mn-ea"/>
              </a:rPr>
              <a:t>　要な運転資金が用意されていなければ、事業の確実性は担保されない。法人審査委員会の審査　</a:t>
            </a:r>
            <a:endParaRPr lang="en-US" altLang="ja-JP" sz="1100" dirty="0">
              <a:latin typeface="+mn-ea"/>
            </a:endParaRPr>
          </a:p>
          <a:p>
            <a:r>
              <a:rPr lang="ja-JP" altLang="en-US" sz="1100" dirty="0">
                <a:latin typeface="+mn-ea"/>
              </a:rPr>
              <a:t>　基準において、障害者施策推進部所管事業にあっては</a:t>
            </a:r>
            <a:r>
              <a:rPr lang="en-US" altLang="ja-JP" sz="1100" dirty="0">
                <a:latin typeface="+mn-ea"/>
              </a:rPr>
              <a:t>2</a:t>
            </a:r>
            <a:r>
              <a:rPr lang="ja-JP" altLang="en-US" sz="1100" dirty="0">
                <a:latin typeface="+mn-ea"/>
              </a:rPr>
              <a:t>か月分の運転資金を用意するよう各事業</a:t>
            </a:r>
            <a:endParaRPr lang="en-US" altLang="ja-JP" sz="1100" dirty="0">
              <a:latin typeface="+mn-ea"/>
            </a:endParaRPr>
          </a:p>
          <a:p>
            <a:r>
              <a:rPr lang="ja-JP" altLang="en-US" sz="1100" dirty="0">
                <a:latin typeface="+mn-ea"/>
              </a:rPr>
              <a:t>　主体に求めているところである（</a:t>
            </a:r>
            <a:r>
              <a:rPr lang="en-US" altLang="ja-JP" sz="1100" dirty="0">
                <a:latin typeface="+mn-ea"/>
              </a:rPr>
              <a:t>2</a:t>
            </a:r>
            <a:r>
              <a:rPr lang="ja-JP" altLang="en-US" sz="1100" dirty="0">
                <a:latin typeface="+mn-ea"/>
              </a:rPr>
              <a:t>か月分であっても必ずしも十分でない場合がある）。実際の</a:t>
            </a:r>
            <a:endParaRPr lang="en-US" altLang="ja-JP" sz="1100" dirty="0">
              <a:latin typeface="+mn-ea"/>
            </a:endParaRPr>
          </a:p>
          <a:p>
            <a:r>
              <a:rPr lang="ja-JP" altLang="en-US" sz="1100" dirty="0">
                <a:latin typeface="+mn-ea"/>
              </a:rPr>
              <a:t>　計画にあたっては、自立支援給付費等の受領時期を考慮した計画をたてる必要がある。別紙に</a:t>
            </a:r>
            <a:endParaRPr lang="en-US" altLang="ja-JP" sz="1100" dirty="0">
              <a:latin typeface="+mn-ea"/>
            </a:endParaRPr>
          </a:p>
          <a:p>
            <a:r>
              <a:rPr lang="ja-JP" altLang="en-US" sz="1100" dirty="0">
                <a:latin typeface="+mn-ea"/>
              </a:rPr>
              <a:t>　て算出根拠を添付すること。</a:t>
            </a:r>
            <a:endParaRPr lang="en-US" altLang="ja-JP" sz="1100" dirty="0">
              <a:latin typeface="+mn-ea"/>
            </a:endParaRPr>
          </a:p>
          <a:p>
            <a:endParaRPr lang="en-US" altLang="ja-JP" sz="1100" dirty="0">
              <a:latin typeface="+mn-ea"/>
            </a:endParaRPr>
          </a:p>
          <a:p>
            <a:r>
              <a:rPr lang="ja-JP" altLang="en-US" sz="1100" dirty="0">
                <a:latin typeface="+mn-ea"/>
              </a:rPr>
              <a:t>　○法人事務費○</a:t>
            </a:r>
            <a:endParaRPr lang="en-US" altLang="ja-JP" sz="1100" dirty="0">
              <a:latin typeface="+mn-ea"/>
            </a:endParaRPr>
          </a:p>
          <a:p>
            <a:r>
              <a:rPr lang="ja-JP" altLang="en-US" sz="1100" dirty="0">
                <a:latin typeface="+mn-ea"/>
              </a:rPr>
              <a:t>　　施設開所前であっても法人の維持に要する経費等は必要である。これに充てる費用を施設整</a:t>
            </a:r>
            <a:endParaRPr lang="en-US" altLang="ja-JP" sz="1100" dirty="0">
              <a:latin typeface="+mn-ea"/>
            </a:endParaRPr>
          </a:p>
          <a:p>
            <a:r>
              <a:rPr lang="ja-JP" altLang="en-US" sz="1100" dirty="0">
                <a:latin typeface="+mn-ea"/>
              </a:rPr>
              <a:t>　備費補助事業上の</a:t>
            </a:r>
            <a:r>
              <a:rPr lang="en-US" altLang="ja-JP" sz="1100" dirty="0">
                <a:latin typeface="+mn-ea"/>
              </a:rPr>
              <a:t>『</a:t>
            </a:r>
            <a:r>
              <a:rPr lang="ja-JP" altLang="en-US" sz="1100" dirty="0">
                <a:latin typeface="+mn-ea"/>
              </a:rPr>
              <a:t>法人事務費</a:t>
            </a:r>
            <a:r>
              <a:rPr lang="en-US" altLang="ja-JP" sz="1100" dirty="0">
                <a:latin typeface="+mn-ea"/>
              </a:rPr>
              <a:t>』</a:t>
            </a:r>
            <a:r>
              <a:rPr lang="ja-JP" altLang="en-US" sz="1100" dirty="0">
                <a:latin typeface="+mn-ea"/>
              </a:rPr>
              <a:t>という。</a:t>
            </a:r>
          </a:p>
          <a:p>
            <a:r>
              <a:rPr lang="ja-JP" altLang="en-US" sz="1100" dirty="0">
                <a:latin typeface="+mn-ea"/>
              </a:rPr>
              <a:t>　　法人事務費で支弁される経費は、一般的に施設運営開始前に課税される事業予定地の固定資</a:t>
            </a:r>
            <a:endParaRPr lang="en-US" altLang="ja-JP" sz="1100" dirty="0">
              <a:latin typeface="+mn-ea"/>
            </a:endParaRPr>
          </a:p>
          <a:p>
            <a:r>
              <a:rPr lang="ja-JP" altLang="en-US" sz="1100" dirty="0">
                <a:latin typeface="+mn-ea"/>
              </a:rPr>
              <a:t>　産税等の租税に充てる経費や、施設従事予定職員の研修費等、その他にも、水道光熱費・消耗　</a:t>
            </a:r>
            <a:endParaRPr lang="en-US" altLang="ja-JP" sz="1100" dirty="0">
              <a:latin typeface="+mn-ea"/>
            </a:endParaRPr>
          </a:p>
          <a:p>
            <a:r>
              <a:rPr lang="ja-JP" altLang="en-US" sz="1100" dirty="0">
                <a:latin typeface="+mn-ea"/>
              </a:rPr>
              <a:t>　品費・人件費等が考えられる。</a:t>
            </a:r>
          </a:p>
          <a:p>
            <a:r>
              <a:rPr lang="ja-JP" altLang="en-US" sz="1100" dirty="0">
                <a:latin typeface="+mn-ea"/>
              </a:rPr>
              <a:t>　　法人審査委員会審査基準では、この法人事務費を</a:t>
            </a:r>
            <a:r>
              <a:rPr lang="en-US" altLang="ja-JP" sz="1100" u="sng" dirty="0">
                <a:latin typeface="+mn-ea"/>
              </a:rPr>
              <a:t>100</a:t>
            </a:r>
            <a:r>
              <a:rPr lang="ja-JP" altLang="en-US" sz="1100" u="sng" dirty="0">
                <a:latin typeface="+mn-ea"/>
              </a:rPr>
              <a:t>万円以上</a:t>
            </a:r>
            <a:r>
              <a:rPr lang="ja-JP" altLang="en-US" sz="1100" dirty="0">
                <a:latin typeface="+mn-ea"/>
              </a:rPr>
              <a:t>用意することを求めているが、必要な額は事業地や事業規模で異なってくる。よって、計画にあたっては、審査基準を満たすこととあわせ、実際に要する経費（施設維持費他）を試算したうえで必要経費を用意することが必要である。　　　</a:t>
            </a:r>
            <a:endParaRPr lang="en-US" altLang="ja-JP" sz="1100" b="1" u="sng" dirty="0">
              <a:solidFill>
                <a:srgbClr val="FF0000"/>
              </a:solidFill>
              <a:latin typeface="+mn-ea"/>
            </a:endParaRPr>
          </a:p>
        </p:txBody>
      </p:sp>
    </p:spTree>
    <p:extLst>
      <p:ext uri="{BB962C8B-B14F-4D97-AF65-F5344CB8AC3E}">
        <p14:creationId xmlns:p14="http://schemas.microsoft.com/office/powerpoint/2010/main" val="11106031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0" y="114762"/>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a:t>
            </a:r>
            <a:r>
              <a:rPr kumimoji="1" lang="ja-JP" altLang="en-US" sz="1200" b="1" dirty="0">
                <a:solidFill>
                  <a:schemeClr val="tx1"/>
                </a:solidFill>
                <a:latin typeface="游ゴシック" panose="020B0400000000000000" pitchFamily="50" charset="-128"/>
                <a:ea typeface="游ゴシック" panose="020B0400000000000000" pitchFamily="50" charset="-128"/>
              </a:rPr>
              <a:t>３</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事業計画書</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5" name="テキスト ボックス 4"/>
          <p:cNvSpPr txBox="1"/>
          <p:nvPr/>
        </p:nvSpPr>
        <p:spPr>
          <a:xfrm>
            <a:off x="278027" y="357552"/>
            <a:ext cx="6301946" cy="9741128"/>
          </a:xfrm>
          <a:prstGeom prst="rect">
            <a:avLst/>
          </a:prstGeom>
          <a:noFill/>
        </p:spPr>
        <p:txBody>
          <a:bodyPr wrap="square" rtlCol="0">
            <a:spAutoFit/>
          </a:bodyPr>
          <a:lstStyle/>
          <a:p>
            <a:r>
              <a:rPr lang="ja-JP" altLang="en-US" sz="1100" dirty="0">
                <a:latin typeface="+mn-ea"/>
              </a:rPr>
              <a:t>■</a:t>
            </a:r>
            <a:r>
              <a:rPr lang="en-US" altLang="ja-JP" sz="1100" dirty="0">
                <a:latin typeface="+mn-ea"/>
              </a:rPr>
              <a:t>3-1</a:t>
            </a:r>
            <a:r>
              <a:rPr lang="ja-JP" altLang="en-US" sz="1100" dirty="0">
                <a:latin typeface="+mn-ea"/>
              </a:rPr>
              <a:t>　事業計画書</a:t>
            </a:r>
            <a:r>
              <a:rPr lang="en-US" altLang="ja-JP" sz="1100" dirty="0">
                <a:latin typeface="+mn-ea"/>
              </a:rPr>
              <a:t>〔</a:t>
            </a:r>
            <a:r>
              <a:rPr lang="ja-JP" altLang="en-US" sz="1100" dirty="0">
                <a:latin typeface="+mn-ea"/>
              </a:rPr>
              <a:t>共通別紙３</a:t>
            </a:r>
            <a:r>
              <a:rPr lang="en-US" altLang="ja-JP" sz="1100" dirty="0">
                <a:latin typeface="+mn-ea"/>
              </a:rPr>
              <a:t>〕</a:t>
            </a:r>
          </a:p>
          <a:p>
            <a:r>
              <a:rPr lang="ja-JP" altLang="en-US" sz="1100" dirty="0">
                <a:latin typeface="+mn-ea"/>
              </a:rPr>
              <a:t>（１）</a:t>
            </a:r>
            <a:r>
              <a:rPr lang="en-US" altLang="ja-JP" sz="1100" dirty="0">
                <a:latin typeface="+mn-ea"/>
              </a:rPr>
              <a:t>『</a:t>
            </a:r>
            <a:r>
              <a:rPr lang="ja-JP" altLang="en-US" sz="1100" dirty="0">
                <a:latin typeface="+mn-ea"/>
              </a:rPr>
              <a:t>審査会</a:t>
            </a:r>
            <a:r>
              <a:rPr lang="en-US" altLang="ja-JP" sz="1100" dirty="0">
                <a:latin typeface="+mn-ea"/>
              </a:rPr>
              <a:t>』</a:t>
            </a:r>
            <a:r>
              <a:rPr lang="ja-JP" altLang="en-US" sz="1100" dirty="0">
                <a:latin typeface="+mn-ea"/>
              </a:rPr>
              <a:t>欄は記入しないこと。</a:t>
            </a:r>
            <a:endParaRPr lang="en-US" altLang="ja-JP" sz="1100" dirty="0">
              <a:latin typeface="+mn-ea"/>
            </a:endParaRPr>
          </a:p>
          <a:p>
            <a:r>
              <a:rPr lang="ja-JP" altLang="en-US" sz="1100" dirty="0">
                <a:latin typeface="+mn-ea"/>
              </a:rPr>
              <a:t>（２）</a:t>
            </a:r>
            <a:r>
              <a:rPr lang="en-US" altLang="ja-JP" sz="1100" dirty="0">
                <a:latin typeface="+mn-ea"/>
              </a:rPr>
              <a:t>『</a:t>
            </a:r>
            <a:r>
              <a:rPr lang="ja-JP" altLang="en-US" sz="1100" dirty="0">
                <a:latin typeface="+mn-ea"/>
              </a:rPr>
              <a:t>施設名</a:t>
            </a:r>
            <a:r>
              <a:rPr lang="en-US" altLang="ja-JP" sz="1100" dirty="0">
                <a:latin typeface="+mn-ea"/>
              </a:rPr>
              <a:t>』</a:t>
            </a:r>
            <a:r>
              <a:rPr lang="ja-JP" altLang="en-US" sz="1100" dirty="0">
                <a:latin typeface="+mn-ea"/>
              </a:rPr>
              <a:t>～</a:t>
            </a:r>
            <a:r>
              <a:rPr lang="en-US" altLang="ja-JP" sz="1100" dirty="0">
                <a:latin typeface="+mn-ea"/>
              </a:rPr>
              <a:t>『</a:t>
            </a:r>
            <a:r>
              <a:rPr lang="ja-JP" altLang="en-US" sz="1100" dirty="0">
                <a:latin typeface="+mn-ea"/>
              </a:rPr>
              <a:t>整備区分</a:t>
            </a:r>
            <a:r>
              <a:rPr lang="en-US" altLang="ja-JP" sz="1100" dirty="0">
                <a:latin typeface="+mn-ea"/>
              </a:rPr>
              <a:t>』</a:t>
            </a:r>
            <a:r>
              <a:rPr lang="ja-JP" altLang="en-US" sz="1100" dirty="0">
                <a:latin typeface="+mn-ea"/>
              </a:rPr>
              <a:t>欄に必要事項を漏れなく記入すること。</a:t>
            </a:r>
            <a:endParaRPr lang="en-US" altLang="ja-JP" sz="1100" dirty="0">
              <a:latin typeface="+mn-ea"/>
            </a:endParaRPr>
          </a:p>
          <a:p>
            <a:r>
              <a:rPr lang="ja-JP" altLang="en-US" sz="1100" dirty="0">
                <a:latin typeface="+mn-ea"/>
              </a:rPr>
              <a:t>（３）</a:t>
            </a:r>
            <a:r>
              <a:rPr lang="en-US" altLang="ja-JP" sz="1100" dirty="0">
                <a:latin typeface="+mn-ea"/>
              </a:rPr>
              <a:t>『</a:t>
            </a:r>
            <a:r>
              <a:rPr lang="ja-JP" altLang="en-US" sz="1100" dirty="0">
                <a:latin typeface="+mn-ea"/>
              </a:rPr>
              <a:t>施設整備を必要とする理由</a:t>
            </a:r>
            <a:r>
              <a:rPr lang="en-US" altLang="ja-JP" sz="1100" dirty="0">
                <a:latin typeface="+mn-ea"/>
              </a:rPr>
              <a:t>』</a:t>
            </a:r>
            <a:r>
              <a:rPr lang="ja-JP" altLang="en-US" sz="1100" dirty="0">
                <a:latin typeface="+mn-ea"/>
              </a:rPr>
              <a:t>欄については次の点に留意すること。</a:t>
            </a:r>
            <a:endParaRPr lang="en-US" altLang="ja-JP" sz="1100" dirty="0">
              <a:latin typeface="+mn-ea"/>
            </a:endParaRPr>
          </a:p>
          <a:p>
            <a:r>
              <a:rPr lang="ja-JP" altLang="en-US" sz="1100" dirty="0">
                <a:latin typeface="+mn-ea"/>
              </a:rPr>
              <a:t>　</a:t>
            </a:r>
            <a:endParaRPr lang="en-US" altLang="ja-JP" sz="1100" dirty="0">
              <a:latin typeface="+mn-ea"/>
            </a:endParaRPr>
          </a:p>
          <a:p>
            <a:r>
              <a:rPr lang="ja-JP" altLang="en-US" sz="1100" dirty="0">
                <a:latin typeface="+mn-ea"/>
              </a:rPr>
              <a:t>＜創設の場合＞</a:t>
            </a:r>
            <a:endParaRPr lang="en-US" altLang="ja-JP" sz="1100" dirty="0">
              <a:latin typeface="+mn-ea"/>
            </a:endParaRPr>
          </a:p>
          <a:p>
            <a:r>
              <a:rPr lang="ja-JP" altLang="en-US" sz="1100" dirty="0">
                <a:latin typeface="+mn-ea"/>
              </a:rPr>
              <a:t>　・</a:t>
            </a:r>
            <a:r>
              <a:rPr lang="en-US" altLang="ja-JP" sz="1100" dirty="0">
                <a:latin typeface="+mn-ea"/>
              </a:rPr>
              <a:t>『</a:t>
            </a:r>
            <a:r>
              <a:rPr lang="ja-JP" altLang="en-US" sz="1100" dirty="0">
                <a:latin typeface="+mn-ea"/>
              </a:rPr>
              <a:t>１　施設の必要性の調査など実態把握に基づく整備の必要性</a:t>
            </a:r>
            <a:r>
              <a:rPr lang="en-US" altLang="ja-JP" sz="1100" dirty="0">
                <a:latin typeface="+mn-ea"/>
              </a:rPr>
              <a:t>』</a:t>
            </a:r>
          </a:p>
          <a:p>
            <a:r>
              <a:rPr lang="ja-JP" altLang="en-US" sz="1100" dirty="0">
                <a:latin typeface="+mn-ea"/>
              </a:rPr>
              <a:t>　　単に「入所待機者が多い」ことや「特別支援学校卒業生対策」などの理由のみで判断せ　</a:t>
            </a:r>
            <a:endParaRPr lang="en-US" altLang="ja-JP" sz="1100" dirty="0">
              <a:latin typeface="+mn-ea"/>
            </a:endParaRPr>
          </a:p>
          <a:p>
            <a:r>
              <a:rPr lang="ja-JP" altLang="en-US" sz="1100" dirty="0">
                <a:latin typeface="+mn-ea"/>
              </a:rPr>
              <a:t>　ず、地域生活移行への取組予定の内容、既存施設の配置状況、連携の予定、地元区市町村の障</a:t>
            </a:r>
            <a:endParaRPr lang="en-US" altLang="ja-JP" sz="1100" dirty="0">
              <a:latin typeface="+mn-ea"/>
            </a:endParaRPr>
          </a:p>
          <a:p>
            <a:r>
              <a:rPr lang="ja-JP" altLang="en-US" sz="1100" dirty="0">
                <a:latin typeface="+mn-ea"/>
              </a:rPr>
              <a:t>　害者・障害児福祉計画との関係を明らかにした上で、具体的な運営方針を交え、記入すること。</a:t>
            </a:r>
            <a:endParaRPr lang="en-US" altLang="ja-JP" sz="1100" dirty="0">
              <a:latin typeface="+mn-ea"/>
            </a:endParaRPr>
          </a:p>
          <a:p>
            <a:r>
              <a:rPr lang="ja-JP" altLang="en-US" sz="1100" dirty="0">
                <a:latin typeface="+mn-ea"/>
              </a:rPr>
              <a:t>　　また、</a:t>
            </a:r>
            <a:r>
              <a:rPr lang="ja-JP" altLang="en-US" sz="1100" u="sng" dirty="0">
                <a:latin typeface="+mn-ea"/>
              </a:rPr>
              <a:t>今回の整備に際して、区市町村内で同一事業所の廃止や定員減などがある場合は、そ</a:t>
            </a:r>
            <a:endParaRPr lang="en-US" altLang="ja-JP" sz="1100" u="sng" dirty="0">
              <a:latin typeface="+mn-ea"/>
            </a:endParaRPr>
          </a:p>
          <a:p>
            <a:r>
              <a:rPr lang="ja-JP" altLang="en-US" sz="1100" dirty="0">
                <a:latin typeface="+mn-ea"/>
              </a:rPr>
              <a:t>　</a:t>
            </a:r>
            <a:r>
              <a:rPr lang="ja-JP" altLang="en-US" sz="1100" u="sng" dirty="0">
                <a:latin typeface="+mn-ea"/>
              </a:rPr>
              <a:t>の旨記載すること。</a:t>
            </a:r>
            <a:endParaRPr lang="en-US" altLang="ja-JP" sz="1100" u="sng" dirty="0">
              <a:latin typeface="+mn-ea"/>
            </a:endParaRPr>
          </a:p>
          <a:p>
            <a:r>
              <a:rPr lang="ja-JP" altLang="en-US" sz="1100" dirty="0">
                <a:latin typeface="+mn-ea"/>
              </a:rPr>
              <a:t>　・</a:t>
            </a:r>
            <a:r>
              <a:rPr lang="en-US" altLang="ja-JP" sz="1100" dirty="0">
                <a:latin typeface="+mn-ea"/>
              </a:rPr>
              <a:t>『</a:t>
            </a:r>
            <a:r>
              <a:rPr lang="ja-JP" altLang="en-US" sz="1100" dirty="0">
                <a:latin typeface="+mn-ea"/>
              </a:rPr>
              <a:t>２　整備予定地の選定理由</a:t>
            </a:r>
            <a:r>
              <a:rPr lang="en-US" altLang="ja-JP" sz="1100" dirty="0">
                <a:latin typeface="+mn-ea"/>
              </a:rPr>
              <a:t>』</a:t>
            </a:r>
          </a:p>
          <a:p>
            <a:r>
              <a:rPr lang="ja-JP" altLang="en-US" sz="1100" dirty="0">
                <a:latin typeface="+mn-ea"/>
              </a:rPr>
              <a:t>　　これまでの施設整備予定地選定の経過、周辺の社会福祉施設の配置状況、関係区市町村意見</a:t>
            </a:r>
            <a:endParaRPr lang="en-US" altLang="ja-JP" sz="1100" dirty="0">
              <a:latin typeface="+mn-ea"/>
            </a:endParaRPr>
          </a:p>
          <a:p>
            <a:r>
              <a:rPr lang="ja-JP" altLang="en-US" sz="1100" dirty="0">
                <a:latin typeface="+mn-ea"/>
              </a:rPr>
              <a:t>　及び地域住民の意見等の超絵師状況を踏まえ、具体的な選定理由を記入すること。</a:t>
            </a:r>
            <a:endParaRPr lang="en-US" altLang="ja-JP" sz="1100" dirty="0">
              <a:latin typeface="+mn-ea"/>
            </a:endParaRPr>
          </a:p>
          <a:p>
            <a:r>
              <a:rPr lang="ja-JP" altLang="en-US" sz="1100" dirty="0">
                <a:latin typeface="+mn-ea"/>
              </a:rPr>
              <a:t>　・</a:t>
            </a:r>
            <a:r>
              <a:rPr lang="en-US" altLang="ja-JP" sz="1100" dirty="0">
                <a:latin typeface="+mn-ea"/>
              </a:rPr>
              <a:t>『</a:t>
            </a:r>
            <a:r>
              <a:rPr lang="ja-JP" altLang="en-US" sz="1100" dirty="0">
                <a:latin typeface="+mn-ea"/>
              </a:rPr>
              <a:t>３　上記以外に緊急に整備を必要とする理由</a:t>
            </a:r>
            <a:r>
              <a:rPr lang="en-US" altLang="ja-JP" sz="1100" dirty="0">
                <a:latin typeface="+mn-ea"/>
              </a:rPr>
              <a:t>』</a:t>
            </a:r>
          </a:p>
          <a:p>
            <a:r>
              <a:rPr lang="ja-JP" altLang="en-US" sz="1100" dirty="0">
                <a:latin typeface="+mn-ea"/>
              </a:rPr>
              <a:t>　　この欄の記入は必須。事業計画施設固有の緊急性が明確になるように記入すること。</a:t>
            </a:r>
            <a:endParaRPr lang="en-US" altLang="ja-JP" sz="1100" dirty="0">
              <a:latin typeface="+mn-ea"/>
            </a:endParaRPr>
          </a:p>
          <a:p>
            <a:r>
              <a:rPr lang="ja-JP" altLang="en-US" sz="1100" dirty="0">
                <a:latin typeface="+mn-ea"/>
              </a:rPr>
              <a:t>＜創設以外の場合＞</a:t>
            </a:r>
            <a:endParaRPr lang="en-US" altLang="ja-JP" sz="1100" dirty="0">
              <a:latin typeface="+mn-ea"/>
            </a:endParaRPr>
          </a:p>
          <a:p>
            <a:r>
              <a:rPr lang="ja-JP" altLang="en-US" sz="1100" dirty="0">
                <a:latin typeface="+mn-ea"/>
              </a:rPr>
              <a:t>　・</a:t>
            </a:r>
            <a:r>
              <a:rPr lang="en-US" altLang="ja-JP" sz="1100" dirty="0">
                <a:latin typeface="+mn-ea"/>
              </a:rPr>
              <a:t>『</a:t>
            </a:r>
            <a:r>
              <a:rPr lang="ja-JP" altLang="en-US" sz="1100" dirty="0">
                <a:latin typeface="+mn-ea"/>
              </a:rPr>
              <a:t>１　施設の必要性の調査など実態把握に基づく整備の必要性</a:t>
            </a:r>
            <a:r>
              <a:rPr lang="en-US" altLang="ja-JP" sz="1100" dirty="0">
                <a:latin typeface="+mn-ea"/>
              </a:rPr>
              <a:t>』</a:t>
            </a:r>
          </a:p>
          <a:p>
            <a:r>
              <a:rPr lang="ja-JP" altLang="en-US" sz="1100" dirty="0">
                <a:latin typeface="+mn-ea"/>
              </a:rPr>
              <a:t>　　整備区分、計画の内容に応じて適宜記入すること。</a:t>
            </a:r>
            <a:endParaRPr lang="en-US" altLang="ja-JP" sz="1100" dirty="0">
              <a:latin typeface="+mn-ea"/>
            </a:endParaRPr>
          </a:p>
          <a:p>
            <a:r>
              <a:rPr lang="ja-JP" altLang="en-US" sz="1100" dirty="0">
                <a:latin typeface="+mn-ea"/>
              </a:rPr>
              <a:t>　・</a:t>
            </a:r>
            <a:r>
              <a:rPr lang="en-US" altLang="ja-JP" sz="1100" dirty="0">
                <a:latin typeface="+mn-ea"/>
              </a:rPr>
              <a:t>『</a:t>
            </a:r>
            <a:r>
              <a:rPr lang="ja-JP" altLang="en-US" sz="1100" dirty="0">
                <a:latin typeface="+mn-ea"/>
              </a:rPr>
              <a:t>２　整備予定地の選定理由</a:t>
            </a:r>
            <a:r>
              <a:rPr lang="en-US" altLang="ja-JP" sz="1100" dirty="0">
                <a:latin typeface="+mn-ea"/>
              </a:rPr>
              <a:t>』</a:t>
            </a:r>
          </a:p>
          <a:p>
            <a:r>
              <a:rPr lang="ja-JP" altLang="en-US" sz="1100" dirty="0">
                <a:latin typeface="+mn-ea"/>
              </a:rPr>
              <a:t>　　整備区分、計画の内容に応じて適宜記入すること。</a:t>
            </a:r>
            <a:endParaRPr lang="en-US" altLang="ja-JP" sz="1100" dirty="0">
              <a:latin typeface="+mn-ea"/>
            </a:endParaRPr>
          </a:p>
          <a:p>
            <a:r>
              <a:rPr lang="ja-JP" altLang="en-US" sz="1100" dirty="0">
                <a:latin typeface="+mn-ea"/>
              </a:rPr>
              <a:t>　・</a:t>
            </a:r>
            <a:r>
              <a:rPr lang="en-US" altLang="ja-JP" sz="1100" dirty="0">
                <a:latin typeface="+mn-ea"/>
              </a:rPr>
              <a:t>『</a:t>
            </a:r>
            <a:r>
              <a:rPr lang="ja-JP" altLang="en-US" sz="1100" dirty="0">
                <a:latin typeface="+mn-ea"/>
              </a:rPr>
              <a:t>３　上記以外に緊急に整備を必要とする理由</a:t>
            </a:r>
            <a:r>
              <a:rPr lang="en-US" altLang="ja-JP" sz="1100" dirty="0">
                <a:latin typeface="+mn-ea"/>
              </a:rPr>
              <a:t>』</a:t>
            </a:r>
          </a:p>
          <a:p>
            <a:r>
              <a:rPr lang="ja-JP" altLang="en-US" sz="1100" dirty="0">
                <a:latin typeface="+mn-ea"/>
              </a:rPr>
              <a:t>　　この欄の記入は必須。現状や施設整備事業実施後の効果等も含め、詳細に記入すること。</a:t>
            </a:r>
            <a:endParaRPr lang="en-US" altLang="ja-JP" sz="1100" dirty="0">
              <a:latin typeface="+mn-ea"/>
            </a:endParaRPr>
          </a:p>
          <a:p>
            <a:endParaRPr lang="en-US" altLang="ja-JP" sz="1100" dirty="0">
              <a:latin typeface="+mn-ea"/>
            </a:endParaRPr>
          </a:p>
          <a:p>
            <a:endParaRPr lang="en-US" altLang="ja-JP" sz="1100" dirty="0">
              <a:latin typeface="+mn-ea"/>
            </a:endParaRPr>
          </a:p>
          <a:p>
            <a:endParaRPr lang="en-US" altLang="ja-JP" sz="1100" dirty="0">
              <a:latin typeface="+mn-ea"/>
            </a:endParaRPr>
          </a:p>
          <a:p>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3-2</a:t>
            </a:r>
            <a:r>
              <a:rPr lang="ja-JP" altLang="en-US" sz="1100" dirty="0">
                <a:latin typeface="+mn-ea"/>
              </a:rPr>
              <a:t>　案内図</a:t>
            </a:r>
            <a:endParaRPr lang="en-US" altLang="ja-JP" sz="1100" dirty="0">
              <a:latin typeface="+mn-ea"/>
            </a:endParaRPr>
          </a:p>
          <a:p>
            <a:r>
              <a:rPr lang="ja-JP" altLang="en-US" sz="1100" dirty="0">
                <a:latin typeface="+mn-ea"/>
              </a:rPr>
              <a:t>　・区市町村地図に着色したものと、住宅地図に着色したものの</a:t>
            </a:r>
            <a:r>
              <a:rPr lang="en-US" altLang="ja-JP" sz="1100" dirty="0">
                <a:latin typeface="+mn-ea"/>
              </a:rPr>
              <a:t>2</a:t>
            </a:r>
            <a:r>
              <a:rPr lang="ja-JP" altLang="en-US" sz="1100" dirty="0">
                <a:latin typeface="+mn-ea"/>
              </a:rPr>
              <a:t>種類を添付すること。</a:t>
            </a:r>
            <a:endParaRPr lang="en-US" altLang="ja-JP" sz="1100" dirty="0">
              <a:latin typeface="+mn-ea"/>
            </a:endParaRPr>
          </a:p>
          <a:p>
            <a:r>
              <a:rPr lang="ja-JP" altLang="en-US" sz="1100" dirty="0">
                <a:latin typeface="+mn-ea"/>
              </a:rPr>
              <a:t>　</a:t>
            </a:r>
            <a:r>
              <a:rPr lang="en-US" altLang="ja-JP" sz="1100" dirty="0">
                <a:latin typeface="+mn-ea"/>
              </a:rPr>
              <a:t>※</a:t>
            </a:r>
            <a:r>
              <a:rPr lang="ja-JP" altLang="en-US" sz="1100" dirty="0">
                <a:latin typeface="+mn-ea"/>
              </a:rPr>
              <a:t>方角、最寄り公共交通機関からの距離及び所要時間を明記すること。</a:t>
            </a:r>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3-3</a:t>
            </a:r>
            <a:r>
              <a:rPr lang="ja-JP" altLang="en-US" sz="1100" dirty="0">
                <a:latin typeface="+mn-ea"/>
              </a:rPr>
              <a:t>　施設整備全般に関する区市町村の意見書（案）</a:t>
            </a:r>
            <a:endParaRPr lang="en-US" altLang="ja-JP" sz="1100" dirty="0">
              <a:latin typeface="+mn-ea"/>
            </a:endParaRPr>
          </a:p>
          <a:p>
            <a:r>
              <a:rPr lang="ja-JP" altLang="en-US" sz="1100" dirty="0">
                <a:latin typeface="+mn-ea"/>
              </a:rPr>
              <a:t>　・　特別支援学校卒業生などの利用者見込み数（待機者数）について、内訳を説明した書類を</a:t>
            </a:r>
            <a:endParaRPr lang="en-US" altLang="ja-JP" sz="1100" dirty="0">
              <a:latin typeface="+mn-ea"/>
            </a:endParaRPr>
          </a:p>
          <a:p>
            <a:r>
              <a:rPr lang="ja-JP" altLang="en-US" sz="1100" dirty="0">
                <a:latin typeface="+mn-ea"/>
              </a:rPr>
              <a:t>　　作成して添付すること。</a:t>
            </a:r>
            <a:endParaRPr lang="en-US" altLang="ja-JP" sz="1100" dirty="0">
              <a:latin typeface="+mn-ea"/>
            </a:endParaRPr>
          </a:p>
          <a:p>
            <a:r>
              <a:rPr lang="ja-JP" altLang="en-US" sz="1100" dirty="0">
                <a:latin typeface="+mn-ea"/>
              </a:rPr>
              <a:t>　・　区市町村の障害福祉計画の写しを添付すること（</a:t>
            </a:r>
            <a:r>
              <a:rPr lang="en-US" altLang="ja-JP" sz="1100" dirty="0">
                <a:latin typeface="+mn-ea"/>
              </a:rPr>
              <a:t>No.3-6</a:t>
            </a:r>
            <a:r>
              <a:rPr lang="ja-JP" altLang="en-US" sz="1100" dirty="0">
                <a:latin typeface="+mn-ea"/>
              </a:rPr>
              <a:t>）。（該当部分のみで可）</a:t>
            </a:r>
            <a:endParaRPr lang="en-US" altLang="ja-JP" sz="1100" dirty="0">
              <a:latin typeface="+mn-ea"/>
            </a:endParaRPr>
          </a:p>
          <a:p>
            <a:r>
              <a:rPr lang="ja-JP" altLang="en-US" sz="1100" dirty="0">
                <a:latin typeface="+mn-ea"/>
              </a:rPr>
              <a:t>　・　その他参考資料があれば添付すること。</a:t>
            </a:r>
            <a:endParaRPr lang="en-US" altLang="ja-JP" sz="1100" dirty="0">
              <a:latin typeface="+mn-ea"/>
            </a:endParaRPr>
          </a:p>
          <a:p>
            <a:r>
              <a:rPr lang="ja-JP" altLang="en-US" sz="1100" dirty="0">
                <a:latin typeface="+mn-ea"/>
              </a:rPr>
              <a:t>　　　　例）区市町村が公募して実施する整備計画の場合、公募要項等</a:t>
            </a:r>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3-4</a:t>
            </a:r>
            <a:r>
              <a:rPr lang="ja-JP" altLang="en-US" sz="1100" dirty="0">
                <a:latin typeface="+mn-ea"/>
              </a:rPr>
              <a:t>　重度対応特別単価に係る区市町村の意見書（案）</a:t>
            </a:r>
            <a:endParaRPr lang="en-US" altLang="ja-JP" sz="1100" dirty="0">
              <a:latin typeface="+mn-ea"/>
            </a:endParaRPr>
          </a:p>
          <a:p>
            <a:r>
              <a:rPr lang="ja-JP" altLang="en-US" sz="1100" dirty="0">
                <a:latin typeface="+mn-ea"/>
              </a:rPr>
              <a:t>　・　対象となる場合、提出すること。</a:t>
            </a:r>
            <a:endParaRPr lang="en-US" altLang="ja-JP" sz="1100" dirty="0">
              <a:latin typeface="+mn-ea"/>
            </a:endParaRPr>
          </a:p>
          <a:p>
            <a:r>
              <a:rPr lang="ja-JP" altLang="en-US" sz="1100" dirty="0">
                <a:latin typeface="+mn-ea"/>
              </a:rPr>
              <a:t>　・　区市町村において策定している障害福祉計画等を踏まえた記載を依頼してください。</a:t>
            </a:r>
            <a:endParaRPr lang="en-US" altLang="ja-JP" sz="1100" dirty="0">
              <a:latin typeface="+mn-ea"/>
            </a:endParaRPr>
          </a:p>
          <a:p>
            <a:r>
              <a:rPr lang="ja-JP" altLang="en-US" sz="1100" dirty="0">
                <a:latin typeface="+mn-ea"/>
              </a:rPr>
              <a:t>　・　強度行動障害者・重度重複障害者・医療的ケア者のニーズや入居者・登録者の見込みなど</a:t>
            </a:r>
            <a:endParaRPr lang="en-US" altLang="ja-JP" sz="1100" dirty="0">
              <a:latin typeface="+mn-ea"/>
            </a:endParaRPr>
          </a:p>
          <a:p>
            <a:r>
              <a:rPr lang="ja-JP" altLang="en-US" sz="1100" dirty="0">
                <a:latin typeface="+mn-ea"/>
              </a:rPr>
              <a:t>　　を記載のうえ、重度対応特別単価の対象施設として認められる旨の記載を依頼してください。</a:t>
            </a:r>
            <a:endParaRPr lang="en-US" altLang="ja-JP" sz="1100" dirty="0">
              <a:latin typeface="+mn-ea"/>
            </a:endParaRPr>
          </a:p>
          <a:p>
            <a:r>
              <a:rPr lang="ja-JP" altLang="en-US" sz="1100" dirty="0">
                <a:latin typeface="+mn-ea"/>
              </a:rPr>
              <a:t>　・　重度対応特別単価の要件の一つとして「重度障害者対応の障害福祉計画において位置付け</a:t>
            </a:r>
            <a:endParaRPr lang="en-US" altLang="ja-JP" sz="1100" dirty="0">
              <a:latin typeface="+mn-ea"/>
            </a:endParaRPr>
          </a:p>
          <a:p>
            <a:r>
              <a:rPr lang="ja-JP" altLang="en-US" sz="1100" dirty="0">
                <a:latin typeface="+mn-ea"/>
              </a:rPr>
              <a:t>　　られていること」が必要です。貴自治体の障害福祉計画の該当部分を抜粋して添付してくだ</a:t>
            </a:r>
            <a:endParaRPr lang="en-US" altLang="ja-JP" sz="1100" dirty="0">
              <a:latin typeface="+mn-ea"/>
            </a:endParaRPr>
          </a:p>
          <a:p>
            <a:r>
              <a:rPr lang="ja-JP" altLang="en-US" sz="1100" dirty="0">
                <a:latin typeface="+mn-ea"/>
              </a:rPr>
              <a:t>　　さい。</a:t>
            </a:r>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3-5</a:t>
            </a:r>
            <a:r>
              <a:rPr lang="ja-JP" altLang="en-US" sz="1100" dirty="0">
                <a:latin typeface="+mn-ea"/>
              </a:rPr>
              <a:t>　重度対応特別単価チェックリスト</a:t>
            </a:r>
            <a:endParaRPr lang="en-US" altLang="ja-JP" sz="1100" dirty="0">
              <a:latin typeface="+mn-ea"/>
            </a:endParaRPr>
          </a:p>
          <a:p>
            <a:r>
              <a:rPr lang="ja-JP" altLang="en-US" sz="1100" dirty="0">
                <a:latin typeface="+mn-ea"/>
              </a:rPr>
              <a:t>　・　対象となる場合、提出すること。</a:t>
            </a:r>
            <a:endParaRPr lang="en-US" altLang="ja-JP" sz="1100" dirty="0">
              <a:latin typeface="+mn-ea"/>
            </a:endParaRPr>
          </a:p>
          <a:p>
            <a:endParaRPr lang="en-US" altLang="ja-JP" sz="1100" dirty="0">
              <a:latin typeface="+mn-ea"/>
            </a:endParaRPr>
          </a:p>
          <a:p>
            <a:r>
              <a:rPr lang="ja-JP" altLang="en-US" sz="1100" dirty="0">
                <a:latin typeface="+mn-ea"/>
              </a:rPr>
              <a:t>　</a:t>
            </a:r>
            <a:endParaRPr lang="en-US" altLang="ja-JP" sz="1100" dirty="0">
              <a:latin typeface="+mn-ea"/>
            </a:endParaRPr>
          </a:p>
        </p:txBody>
      </p:sp>
      <p:sp>
        <p:nvSpPr>
          <p:cNvPr id="6" name="テキスト ボックス 2"/>
          <p:cNvSpPr txBox="1"/>
          <p:nvPr/>
        </p:nvSpPr>
        <p:spPr>
          <a:xfrm>
            <a:off x="533789" y="4522704"/>
            <a:ext cx="5790422" cy="716675"/>
          </a:xfrm>
          <a:prstGeom prst="rect">
            <a:avLst/>
          </a:prstGeom>
          <a:solidFill>
            <a:schemeClr val="lt1"/>
          </a:solidFill>
          <a:ln w="9525" cmpd="sng">
            <a:solidFill>
              <a:schemeClr val="tx1"/>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rtl="0"/>
            <a:r>
              <a:rPr lang="ja-JP" altLang="ja-JP" sz="1000" b="1" i="0" u="sng" baseline="0" dirty="0">
                <a:solidFill>
                  <a:schemeClr val="dk1"/>
                </a:solidFill>
                <a:effectLst/>
              </a:rPr>
              <a:t>■平成</a:t>
            </a:r>
            <a:r>
              <a:rPr lang="en-US" altLang="ja-JP" sz="1000" b="1" i="0" u="sng" baseline="0" dirty="0">
                <a:solidFill>
                  <a:schemeClr val="dk1"/>
                </a:solidFill>
                <a:effectLst/>
              </a:rPr>
              <a:t>31</a:t>
            </a:r>
            <a:r>
              <a:rPr lang="ja-JP" altLang="ja-JP" sz="1000" b="1" i="0" u="sng" baseline="0" dirty="0">
                <a:solidFill>
                  <a:schemeClr val="dk1"/>
                </a:solidFill>
                <a:effectLst/>
              </a:rPr>
              <a:t>年</a:t>
            </a:r>
            <a:r>
              <a:rPr lang="en-US" altLang="ja-JP" sz="1000" b="1" i="0" u="sng" baseline="0" dirty="0">
                <a:solidFill>
                  <a:schemeClr val="dk1"/>
                </a:solidFill>
                <a:effectLst/>
              </a:rPr>
              <a:t>3</a:t>
            </a:r>
            <a:r>
              <a:rPr lang="ja-JP" altLang="ja-JP" sz="1000" b="1" i="0" u="sng" baseline="0" dirty="0">
                <a:solidFill>
                  <a:schemeClr val="dk1"/>
                </a:solidFill>
                <a:effectLst/>
              </a:rPr>
              <a:t>月</a:t>
            </a:r>
            <a:r>
              <a:rPr lang="en-US" altLang="ja-JP" sz="1000" b="1" i="0" u="sng" baseline="0" dirty="0">
                <a:solidFill>
                  <a:schemeClr val="dk1"/>
                </a:solidFill>
                <a:effectLst/>
              </a:rPr>
              <a:t>7</a:t>
            </a:r>
            <a:r>
              <a:rPr lang="ja-JP" altLang="ja-JP" sz="1000" b="1" i="0" u="sng" baseline="0" dirty="0">
                <a:solidFill>
                  <a:schemeClr val="dk1"/>
                </a:solidFill>
                <a:effectLst/>
              </a:rPr>
              <a:t>日 障害保健福祉関係主管課長会議資料</a:t>
            </a:r>
            <a:r>
              <a:rPr lang="en-US" altLang="ja-JP" sz="1000" b="1" i="0" u="sng" baseline="0" dirty="0">
                <a:solidFill>
                  <a:schemeClr val="dk1"/>
                </a:solidFill>
                <a:effectLst/>
              </a:rPr>
              <a:t>(P.81)</a:t>
            </a:r>
            <a:r>
              <a:rPr lang="ja-JP" altLang="ja-JP" sz="1000" b="1" i="0" u="sng" baseline="0" dirty="0">
                <a:solidFill>
                  <a:schemeClr val="dk1"/>
                </a:solidFill>
                <a:effectLst/>
              </a:rPr>
              <a:t>より抜粋</a:t>
            </a:r>
            <a:endParaRPr lang="ja-JP" altLang="ja-JP" sz="1000" dirty="0">
              <a:effectLst/>
            </a:endParaRPr>
          </a:p>
          <a:p>
            <a:pPr rtl="0">
              <a:lnSpc>
                <a:spcPts val="1100"/>
              </a:lnSpc>
            </a:pPr>
            <a:r>
              <a:rPr lang="ja-JP" altLang="ja-JP" sz="1000" b="1" i="0" u="sng" baseline="0" dirty="0">
                <a:solidFill>
                  <a:schemeClr val="dk1"/>
                </a:solidFill>
                <a:effectLst/>
              </a:rPr>
              <a:t>「社会福祉施設整備費においては、平成１８年度より公立施設分の整備について一般財源化が図られていることに鑑み、公立施設を民間に移譲等する際に</a:t>
            </a:r>
            <a:endParaRPr lang="ja-JP" altLang="ja-JP" sz="1000" dirty="0">
              <a:effectLst/>
            </a:endParaRPr>
          </a:p>
          <a:p>
            <a:pPr rtl="0">
              <a:lnSpc>
                <a:spcPts val="1100"/>
              </a:lnSpc>
            </a:pPr>
            <a:r>
              <a:rPr lang="ja-JP" altLang="ja-JP" sz="1000" b="1" i="0" u="sng" baseline="0" dirty="0">
                <a:solidFill>
                  <a:schemeClr val="dk1"/>
                </a:solidFill>
                <a:effectLst/>
              </a:rPr>
              <a:t>必要となる施設整備については、地方負担により対応いただくよう努めていただく（以下省略）」</a:t>
            </a:r>
            <a:endParaRPr lang="ja-JP" altLang="ja-JP" sz="1000" dirty="0">
              <a:effectLst/>
            </a:endParaRPr>
          </a:p>
        </p:txBody>
      </p:sp>
    </p:spTree>
    <p:extLst>
      <p:ext uri="{BB962C8B-B14F-4D97-AF65-F5344CB8AC3E}">
        <p14:creationId xmlns:p14="http://schemas.microsoft.com/office/powerpoint/2010/main" val="27353553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278027" y="386127"/>
            <a:ext cx="6301946" cy="430887"/>
          </a:xfrm>
          <a:prstGeom prst="rect">
            <a:avLst/>
          </a:prstGeom>
          <a:noFill/>
        </p:spPr>
        <p:txBody>
          <a:bodyPr wrap="square" rtlCol="0">
            <a:spAutoFit/>
          </a:bodyPr>
          <a:lstStyle/>
          <a:p>
            <a:r>
              <a:rPr lang="ja-JP" altLang="en-US" sz="1100" dirty="0">
                <a:latin typeface="游ゴシック" panose="020B0400000000000000" pitchFamily="50" charset="-128"/>
                <a:ea typeface="游ゴシック" panose="020B0400000000000000" pitchFamily="50" charset="-128"/>
              </a:rPr>
              <a:t>既存施設を整備需要の高い施設と複合化して改築する事業が対象。制度については障害者（児）</a:t>
            </a:r>
            <a:r>
              <a:rPr lang="zh-TW" altLang="en-US" sz="1100" dirty="0">
                <a:latin typeface="游ゴシック" panose="020B0400000000000000" pitchFamily="50" charset="-128"/>
                <a:ea typeface="游ゴシック" panose="020B0400000000000000" pitchFamily="50" charset="-128"/>
              </a:rPr>
              <a:t>施設整備費補助要綱参照。</a:t>
            </a:r>
            <a:endParaRPr lang="en-US" altLang="ja-JP" sz="1100" dirty="0">
              <a:latin typeface="游ゴシック" panose="020B0400000000000000" pitchFamily="50" charset="-128"/>
              <a:ea typeface="游ゴシック" panose="020B0400000000000000" pitchFamily="50" charset="-128"/>
            </a:endParaRPr>
          </a:p>
        </p:txBody>
      </p:sp>
      <p:sp>
        <p:nvSpPr>
          <p:cNvPr id="6" name="正方形/長方形 5"/>
          <p:cNvSpPr/>
          <p:nvPr/>
        </p:nvSpPr>
        <p:spPr>
          <a:xfrm>
            <a:off x="0" y="1050279"/>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a:t>
            </a:r>
            <a:r>
              <a:rPr kumimoji="1" lang="ja-JP" altLang="en-US" sz="1200" b="1" dirty="0">
                <a:solidFill>
                  <a:schemeClr val="tx1"/>
                </a:solidFill>
                <a:latin typeface="游ゴシック" panose="020B0400000000000000" pitchFamily="50" charset="-128"/>
                <a:ea typeface="游ゴシック" panose="020B0400000000000000" pitchFamily="50" charset="-128"/>
              </a:rPr>
              <a:t>５</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高層化特例割増面積制度</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7" name="テキスト ボックス 6"/>
          <p:cNvSpPr txBox="1"/>
          <p:nvPr/>
        </p:nvSpPr>
        <p:spPr>
          <a:xfrm>
            <a:off x="278027" y="1283544"/>
            <a:ext cx="6301946" cy="1446550"/>
          </a:xfrm>
          <a:prstGeom prst="rect">
            <a:avLst/>
          </a:prstGeom>
          <a:noFill/>
        </p:spPr>
        <p:txBody>
          <a:bodyPr wrap="square" rtlCol="0">
            <a:spAutoFit/>
          </a:bodyPr>
          <a:lstStyle/>
          <a:p>
            <a:r>
              <a:rPr lang="ja-JP" altLang="en-US" sz="1100" dirty="0">
                <a:latin typeface="+mn-ea"/>
              </a:rPr>
              <a:t>（１）高層化特例割増面積制度対象施設は下記のとおりである（障害者（児）施設整備費補助要</a:t>
            </a:r>
            <a:endParaRPr lang="en-US" altLang="ja-JP" sz="1100" dirty="0">
              <a:latin typeface="+mn-ea"/>
            </a:endParaRPr>
          </a:p>
          <a:p>
            <a:r>
              <a:rPr lang="ja-JP" altLang="en-US" sz="1100" dirty="0">
                <a:latin typeface="+mn-ea"/>
              </a:rPr>
              <a:t>　　綱参照）。</a:t>
            </a:r>
            <a:endParaRPr lang="en-US" altLang="ja-JP" sz="1100" dirty="0">
              <a:latin typeface="+mn-ea"/>
            </a:endParaRPr>
          </a:p>
          <a:p>
            <a:r>
              <a:rPr lang="ja-JP" altLang="en-US" sz="1100" dirty="0">
                <a:latin typeface="+mn-ea"/>
              </a:rPr>
              <a:t>　　　</a:t>
            </a:r>
            <a:r>
              <a:rPr lang="ja-JP" altLang="en-US" sz="1100" u="sng" dirty="0">
                <a:latin typeface="+mn-ea"/>
              </a:rPr>
              <a:t>特別区並びに人口</a:t>
            </a:r>
            <a:r>
              <a:rPr lang="en-US" altLang="ja-JP" sz="1100" u="sng" dirty="0">
                <a:latin typeface="+mn-ea"/>
              </a:rPr>
              <a:t>10</a:t>
            </a:r>
            <a:r>
              <a:rPr lang="ja-JP" altLang="en-US" sz="1100" u="sng" dirty="0">
                <a:latin typeface="+mn-ea"/>
              </a:rPr>
              <a:t>万人以上の市、特別区及び指定都市周辺の市で施設の立地が困難な地</a:t>
            </a:r>
            <a:endParaRPr lang="en-US" altLang="ja-JP" sz="1100" dirty="0">
              <a:latin typeface="+mn-ea"/>
            </a:endParaRPr>
          </a:p>
          <a:p>
            <a:r>
              <a:rPr lang="ja-JP" altLang="en-US" sz="1100" dirty="0">
                <a:latin typeface="+mn-ea"/>
              </a:rPr>
              <a:t>　　</a:t>
            </a:r>
            <a:r>
              <a:rPr lang="ja-JP" altLang="en-US" sz="1100" u="sng" dirty="0">
                <a:latin typeface="+mn-ea"/>
              </a:rPr>
              <a:t>域と認められる人口密集地に整備する３階建て以上の次の施設</a:t>
            </a:r>
            <a:endParaRPr lang="en-US" altLang="ja-JP" sz="1100" u="sng" dirty="0">
              <a:latin typeface="+mn-ea"/>
            </a:endParaRPr>
          </a:p>
          <a:p>
            <a:r>
              <a:rPr lang="ja-JP" altLang="en-US" sz="1100" dirty="0">
                <a:latin typeface="+mn-ea"/>
              </a:rPr>
              <a:t>　　　　　　　</a:t>
            </a:r>
            <a:r>
              <a:rPr lang="ja-JP" altLang="en-US" sz="1100" b="1" dirty="0">
                <a:latin typeface="+mn-ea"/>
              </a:rPr>
              <a:t>ア　障害福祉サービス事業所及び障害者支援施設・・・</a:t>
            </a:r>
            <a:r>
              <a:rPr lang="en-US" altLang="ja-JP" sz="1100" b="1" dirty="0">
                <a:latin typeface="+mn-ea"/>
              </a:rPr>
              <a:t>10%</a:t>
            </a:r>
          </a:p>
          <a:p>
            <a:r>
              <a:rPr lang="ja-JP" altLang="en-US" sz="1100" b="1" dirty="0">
                <a:latin typeface="+mn-ea"/>
              </a:rPr>
              <a:t>　　　　　　　イ　これらに準じる施設であって、特に必要と認める施設・・・</a:t>
            </a:r>
            <a:r>
              <a:rPr lang="en-US" altLang="ja-JP" sz="1100" b="1" dirty="0">
                <a:latin typeface="+mn-ea"/>
              </a:rPr>
              <a:t>8%</a:t>
            </a:r>
          </a:p>
          <a:p>
            <a:r>
              <a:rPr lang="ja-JP" altLang="en-US" sz="1100" dirty="0">
                <a:latin typeface="+mn-ea"/>
              </a:rPr>
              <a:t>（２）対象となる事業主体は、様式に必要事項をもれなく記入すること。</a:t>
            </a:r>
            <a:endParaRPr lang="en-US" altLang="ja-JP" sz="1100" dirty="0">
              <a:latin typeface="+mn-ea"/>
            </a:endParaRPr>
          </a:p>
          <a:p>
            <a:r>
              <a:rPr lang="ja-JP" altLang="en-US" sz="1100" dirty="0">
                <a:latin typeface="+mn-ea"/>
              </a:rPr>
              <a:t>　　</a:t>
            </a:r>
            <a:endParaRPr lang="en-US" altLang="ja-JP" sz="1100" dirty="0">
              <a:latin typeface="+mn-ea"/>
            </a:endParaRPr>
          </a:p>
        </p:txBody>
      </p:sp>
      <p:sp>
        <p:nvSpPr>
          <p:cNvPr id="8" name="正方形/長方形 7"/>
          <p:cNvSpPr/>
          <p:nvPr/>
        </p:nvSpPr>
        <p:spPr>
          <a:xfrm>
            <a:off x="0" y="152862"/>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No.4</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「既設社会福祉施設用地有効活用改築促進制度</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9" name="正方形/長方形 8"/>
          <p:cNvSpPr/>
          <p:nvPr/>
        </p:nvSpPr>
        <p:spPr>
          <a:xfrm>
            <a:off x="0" y="2698329"/>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a:t>
            </a:r>
            <a:r>
              <a:rPr kumimoji="1" lang="ja-JP" altLang="en-US" sz="1200" b="1" dirty="0">
                <a:solidFill>
                  <a:schemeClr val="tx1"/>
                </a:solidFill>
                <a:latin typeface="游ゴシック" panose="020B0400000000000000" pitchFamily="50" charset="-128"/>
                <a:ea typeface="游ゴシック" panose="020B0400000000000000" pitchFamily="50" charset="-128"/>
              </a:rPr>
              <a:t>６</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解体撤去工事・仮設施設整備工事</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10" name="テキスト ボックス 9"/>
          <p:cNvSpPr txBox="1"/>
          <p:nvPr/>
        </p:nvSpPr>
        <p:spPr>
          <a:xfrm>
            <a:off x="278027" y="2931594"/>
            <a:ext cx="6301946" cy="1615827"/>
          </a:xfrm>
          <a:prstGeom prst="rect">
            <a:avLst/>
          </a:prstGeom>
          <a:noFill/>
        </p:spPr>
        <p:txBody>
          <a:bodyPr wrap="square" rtlCol="0">
            <a:spAutoFit/>
          </a:bodyPr>
          <a:lstStyle/>
          <a:p>
            <a:r>
              <a:rPr lang="ja-JP" altLang="en-US" sz="1100" dirty="0">
                <a:latin typeface="+mn-ea"/>
              </a:rPr>
              <a:t>（１）老朽化等に伴う社会福祉施設等の改築等に際して必要となる既存施設の解体撤去工事及び</a:t>
            </a:r>
            <a:endParaRPr lang="en-US" altLang="ja-JP" sz="1100" dirty="0">
              <a:latin typeface="+mn-ea"/>
            </a:endParaRPr>
          </a:p>
          <a:p>
            <a:r>
              <a:rPr lang="ja-JP" altLang="en-US" sz="1100" dirty="0">
                <a:latin typeface="+mn-ea"/>
              </a:rPr>
              <a:t>　　改築工事期間に代替施設を必要とする場合の仮設施設整備工事に要する経費を補助。</a:t>
            </a:r>
            <a:endParaRPr lang="en-US" altLang="ja-JP" sz="1100" dirty="0">
              <a:latin typeface="+mn-ea"/>
            </a:endParaRPr>
          </a:p>
          <a:p>
            <a:r>
              <a:rPr lang="ja-JP" altLang="en-US" sz="1100" b="1" dirty="0">
                <a:latin typeface="+mn-ea"/>
              </a:rPr>
              <a:t>　　　</a:t>
            </a:r>
            <a:r>
              <a:rPr lang="ja-JP" altLang="en-US" sz="1100" dirty="0">
                <a:latin typeface="+mn-ea"/>
              </a:rPr>
              <a:t>制度については障害者（児）施設整備費補助要綱参照。</a:t>
            </a:r>
            <a:endParaRPr lang="en-US" altLang="ja-JP" sz="1100" dirty="0">
              <a:latin typeface="+mn-ea"/>
            </a:endParaRPr>
          </a:p>
          <a:p>
            <a:r>
              <a:rPr lang="ja-JP" altLang="en-US" sz="1100" dirty="0">
                <a:latin typeface="+mn-ea"/>
              </a:rPr>
              <a:t>（２） 解体撤去工事を行う事業主体は、</a:t>
            </a:r>
            <a:r>
              <a:rPr lang="ja-JP" altLang="en-US" sz="1100" b="1" u="sng" dirty="0">
                <a:latin typeface="+mn-ea"/>
              </a:rPr>
              <a:t>解体撤去工事の協議とともに、財産処分に係る協議を行</a:t>
            </a:r>
            <a:endParaRPr lang="en-US" altLang="ja-JP" sz="1100" b="1" dirty="0">
              <a:latin typeface="+mn-ea"/>
            </a:endParaRPr>
          </a:p>
          <a:p>
            <a:r>
              <a:rPr lang="ja-JP" altLang="en-US" sz="1100" b="1" dirty="0">
                <a:latin typeface="+mn-ea"/>
              </a:rPr>
              <a:t>　　</a:t>
            </a:r>
            <a:r>
              <a:rPr lang="ja-JP" altLang="en-US" sz="1100" b="1" u="sng" dirty="0">
                <a:latin typeface="+mn-ea"/>
              </a:rPr>
              <a:t>うこととなる。そのため、詳細については、都の担当者と調整すること。</a:t>
            </a:r>
            <a:r>
              <a:rPr lang="ja-JP" altLang="en-US" sz="1100" dirty="0">
                <a:latin typeface="+mn-ea"/>
              </a:rPr>
              <a:t>　</a:t>
            </a:r>
            <a:endParaRPr lang="en-US" altLang="ja-JP" sz="1100" dirty="0">
              <a:latin typeface="+mn-ea"/>
            </a:endParaRPr>
          </a:p>
          <a:p>
            <a:r>
              <a:rPr lang="ja-JP" altLang="en-US" sz="1100" dirty="0">
                <a:latin typeface="+mn-ea"/>
              </a:rPr>
              <a:t>（３）対象となる事業主体は、様式（個表を含む）に必要事項をもれなく記入すること。</a:t>
            </a:r>
            <a:endParaRPr lang="en-US" altLang="ja-JP" sz="1100" dirty="0">
              <a:latin typeface="+mn-ea"/>
            </a:endParaRPr>
          </a:p>
          <a:p>
            <a:r>
              <a:rPr lang="ja-JP" altLang="en-US" sz="1100" dirty="0">
                <a:latin typeface="+mn-ea"/>
              </a:rPr>
              <a:t>　　　</a:t>
            </a:r>
            <a:r>
              <a:rPr lang="en-US" altLang="ja-JP" sz="1100" dirty="0">
                <a:latin typeface="+mn-ea"/>
              </a:rPr>
              <a:t>※</a:t>
            </a:r>
            <a:r>
              <a:rPr lang="ja-JP" altLang="en-US" sz="1100" dirty="0">
                <a:latin typeface="+mn-ea"/>
              </a:rPr>
              <a:t>対象事業</a:t>
            </a:r>
            <a:endParaRPr lang="en-US" altLang="ja-JP" sz="1100" dirty="0">
              <a:latin typeface="+mn-ea"/>
            </a:endParaRPr>
          </a:p>
          <a:p>
            <a:r>
              <a:rPr lang="ja-JP" altLang="en-US" sz="1100" dirty="0">
                <a:latin typeface="+mn-ea"/>
              </a:rPr>
              <a:t>　　　　　解体撤去工事：増改築、改築、老朽民間社会福祉施設整備</a:t>
            </a:r>
            <a:endParaRPr lang="en-US" altLang="ja-JP" sz="1100" dirty="0">
              <a:latin typeface="+mn-ea"/>
            </a:endParaRPr>
          </a:p>
          <a:p>
            <a:r>
              <a:rPr lang="ja-JP" altLang="en-US" sz="1100" dirty="0">
                <a:latin typeface="+mn-ea"/>
              </a:rPr>
              <a:t>　　　　　仮設施設整備工事：増改築、改築、大規模修繕、老朽民間社会福祉施設整備　</a:t>
            </a:r>
            <a:endParaRPr lang="en-US" altLang="ja-JP" sz="1100" dirty="0">
              <a:latin typeface="+mn-ea"/>
            </a:endParaRPr>
          </a:p>
        </p:txBody>
      </p:sp>
      <p:sp>
        <p:nvSpPr>
          <p:cNvPr id="11" name="正方形/長方形 10"/>
          <p:cNvSpPr/>
          <p:nvPr/>
        </p:nvSpPr>
        <p:spPr>
          <a:xfrm>
            <a:off x="0" y="4722369"/>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a:t>
            </a:r>
            <a:r>
              <a:rPr kumimoji="1" lang="ja-JP" altLang="en-US" sz="1200" b="1" dirty="0">
                <a:solidFill>
                  <a:schemeClr val="tx1"/>
                </a:solidFill>
                <a:latin typeface="游ゴシック" panose="020B0400000000000000" pitchFamily="50" charset="-128"/>
                <a:ea typeface="游ゴシック" panose="020B0400000000000000" pitchFamily="50" charset="-128"/>
              </a:rPr>
              <a:t>７</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法人関係書類</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12" name="テキスト ボックス 11"/>
          <p:cNvSpPr txBox="1"/>
          <p:nvPr/>
        </p:nvSpPr>
        <p:spPr>
          <a:xfrm>
            <a:off x="278027" y="4959739"/>
            <a:ext cx="6301946" cy="5001369"/>
          </a:xfrm>
          <a:prstGeom prst="rect">
            <a:avLst/>
          </a:prstGeom>
          <a:noFill/>
        </p:spPr>
        <p:txBody>
          <a:bodyPr wrap="square" rtlCol="0">
            <a:spAutoFit/>
          </a:bodyPr>
          <a:lstStyle/>
          <a:p>
            <a:r>
              <a:rPr lang="ja-JP" altLang="en-US" sz="1100" dirty="0">
                <a:latin typeface="+mn-ea"/>
              </a:rPr>
              <a:t>≪本様式の概要≫</a:t>
            </a:r>
            <a:endParaRPr lang="en-US" altLang="ja-JP" sz="1100" dirty="0">
              <a:latin typeface="+mn-ea"/>
            </a:endParaRPr>
          </a:p>
          <a:p>
            <a:r>
              <a:rPr lang="ja-JP" altLang="en-US" sz="1100" dirty="0">
                <a:latin typeface="+mn-ea"/>
              </a:rPr>
              <a:t>　社会福祉法人が社会福祉事業を行うにあたり、「役員等法人の適格性」、「資産・負債の状況」及び「施設建設等に関する資金計画」を確認するための資料。</a:t>
            </a:r>
            <a:endParaRPr lang="en-US" altLang="ja-JP" sz="1100" dirty="0">
              <a:latin typeface="+mn-ea"/>
            </a:endParaRPr>
          </a:p>
          <a:p>
            <a:r>
              <a:rPr lang="ja-JP" altLang="en-US" sz="1100" dirty="0">
                <a:latin typeface="+mn-ea"/>
              </a:rPr>
              <a:t>　社会福祉法人の役員には各種要件があり、それを満たしていなければならず、そのための裏付けとなる資料の添付も必要となることもある。</a:t>
            </a:r>
            <a:endParaRPr lang="en-US" altLang="ja-JP" sz="1100" dirty="0">
              <a:latin typeface="+mn-ea"/>
            </a:endParaRPr>
          </a:p>
          <a:p>
            <a:r>
              <a:rPr lang="ja-JP" altLang="en-US" sz="1100" dirty="0">
                <a:latin typeface="+mn-ea"/>
              </a:rPr>
              <a:t>　また、既存法人にあっては、資産の状況及び負債の状況を確認し、当該法人の運営状況を把握するため予算書及び決算書（収支計算書・貸借対照表）の添付が必要である。　</a:t>
            </a:r>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7-1</a:t>
            </a:r>
            <a:r>
              <a:rPr lang="ja-JP" altLang="en-US" sz="1100" dirty="0">
                <a:latin typeface="+mn-ea"/>
              </a:rPr>
              <a:t>　チェックリスト</a:t>
            </a:r>
            <a:endParaRPr lang="en-US" altLang="ja-JP" sz="1100" dirty="0">
              <a:latin typeface="+mn-ea"/>
            </a:endParaRPr>
          </a:p>
          <a:p>
            <a:r>
              <a:rPr lang="ja-JP" altLang="en-US" sz="1100" dirty="0">
                <a:latin typeface="+mn-ea"/>
              </a:rPr>
              <a:t>（１）法人役員は、役員に就任できない者、理事の人数、特殊関係人の制限数、置かなければな</a:t>
            </a:r>
            <a:endParaRPr lang="en-US" altLang="ja-JP" sz="1100" dirty="0">
              <a:latin typeface="+mn-ea"/>
            </a:endParaRPr>
          </a:p>
          <a:p>
            <a:r>
              <a:rPr lang="ja-JP" altLang="en-US" sz="1100" dirty="0">
                <a:latin typeface="+mn-ea"/>
              </a:rPr>
              <a:t>　　らない者等、各種要件があるので、</a:t>
            </a:r>
            <a:r>
              <a:rPr lang="en-US" altLang="ja-JP" sz="1100" dirty="0">
                <a:latin typeface="+mn-ea"/>
              </a:rPr>
              <a:t>No.7-1</a:t>
            </a:r>
            <a:r>
              <a:rPr lang="ja-JP" altLang="en-US" sz="1100" dirty="0">
                <a:latin typeface="+mn-ea"/>
              </a:rPr>
              <a:t>チェックリストに添付した「社会福祉事業運営に</a:t>
            </a:r>
            <a:endParaRPr lang="en-US" altLang="ja-JP" sz="1100" dirty="0">
              <a:latin typeface="+mn-ea"/>
            </a:endParaRPr>
          </a:p>
          <a:p>
            <a:r>
              <a:rPr lang="ja-JP" altLang="en-US" sz="1100" dirty="0">
                <a:latin typeface="+mn-ea"/>
              </a:rPr>
              <a:t>　　あたり設置する役員の各種要件」を参照し、要件を満たすものを選任するよう注意すること。</a:t>
            </a:r>
            <a:endParaRPr lang="en-US" altLang="ja-JP" sz="1100" dirty="0">
              <a:latin typeface="+mn-ea"/>
            </a:endParaRPr>
          </a:p>
          <a:p>
            <a:r>
              <a:rPr lang="ja-JP" altLang="en-US" sz="1100" dirty="0">
                <a:latin typeface="+mn-ea"/>
              </a:rPr>
              <a:t>　　</a:t>
            </a:r>
            <a:r>
              <a:rPr lang="en-US" altLang="ja-JP" sz="1100" dirty="0">
                <a:latin typeface="+mn-ea"/>
              </a:rPr>
              <a:t>※</a:t>
            </a:r>
            <a:r>
              <a:rPr lang="ja-JP" altLang="en-US" sz="1100" dirty="0">
                <a:latin typeface="+mn-ea"/>
              </a:rPr>
              <a:t>既設法人についても、必ず作成すること。</a:t>
            </a:r>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7-2</a:t>
            </a:r>
            <a:r>
              <a:rPr lang="ja-JP" altLang="en-US" sz="1100" dirty="0">
                <a:latin typeface="+mn-ea"/>
              </a:rPr>
              <a:t>　施設長（管理者）就任予定者の承諾書（案）</a:t>
            </a:r>
            <a:endParaRPr lang="en-US" altLang="ja-JP" sz="1100" dirty="0">
              <a:latin typeface="+mn-ea"/>
            </a:endParaRPr>
          </a:p>
          <a:p>
            <a:r>
              <a:rPr lang="ja-JP" altLang="en-US" sz="1100" dirty="0">
                <a:latin typeface="+mn-ea"/>
              </a:rPr>
              <a:t>（１）事業計画書提出の段階では、押印されたものではなく案の段階のもの提出すること。協議</a:t>
            </a:r>
            <a:endParaRPr lang="en-US" altLang="ja-JP" sz="1100" dirty="0">
              <a:latin typeface="+mn-ea"/>
            </a:endParaRPr>
          </a:p>
          <a:p>
            <a:r>
              <a:rPr lang="ja-JP" altLang="en-US" sz="1100" dirty="0">
                <a:latin typeface="+mn-ea"/>
              </a:rPr>
              <a:t>　　書提出時（令和８年度補正予算で協議するものは８月頃を予定、令和９年度当初予算で協議</a:t>
            </a:r>
            <a:endParaRPr lang="en-US" altLang="ja-JP" sz="1100" dirty="0">
              <a:latin typeface="+mn-ea"/>
            </a:endParaRPr>
          </a:p>
          <a:p>
            <a:r>
              <a:rPr lang="ja-JP" altLang="en-US" sz="1100" dirty="0">
                <a:latin typeface="+mn-ea"/>
              </a:rPr>
              <a:t>　　するものは１０月頃を予定）に押印された正式なものを提出すること。（その際には身分証</a:t>
            </a:r>
            <a:endParaRPr lang="en-US" altLang="ja-JP" sz="1100" dirty="0">
              <a:latin typeface="+mn-ea"/>
            </a:endParaRPr>
          </a:p>
          <a:p>
            <a:r>
              <a:rPr lang="ja-JP" altLang="en-US" sz="1100" dirty="0">
                <a:latin typeface="+mn-ea"/>
              </a:rPr>
              <a:t>　　明書や履歴書原本も提出すること。）</a:t>
            </a:r>
            <a:endParaRPr lang="en-US" altLang="ja-JP" sz="1100" dirty="0">
              <a:latin typeface="+mn-ea"/>
            </a:endParaRPr>
          </a:p>
          <a:p>
            <a:r>
              <a:rPr lang="ja-JP" altLang="en-US" sz="1100" dirty="0">
                <a:latin typeface="+mn-ea"/>
              </a:rPr>
              <a:t>（２）事業計画書提出時の承諾書は案の段階のものではあるが、この承諾書を前提に審査を進め</a:t>
            </a:r>
            <a:endParaRPr lang="en-US" altLang="ja-JP" sz="1100" dirty="0">
              <a:latin typeface="+mn-ea"/>
            </a:endParaRPr>
          </a:p>
          <a:p>
            <a:r>
              <a:rPr lang="ja-JP" altLang="en-US" sz="1100" dirty="0">
                <a:latin typeface="+mn-ea"/>
              </a:rPr>
              <a:t>　　るため、基本的には協議書提出時と変更がないようにすること。</a:t>
            </a:r>
            <a:endParaRPr lang="en-US" altLang="ja-JP" sz="1100" dirty="0">
              <a:latin typeface="+mn-ea"/>
            </a:endParaRPr>
          </a:p>
          <a:p>
            <a:r>
              <a:rPr lang="ja-JP" altLang="en-US" sz="1100" dirty="0">
                <a:latin typeface="+mn-ea"/>
              </a:rPr>
              <a:t>（３）なお、すでに承諾書を取り交わしている場合は写しを提出すること。</a:t>
            </a:r>
            <a:endParaRPr lang="en-US" altLang="ja-JP" sz="1100" dirty="0">
              <a:latin typeface="+mn-ea"/>
            </a:endParaRPr>
          </a:p>
          <a:p>
            <a:endParaRPr lang="en-US" altLang="ja-JP" sz="1100" dirty="0">
              <a:latin typeface="+mn-ea"/>
            </a:endParaRPr>
          </a:p>
          <a:p>
            <a:endParaRPr lang="en-US" altLang="ja-JP" sz="1100" dirty="0">
              <a:latin typeface="+mn-ea"/>
            </a:endParaRPr>
          </a:p>
          <a:p>
            <a:r>
              <a:rPr lang="ja-JP" altLang="en-US" sz="1100" dirty="0">
                <a:latin typeface="+mn-ea"/>
              </a:rPr>
              <a:t>■</a:t>
            </a:r>
            <a:r>
              <a:rPr lang="en-US" altLang="ja-JP" sz="1100" dirty="0">
                <a:latin typeface="+mn-ea"/>
              </a:rPr>
              <a:t>7-5</a:t>
            </a:r>
            <a:r>
              <a:rPr lang="ja-JP" altLang="en-US" sz="1100" dirty="0" err="1">
                <a:latin typeface="+mn-ea"/>
              </a:rPr>
              <a:t>、</a:t>
            </a:r>
            <a:r>
              <a:rPr lang="en-US" altLang="ja-JP" sz="1100" dirty="0">
                <a:latin typeface="+mn-ea"/>
              </a:rPr>
              <a:t>7-6</a:t>
            </a:r>
            <a:r>
              <a:rPr lang="ja-JP" altLang="en-US" sz="1100" dirty="0">
                <a:latin typeface="+mn-ea"/>
              </a:rPr>
              <a:t>　令和８年度予算書、令和５～７年度決算書</a:t>
            </a:r>
            <a:endParaRPr lang="en-US" altLang="ja-JP" sz="1100" dirty="0">
              <a:latin typeface="+mn-ea"/>
            </a:endParaRPr>
          </a:p>
          <a:p>
            <a:r>
              <a:rPr lang="ja-JP" altLang="en-US" sz="1100" dirty="0">
                <a:latin typeface="+mn-ea"/>
              </a:rPr>
              <a:t>　・　既存法人について、今回充当を予定している資金がある場合、該当部分にマークすること。</a:t>
            </a:r>
            <a:endParaRPr lang="en-US" altLang="ja-JP" sz="1100" dirty="0">
              <a:latin typeface="+mn-ea"/>
            </a:endParaRPr>
          </a:p>
          <a:p>
            <a:endParaRPr lang="en-US" altLang="ja-JP" sz="1100" dirty="0">
              <a:latin typeface="+mn-ea"/>
            </a:endParaRPr>
          </a:p>
          <a:p>
            <a:endParaRPr lang="en-US" altLang="ja-JP" sz="1100" dirty="0">
              <a:latin typeface="+mn-ea"/>
            </a:endParaRPr>
          </a:p>
        </p:txBody>
      </p:sp>
    </p:spTree>
    <p:extLst>
      <p:ext uri="{BB962C8B-B14F-4D97-AF65-F5344CB8AC3E}">
        <p14:creationId xmlns:p14="http://schemas.microsoft.com/office/powerpoint/2010/main" val="24787906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p:nvPr/>
        </p:nvSpPr>
        <p:spPr>
          <a:xfrm>
            <a:off x="278027" y="931866"/>
            <a:ext cx="6301946" cy="600164"/>
          </a:xfrm>
          <a:prstGeom prst="rect">
            <a:avLst/>
          </a:prstGeom>
          <a:noFill/>
        </p:spPr>
        <p:txBody>
          <a:bodyPr wrap="square" rtlCol="0">
            <a:spAutoFit/>
          </a:bodyPr>
          <a:lstStyle/>
          <a:p>
            <a:r>
              <a:rPr lang="ja-JP" altLang="en-US" sz="1100" dirty="0">
                <a:latin typeface="+mn-ea"/>
              </a:rPr>
              <a:t>令和８年度法人現況報告書（</a:t>
            </a:r>
            <a:r>
              <a:rPr lang="en-US" altLang="ja-JP" sz="1100" dirty="0">
                <a:latin typeface="+mn-ea"/>
              </a:rPr>
              <a:t>No.8-1</a:t>
            </a:r>
            <a:r>
              <a:rPr lang="ja-JP" altLang="en-US" sz="1100" dirty="0">
                <a:latin typeface="+mn-ea"/>
              </a:rPr>
              <a:t>）について、</a:t>
            </a:r>
            <a:r>
              <a:rPr lang="en-US" altLang="ja-JP" sz="1100" dirty="0">
                <a:latin typeface="+mn-ea"/>
              </a:rPr>
              <a:t>PDF</a:t>
            </a:r>
            <a:r>
              <a:rPr lang="ja-JP" altLang="en-US" sz="1100" dirty="0">
                <a:latin typeface="+mn-ea"/>
              </a:rPr>
              <a:t>化したものを提出すること。</a:t>
            </a:r>
            <a:endParaRPr lang="en-US" altLang="ja-JP" sz="1100" dirty="0">
              <a:latin typeface="+mn-ea"/>
            </a:endParaRPr>
          </a:p>
          <a:p>
            <a:r>
              <a:rPr lang="ja-JP" altLang="en-US" sz="1100" dirty="0">
                <a:latin typeface="+mn-ea"/>
              </a:rPr>
              <a:t>また、</a:t>
            </a:r>
            <a:r>
              <a:rPr lang="ja-JP" altLang="en-US" sz="1100" b="1" u="sng" dirty="0">
                <a:solidFill>
                  <a:srgbClr val="FF0000"/>
                </a:solidFill>
                <a:latin typeface="+mn-ea"/>
              </a:rPr>
              <a:t>グレーの網掛けがかかっていない（職業等が隠されていない）ものを提出すること。</a:t>
            </a:r>
            <a:endParaRPr lang="en-US" altLang="ja-JP" sz="1100" b="1" u="sng" dirty="0">
              <a:solidFill>
                <a:srgbClr val="FF0000"/>
              </a:solidFill>
              <a:latin typeface="+mn-ea"/>
            </a:endParaRPr>
          </a:p>
          <a:p>
            <a:endParaRPr lang="en-US" altLang="ja-JP" sz="1100" dirty="0">
              <a:latin typeface="+mn-ea"/>
            </a:endParaRPr>
          </a:p>
        </p:txBody>
      </p:sp>
      <p:sp>
        <p:nvSpPr>
          <p:cNvPr id="10" name="正方形/長方形 9"/>
          <p:cNvSpPr/>
          <p:nvPr/>
        </p:nvSpPr>
        <p:spPr>
          <a:xfrm>
            <a:off x="0" y="1568620"/>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No.10</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施設の配置図及び施設の経歴</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11" name="テキスト ボックス 10"/>
          <p:cNvSpPr txBox="1"/>
          <p:nvPr/>
        </p:nvSpPr>
        <p:spPr>
          <a:xfrm>
            <a:off x="211971" y="1801689"/>
            <a:ext cx="6301946" cy="600164"/>
          </a:xfrm>
          <a:prstGeom prst="rect">
            <a:avLst/>
          </a:prstGeom>
          <a:noFill/>
        </p:spPr>
        <p:txBody>
          <a:bodyPr wrap="square" rtlCol="0">
            <a:spAutoFit/>
          </a:bodyPr>
          <a:lstStyle/>
          <a:p>
            <a:r>
              <a:rPr lang="ja-JP" altLang="en-US" sz="1100" dirty="0">
                <a:latin typeface="游ゴシック" panose="020B0400000000000000" pitchFamily="50" charset="-128"/>
                <a:ea typeface="游ゴシック" panose="020B0400000000000000" pitchFamily="50" charset="-128"/>
              </a:rPr>
              <a:t>　</a:t>
            </a:r>
            <a:r>
              <a:rPr lang="ja-JP" altLang="en-US" sz="1100" b="1" u="sng" dirty="0">
                <a:solidFill>
                  <a:srgbClr val="FF0000"/>
                </a:solidFill>
                <a:latin typeface="游ゴシック" panose="020B0400000000000000" pitchFamily="50" charset="-128"/>
                <a:ea typeface="游ゴシック" panose="020B0400000000000000" pitchFamily="50" charset="-128"/>
              </a:rPr>
              <a:t>すべての案件について作成すること。</a:t>
            </a:r>
            <a:endParaRPr lang="en-US" altLang="ja-JP" sz="1100" b="1" u="sng" dirty="0">
              <a:solidFill>
                <a:srgbClr val="FF0000"/>
              </a:solidFill>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（１）配置図等図面は、</a:t>
            </a:r>
            <a:r>
              <a:rPr lang="en-US" altLang="ja-JP" sz="1100" dirty="0">
                <a:latin typeface="游ゴシック" panose="020B0400000000000000" pitchFamily="50" charset="-128"/>
                <a:ea typeface="游ゴシック" panose="020B0400000000000000" pitchFamily="50" charset="-128"/>
              </a:rPr>
              <a:t>A4</a:t>
            </a:r>
            <a:r>
              <a:rPr lang="ja-JP" altLang="en-US" sz="1100" dirty="0">
                <a:latin typeface="游ゴシック" panose="020B0400000000000000" pitchFamily="50" charset="-128"/>
                <a:ea typeface="游ゴシック" panose="020B0400000000000000" pitchFamily="50" charset="-128"/>
              </a:rPr>
              <a:t>に縮小し提出すること。</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（２）様式に記された「注」、及び作成例を参考に作成すること。</a:t>
            </a:r>
            <a:endParaRPr lang="en-US" altLang="ja-JP" sz="1100" dirty="0">
              <a:latin typeface="游ゴシック" panose="020B0400000000000000" pitchFamily="50" charset="-128"/>
              <a:ea typeface="游ゴシック" panose="020B0400000000000000" pitchFamily="50" charset="-128"/>
            </a:endParaRPr>
          </a:p>
        </p:txBody>
      </p:sp>
      <p:sp>
        <p:nvSpPr>
          <p:cNvPr id="12" name="正方形/長方形 11"/>
          <p:cNvSpPr/>
          <p:nvPr/>
        </p:nvSpPr>
        <p:spPr>
          <a:xfrm>
            <a:off x="0" y="2557408"/>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No.11</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工事実施前の施設の平面図</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13" name="テキスト ボックス 12"/>
          <p:cNvSpPr txBox="1"/>
          <p:nvPr/>
        </p:nvSpPr>
        <p:spPr>
          <a:xfrm>
            <a:off x="278027" y="2789581"/>
            <a:ext cx="6301946" cy="1785104"/>
          </a:xfrm>
          <a:prstGeom prst="rect">
            <a:avLst/>
          </a:prstGeom>
          <a:noFill/>
        </p:spPr>
        <p:txBody>
          <a:bodyPr wrap="square" rtlCol="0">
            <a:spAutoFit/>
          </a:bodyPr>
          <a:lstStyle/>
          <a:p>
            <a:r>
              <a:rPr lang="ja-JP" altLang="en-US" sz="1100" dirty="0">
                <a:latin typeface="游ゴシック" panose="020B0400000000000000" pitchFamily="50" charset="-128"/>
                <a:ea typeface="游ゴシック" panose="020B0400000000000000" pitchFamily="50" charset="-128"/>
              </a:rPr>
              <a:t>（１）創設以外（改築及び大規模修繕）を予定している事業主体が作成。</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（２）配置図等図面は、</a:t>
            </a:r>
            <a:r>
              <a:rPr lang="en-US" altLang="ja-JP" sz="1100" dirty="0">
                <a:latin typeface="游ゴシック" panose="020B0400000000000000" pitchFamily="50" charset="-128"/>
                <a:ea typeface="游ゴシック" panose="020B0400000000000000" pitchFamily="50" charset="-128"/>
              </a:rPr>
              <a:t>A4</a:t>
            </a:r>
            <a:r>
              <a:rPr lang="ja-JP" altLang="en-US" sz="1100" dirty="0">
                <a:latin typeface="游ゴシック" panose="020B0400000000000000" pitchFamily="50" charset="-128"/>
                <a:ea typeface="游ゴシック" panose="020B0400000000000000" pitchFamily="50" charset="-128"/>
              </a:rPr>
              <a:t>に縮小し提出すること。</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（３）各室の名称、面積を必ず記入すること。</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（４）必要に応じ現状を示す写真（</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）を添付すること。</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現状写真・・・どこの場所で撮った写真か図面上（平面図等）でも分かるように明示す</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ること。</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（５）他の社会福祉施設等（他省庁所管施設等を含む。）との合築の場合には、全体の平面図を</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必ず添付し、各々設備の帰属を施設ごとに区分すること。</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（４）大規模修繕の場合は修繕箇所が分かるように図面を着色し、修繕箇所のカラー写真を提出</a:t>
            </a:r>
            <a:endParaRPr lang="en-US" altLang="ja-JP" sz="1100" dirty="0">
              <a:latin typeface="游ゴシック" panose="020B0400000000000000" pitchFamily="50" charset="-128"/>
              <a:ea typeface="游ゴシック" panose="020B0400000000000000" pitchFamily="50" charset="-128"/>
            </a:endParaRPr>
          </a:p>
          <a:p>
            <a:r>
              <a:rPr lang="ja-JP" altLang="en-US" sz="1100" dirty="0">
                <a:latin typeface="游ゴシック" panose="020B0400000000000000" pitchFamily="50" charset="-128"/>
                <a:ea typeface="游ゴシック" panose="020B0400000000000000" pitchFamily="50" charset="-128"/>
              </a:rPr>
              <a:t>　　すること。（提出書類</a:t>
            </a:r>
            <a:r>
              <a:rPr lang="en-US" altLang="ja-JP" sz="1100" dirty="0">
                <a:latin typeface="游ゴシック" panose="020B0400000000000000" pitchFamily="50" charset="-128"/>
                <a:ea typeface="游ゴシック" panose="020B0400000000000000" pitchFamily="50" charset="-128"/>
              </a:rPr>
              <a:t>No.11-2</a:t>
            </a:r>
            <a:r>
              <a:rPr lang="ja-JP" altLang="en-US" sz="1100" dirty="0">
                <a:latin typeface="游ゴシック" panose="020B0400000000000000" pitchFamily="50" charset="-128"/>
                <a:ea typeface="游ゴシック" panose="020B0400000000000000" pitchFamily="50" charset="-128"/>
              </a:rPr>
              <a:t>の写真参考様式を使用）</a:t>
            </a:r>
            <a:endParaRPr lang="en-US" altLang="ja-JP" sz="1100" dirty="0">
              <a:latin typeface="游ゴシック" panose="020B0400000000000000" pitchFamily="50" charset="-128"/>
              <a:ea typeface="游ゴシック" panose="020B0400000000000000" pitchFamily="50" charset="-128"/>
            </a:endParaRPr>
          </a:p>
        </p:txBody>
      </p:sp>
      <p:sp>
        <p:nvSpPr>
          <p:cNvPr id="14" name="正方形/長方形 13"/>
          <p:cNvSpPr/>
          <p:nvPr/>
        </p:nvSpPr>
        <p:spPr>
          <a:xfrm>
            <a:off x="0" y="698601"/>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ja-JP" sz="1200" b="1" dirty="0">
                <a:solidFill>
                  <a:schemeClr val="tx1"/>
                </a:solidFill>
                <a:latin typeface="+mn-ea"/>
              </a:rPr>
              <a:t>No.</a:t>
            </a:r>
            <a:r>
              <a:rPr kumimoji="1" lang="ja-JP" altLang="en-US" sz="1200" b="1" dirty="0">
                <a:solidFill>
                  <a:schemeClr val="tx1"/>
                </a:solidFill>
                <a:latin typeface="+mn-ea"/>
              </a:rPr>
              <a:t> ８</a:t>
            </a:r>
            <a:r>
              <a:rPr kumimoji="1" lang="zh-TW" altLang="en-US" sz="1200" b="1" dirty="0">
                <a:solidFill>
                  <a:schemeClr val="tx1"/>
                </a:solidFill>
                <a:latin typeface="+mn-ea"/>
              </a:rPr>
              <a:t>　「</a:t>
            </a:r>
            <a:r>
              <a:rPr kumimoji="1" lang="ja-JP" altLang="en-US" sz="1200" b="1" dirty="0">
                <a:solidFill>
                  <a:schemeClr val="tx1"/>
                </a:solidFill>
                <a:latin typeface="+mn-ea"/>
              </a:rPr>
              <a:t>令和８年度法人現行報告書</a:t>
            </a:r>
            <a:r>
              <a:rPr kumimoji="1" lang="zh-TW" altLang="en-US" sz="1200" b="1" dirty="0">
                <a:solidFill>
                  <a:schemeClr val="tx1"/>
                </a:solidFill>
                <a:latin typeface="+mn-ea"/>
              </a:rPr>
              <a:t>」</a:t>
            </a:r>
            <a:endParaRPr kumimoji="1" lang="ja-JP" altLang="en-US" sz="1200" b="1" dirty="0">
              <a:solidFill>
                <a:schemeClr val="tx1"/>
              </a:solidFill>
              <a:latin typeface="+mn-ea"/>
            </a:endParaRPr>
          </a:p>
        </p:txBody>
      </p:sp>
      <p:sp>
        <p:nvSpPr>
          <p:cNvPr id="17" name="正方形/長方形 16"/>
          <p:cNvSpPr/>
          <p:nvPr/>
        </p:nvSpPr>
        <p:spPr>
          <a:xfrm>
            <a:off x="0" y="4749219"/>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zh-TW" sz="1200" b="1" dirty="0">
                <a:solidFill>
                  <a:schemeClr val="tx1"/>
                </a:solidFill>
                <a:latin typeface="游ゴシック" panose="020B0400000000000000" pitchFamily="50" charset="-128"/>
                <a:ea typeface="游ゴシック" panose="020B0400000000000000" pitchFamily="50" charset="-128"/>
              </a:rPr>
              <a:t>No.12</a:t>
            </a:r>
            <a:r>
              <a:rPr kumimoji="1" lang="zh-TW" altLang="en-US" sz="1200" b="1"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工程表</a:t>
            </a:r>
            <a:r>
              <a:rPr kumimoji="1" lang="zh-TW" altLang="en-US"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p:txBody>
      </p:sp>
      <p:sp>
        <p:nvSpPr>
          <p:cNvPr id="18" name="テキスト ボックス 17"/>
          <p:cNvSpPr txBox="1"/>
          <p:nvPr/>
        </p:nvSpPr>
        <p:spPr>
          <a:xfrm>
            <a:off x="211971" y="4992006"/>
            <a:ext cx="6434058" cy="3816429"/>
          </a:xfrm>
          <a:prstGeom prst="rect">
            <a:avLst/>
          </a:prstGeom>
          <a:noFill/>
        </p:spPr>
        <p:txBody>
          <a:bodyPr wrap="square" rtlCol="0">
            <a:spAutoFit/>
          </a:bodyPr>
          <a:lstStyle/>
          <a:p>
            <a:r>
              <a:rPr lang="ja-JP" altLang="en-US" sz="1100" dirty="0">
                <a:latin typeface="+mn-ea"/>
              </a:rPr>
              <a:t>≪本様式の概要≫</a:t>
            </a:r>
            <a:endParaRPr lang="en-US" altLang="ja-JP" sz="1100" dirty="0">
              <a:latin typeface="+mn-ea"/>
            </a:endParaRPr>
          </a:p>
          <a:p>
            <a:r>
              <a:rPr lang="ja-JP" altLang="en-US" sz="1100" dirty="0">
                <a:latin typeface="+mn-ea"/>
              </a:rPr>
              <a:t>　施設整備を計画し、国庫補助協議を行うにあたり各事業主体は全体のスケジュールから工事の進捗状況を見据え、「初年度」及び「次年度」の進捗率を決定することとなる（２か年事業の場合）。</a:t>
            </a:r>
            <a:endParaRPr lang="en-US" altLang="ja-JP" sz="1100" dirty="0">
              <a:latin typeface="+mn-ea"/>
            </a:endParaRPr>
          </a:p>
          <a:p>
            <a:r>
              <a:rPr lang="ja-JP" altLang="en-US" sz="1100" dirty="0">
                <a:latin typeface="+mn-ea"/>
              </a:rPr>
              <a:t>　補助金を受けるためには、各年度ごとの進捗状況により交付申請・実績報告を行う。</a:t>
            </a:r>
            <a:endParaRPr lang="en-US" altLang="ja-JP" sz="1100" dirty="0">
              <a:latin typeface="+mn-ea"/>
            </a:endParaRPr>
          </a:p>
          <a:p>
            <a:endParaRPr lang="en-US" altLang="ja-JP" sz="1100" dirty="0">
              <a:latin typeface="+mn-ea"/>
            </a:endParaRPr>
          </a:p>
          <a:p>
            <a:r>
              <a:rPr lang="ja-JP" altLang="en-US" sz="1100" dirty="0">
                <a:latin typeface="+mn-ea"/>
              </a:rPr>
              <a:t>（１）作成例を参考に下記手順で、着工から竣工まで月単位で出来高を確認出来る工程表を作成</a:t>
            </a:r>
            <a:endParaRPr lang="en-US" altLang="ja-JP" sz="1100" dirty="0">
              <a:latin typeface="+mn-ea"/>
            </a:endParaRPr>
          </a:p>
          <a:p>
            <a:r>
              <a:rPr lang="ja-JP" altLang="en-US" sz="1100" dirty="0">
                <a:latin typeface="+mn-ea"/>
              </a:rPr>
              <a:t>　　すること。</a:t>
            </a:r>
            <a:endParaRPr lang="en-US" altLang="ja-JP" sz="1100" dirty="0">
              <a:latin typeface="+mn-ea"/>
            </a:endParaRPr>
          </a:p>
          <a:p>
            <a:r>
              <a:rPr lang="ja-JP" altLang="en-US" sz="1100" dirty="0">
                <a:latin typeface="+mn-ea"/>
              </a:rPr>
              <a:t>　　①　横軸を「月別進捗率」とし、着工から竣工までの月ごとの進捗率を入力する。　</a:t>
            </a:r>
            <a:endParaRPr lang="en-US" altLang="ja-JP" sz="1100" dirty="0">
              <a:latin typeface="+mn-ea"/>
            </a:endParaRPr>
          </a:p>
          <a:p>
            <a:r>
              <a:rPr lang="ja-JP" altLang="en-US" sz="1100" dirty="0">
                <a:latin typeface="+mn-ea"/>
              </a:rPr>
              <a:t>　　　</a:t>
            </a:r>
            <a:r>
              <a:rPr lang="en-US" altLang="ja-JP" sz="1100" dirty="0">
                <a:latin typeface="+mn-ea"/>
              </a:rPr>
              <a:t>※</a:t>
            </a:r>
            <a:r>
              <a:rPr lang="ja-JP" altLang="en-US" sz="1100" dirty="0">
                <a:latin typeface="+mn-ea"/>
              </a:rPr>
              <a:t>一番下段にある「合計」欄の上段にその月の進捗率を入力すると、下段に前月との合計が</a:t>
            </a:r>
            <a:endParaRPr lang="en-US" altLang="ja-JP" sz="1100" dirty="0">
              <a:latin typeface="+mn-ea"/>
            </a:endParaRPr>
          </a:p>
          <a:p>
            <a:r>
              <a:rPr lang="ja-JP" altLang="en-US" sz="1100" dirty="0">
                <a:latin typeface="+mn-ea"/>
              </a:rPr>
              <a:t>　　　　自動入力される。</a:t>
            </a:r>
            <a:endParaRPr lang="en-US" altLang="ja-JP" sz="1100" dirty="0">
              <a:latin typeface="+mn-ea"/>
            </a:endParaRPr>
          </a:p>
          <a:p>
            <a:r>
              <a:rPr lang="ja-JP" altLang="en-US" sz="1100" dirty="0">
                <a:latin typeface="+mn-ea"/>
              </a:rPr>
              <a:t>　　②　横軸（月ごと）の進捗率をグラフで表すこと。その際、初年度末の進捗率とグラフが一致</a:t>
            </a:r>
            <a:endParaRPr lang="en-US" altLang="ja-JP" sz="1100" dirty="0">
              <a:latin typeface="+mn-ea"/>
            </a:endParaRPr>
          </a:p>
          <a:p>
            <a:r>
              <a:rPr lang="ja-JP" altLang="en-US" sz="1100" dirty="0">
                <a:latin typeface="+mn-ea"/>
              </a:rPr>
              <a:t>　　　し、また、次年度竣工時が「</a:t>
            </a:r>
            <a:r>
              <a:rPr lang="en-US" altLang="ja-JP" sz="1100" dirty="0">
                <a:latin typeface="+mn-ea"/>
              </a:rPr>
              <a:t>100</a:t>
            </a:r>
            <a:r>
              <a:rPr lang="ja-JP" altLang="en-US" sz="1100" dirty="0">
                <a:latin typeface="+mn-ea"/>
              </a:rPr>
              <a:t>％」となるようにすること。</a:t>
            </a:r>
            <a:endParaRPr lang="en-US" altLang="ja-JP" sz="1100" dirty="0">
              <a:latin typeface="+mn-ea"/>
            </a:endParaRPr>
          </a:p>
          <a:p>
            <a:r>
              <a:rPr lang="ja-JP" altLang="en-US" sz="1100" dirty="0">
                <a:latin typeface="+mn-ea"/>
              </a:rPr>
              <a:t>　　③　縦軸を「工種進捗率」とする。</a:t>
            </a:r>
            <a:endParaRPr lang="en-US" altLang="ja-JP" sz="1100" dirty="0">
              <a:latin typeface="+mn-ea"/>
            </a:endParaRPr>
          </a:p>
          <a:p>
            <a:r>
              <a:rPr lang="ja-JP" altLang="en-US" sz="1100" dirty="0">
                <a:latin typeface="+mn-ea"/>
              </a:rPr>
              <a:t>　　④　工事種別には工事の工程名を入力すること。</a:t>
            </a:r>
            <a:endParaRPr lang="en-US" altLang="ja-JP" sz="1100" dirty="0">
              <a:latin typeface="+mn-ea"/>
            </a:endParaRPr>
          </a:p>
          <a:p>
            <a:r>
              <a:rPr lang="ja-JP" altLang="en-US" sz="1100" dirty="0">
                <a:latin typeface="+mn-ea"/>
              </a:rPr>
              <a:t>　　⑤　各工種ごとの工程を　　　　　で示すこととするが、さらにその工種の中で作業等が分か</a:t>
            </a:r>
            <a:endParaRPr lang="en-US" altLang="ja-JP" sz="1100" dirty="0">
              <a:latin typeface="+mn-ea"/>
            </a:endParaRPr>
          </a:p>
          <a:p>
            <a:r>
              <a:rPr lang="ja-JP" altLang="en-US" sz="1100" dirty="0">
                <a:latin typeface="+mn-ea"/>
              </a:rPr>
              <a:t>　　　れる場合は、分かる範囲でできるだけ詳細に表示すること。</a:t>
            </a:r>
            <a:endParaRPr lang="en-US" altLang="ja-JP" sz="1100" dirty="0">
              <a:latin typeface="+mn-ea"/>
            </a:endParaRPr>
          </a:p>
          <a:p>
            <a:r>
              <a:rPr lang="ja-JP" altLang="en-US" sz="1100" dirty="0">
                <a:latin typeface="+mn-ea"/>
              </a:rPr>
              <a:t>　　⑥　その際、２か年以上の事業になる場合は、各年度末の出来高予定が分かるようにするとと</a:t>
            </a:r>
            <a:endParaRPr lang="en-US" altLang="ja-JP" sz="1100" dirty="0">
              <a:latin typeface="+mn-ea"/>
            </a:endParaRPr>
          </a:p>
          <a:p>
            <a:r>
              <a:rPr lang="ja-JP" altLang="en-US" sz="1100" dirty="0">
                <a:latin typeface="+mn-ea"/>
              </a:rPr>
              <a:t>　　　もに、各年度の出来高が各年度の進捗率と一致するよう作成すること。</a:t>
            </a:r>
            <a:endParaRPr lang="en-US" altLang="ja-JP" sz="1100" dirty="0">
              <a:latin typeface="+mn-ea"/>
            </a:endParaRPr>
          </a:p>
          <a:p>
            <a:r>
              <a:rPr lang="ja-JP" altLang="en-US" sz="1100" dirty="0">
                <a:latin typeface="+mn-ea"/>
              </a:rPr>
              <a:t>（２）なお、事業が２カ年以上にわたる場合は、理由書（</a:t>
            </a:r>
            <a:r>
              <a:rPr lang="en-US" altLang="ja-JP" sz="1100" dirty="0">
                <a:latin typeface="+mn-ea"/>
              </a:rPr>
              <a:t>No.12-2</a:t>
            </a:r>
            <a:r>
              <a:rPr lang="ja-JP" altLang="en-US" sz="1100" dirty="0" err="1">
                <a:latin typeface="+mn-ea"/>
              </a:rPr>
              <a:t>、</a:t>
            </a:r>
            <a:r>
              <a:rPr lang="ja-JP" altLang="en-US" sz="1100" dirty="0">
                <a:latin typeface="+mn-ea"/>
              </a:rPr>
              <a:t>任意様式）を添付すること。</a:t>
            </a:r>
            <a:endParaRPr lang="en-US" altLang="ja-JP" sz="1100" dirty="0">
              <a:latin typeface="+mn-ea"/>
            </a:endParaRPr>
          </a:p>
          <a:p>
            <a:endParaRPr lang="en-US" altLang="ja-JP" sz="1100" dirty="0">
              <a:latin typeface="+mn-ea"/>
            </a:endParaRPr>
          </a:p>
          <a:p>
            <a:endParaRPr lang="en-US" altLang="ja-JP" sz="1100" dirty="0">
              <a:latin typeface="+mn-ea"/>
            </a:endParaRPr>
          </a:p>
          <a:p>
            <a:endParaRPr lang="en-US" altLang="ja-JP" sz="1100" dirty="0">
              <a:latin typeface="+mn-ea"/>
            </a:endParaRPr>
          </a:p>
        </p:txBody>
      </p:sp>
      <p:sp>
        <p:nvSpPr>
          <p:cNvPr id="2" name="正方形/長方形 1"/>
          <p:cNvSpPr/>
          <p:nvPr/>
        </p:nvSpPr>
        <p:spPr>
          <a:xfrm>
            <a:off x="2145777" y="7410450"/>
            <a:ext cx="616473" cy="10801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9" name="テキスト ボックス 1"/>
          <p:cNvSpPr txBox="1"/>
          <p:nvPr/>
        </p:nvSpPr>
        <p:spPr>
          <a:xfrm>
            <a:off x="430000" y="8242130"/>
            <a:ext cx="6216029" cy="1647574"/>
          </a:xfrm>
          <a:prstGeom prst="rect">
            <a:avLst/>
          </a:prstGeom>
          <a:solidFill>
            <a:schemeClr val="lt1"/>
          </a:solidFill>
          <a:ln w="9525" cmpd="sng">
            <a:solidFill>
              <a:schemeClr val="tx1"/>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nSpc>
                <a:spcPts val="1600"/>
              </a:lnSpc>
            </a:pPr>
            <a:r>
              <a:rPr kumimoji="1" lang="ja-JP" altLang="en-US" sz="1300" dirty="0">
                <a:solidFill>
                  <a:srgbClr val="FF0000"/>
                </a:solidFill>
              </a:rPr>
              <a:t>　</a:t>
            </a:r>
            <a:r>
              <a:rPr kumimoji="1" lang="ja-JP" altLang="en-US" sz="1300" b="1" dirty="0">
                <a:solidFill>
                  <a:srgbClr val="FF0000"/>
                </a:solidFill>
              </a:rPr>
              <a:t>令和８年度補正予算で協議する場合は、単年度（令和９年度末まで）で事業を完了させる必要があります。</a:t>
            </a:r>
            <a:endParaRPr kumimoji="1" lang="en-US" altLang="ja-JP" sz="1300" b="1" dirty="0">
              <a:solidFill>
                <a:srgbClr val="FF0000"/>
              </a:solidFill>
            </a:endParaRPr>
          </a:p>
          <a:p>
            <a:pPr>
              <a:lnSpc>
                <a:spcPts val="1500"/>
              </a:lnSpc>
            </a:pPr>
            <a:r>
              <a:rPr kumimoji="1" lang="ja-JP" altLang="en-US" sz="1300" b="1" dirty="0">
                <a:solidFill>
                  <a:srgbClr val="FF0000"/>
                </a:solidFill>
              </a:rPr>
              <a:t>　例年、補正予算協議案件については補正予算が組まれた年度の翌年度の４月初旬に都からの内示を通知しています。そのため、入札等の期間を考慮すると、工期は最大でも８か月程度となる案件が対象となります</a:t>
            </a:r>
            <a:r>
              <a:rPr kumimoji="1" lang="ja-JP" altLang="en-US" sz="1300" dirty="0">
                <a:solidFill>
                  <a:srgbClr val="FF0000"/>
                </a:solidFill>
              </a:rPr>
              <a:t>。</a:t>
            </a:r>
            <a:endParaRPr kumimoji="1" lang="en-US" altLang="ja-JP" sz="1300" dirty="0">
              <a:solidFill>
                <a:srgbClr val="FF0000"/>
              </a:solidFill>
            </a:endParaRPr>
          </a:p>
          <a:p>
            <a:pPr>
              <a:lnSpc>
                <a:spcPts val="1500"/>
              </a:lnSpc>
            </a:pPr>
            <a:r>
              <a:rPr kumimoji="1" lang="ja-JP" altLang="en-US" sz="1300" dirty="0">
                <a:solidFill>
                  <a:srgbClr val="FF0000"/>
                </a:solidFill>
              </a:rPr>
              <a:t>　</a:t>
            </a:r>
            <a:r>
              <a:rPr kumimoji="1" lang="ja-JP" altLang="en-US" sz="1300" b="1" dirty="0">
                <a:solidFill>
                  <a:srgbClr val="FF0000"/>
                </a:solidFill>
              </a:rPr>
              <a:t>なお、近年は物価高騰や建築業界における人手不足の関係から入札不調となるケースが増えております。入札不調となった場合でも単年度での工事完了するよう、余裕をもったスケジュールを組むようにしてください。</a:t>
            </a:r>
            <a:endParaRPr kumimoji="1" lang="en-US" altLang="ja-JP" sz="1300" dirty="0">
              <a:solidFill>
                <a:srgbClr val="FF0000"/>
              </a:solidFill>
            </a:endParaRPr>
          </a:p>
        </p:txBody>
      </p:sp>
      <p:sp>
        <p:nvSpPr>
          <p:cNvPr id="15" name="テキスト ボックス 14"/>
          <p:cNvSpPr txBox="1"/>
          <p:nvPr/>
        </p:nvSpPr>
        <p:spPr>
          <a:xfrm>
            <a:off x="211971" y="251"/>
            <a:ext cx="6301946" cy="769441"/>
          </a:xfrm>
          <a:prstGeom prst="rect">
            <a:avLst/>
          </a:prstGeom>
          <a:noFill/>
        </p:spPr>
        <p:txBody>
          <a:bodyPr wrap="square" rtlCol="0">
            <a:spAutoFit/>
          </a:bodyPr>
          <a:lstStyle/>
          <a:p>
            <a:endParaRPr kumimoji="1" lang="en-US" altLang="ja-JP" sz="1100" dirty="0">
              <a:latin typeface="游ゴシック" panose="020B0400000000000000" pitchFamily="50" charset="-128"/>
              <a:ea typeface="游ゴシック" panose="020B0400000000000000" pitchFamily="50" charset="-128"/>
            </a:endParaRPr>
          </a:p>
          <a:p>
            <a:r>
              <a:rPr kumimoji="1" lang="ja-JP" altLang="en-US" sz="1100" dirty="0">
                <a:latin typeface="游ゴシック" panose="020B0400000000000000" pitchFamily="50" charset="-128"/>
                <a:ea typeface="游ゴシック" panose="020B0400000000000000" pitchFamily="50" charset="-128"/>
              </a:rPr>
              <a:t>■</a:t>
            </a:r>
            <a:r>
              <a:rPr kumimoji="1" lang="en-US" altLang="ja-JP" sz="1100" dirty="0">
                <a:latin typeface="游ゴシック" panose="020B0400000000000000" pitchFamily="50" charset="-128"/>
                <a:ea typeface="游ゴシック" panose="020B0400000000000000" pitchFamily="50" charset="-128"/>
              </a:rPr>
              <a:t>7-7</a:t>
            </a:r>
            <a:r>
              <a:rPr kumimoji="1" lang="ja-JP" altLang="en-US" sz="1100" dirty="0">
                <a:latin typeface="游ゴシック" panose="020B0400000000000000" pitchFamily="50" charset="-128"/>
                <a:ea typeface="游ゴシック" panose="020B0400000000000000" pitchFamily="50" charset="-128"/>
              </a:rPr>
              <a:t>　法人の財務状況推移表</a:t>
            </a:r>
            <a:endParaRPr kumimoji="1" lang="en-US" altLang="ja-JP" sz="1100" dirty="0">
              <a:latin typeface="游ゴシック" panose="020B0400000000000000" pitchFamily="50" charset="-128"/>
              <a:ea typeface="游ゴシック" panose="020B0400000000000000" pitchFamily="50" charset="-128"/>
            </a:endParaRPr>
          </a:p>
          <a:p>
            <a:r>
              <a:rPr kumimoji="1" lang="ja-JP" altLang="en-US" sz="1100" dirty="0">
                <a:latin typeface="游ゴシック" panose="020B0400000000000000" pitchFamily="50" charset="-128"/>
                <a:ea typeface="游ゴシック" panose="020B0400000000000000" pitchFamily="50" charset="-128"/>
              </a:rPr>
              <a:t>　・　令和５～７年度の法人全体の財務状況を記載すること。</a:t>
            </a:r>
          </a:p>
          <a:p>
            <a:endParaRPr lang="en-US" altLang="ja-JP" sz="1100" dirty="0">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5066327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278026" y="386127"/>
            <a:ext cx="6579974" cy="10156627"/>
          </a:xfrm>
          <a:prstGeom prst="rect">
            <a:avLst/>
          </a:prstGeom>
          <a:noFill/>
        </p:spPr>
        <p:txBody>
          <a:bodyPr wrap="square" rtlCol="0">
            <a:spAutoFit/>
          </a:bodyPr>
          <a:lstStyle/>
          <a:p>
            <a:r>
              <a:rPr lang="ja-JP" altLang="en-US" sz="1100" dirty="0">
                <a:latin typeface="+mn-ea"/>
              </a:rPr>
              <a:t>■</a:t>
            </a:r>
            <a:r>
              <a:rPr lang="en-US" altLang="ja-JP" sz="1100" dirty="0">
                <a:latin typeface="+mn-ea"/>
              </a:rPr>
              <a:t>No.13-1 </a:t>
            </a:r>
            <a:r>
              <a:rPr lang="ja-JP" altLang="en-US" sz="1100" dirty="0">
                <a:latin typeface="+mn-ea"/>
              </a:rPr>
              <a:t>チェックリスト</a:t>
            </a:r>
            <a:endParaRPr lang="en-US" altLang="ja-JP" sz="1100" dirty="0">
              <a:latin typeface="+mn-ea"/>
            </a:endParaRPr>
          </a:p>
          <a:p>
            <a:r>
              <a:rPr lang="ja-JP" altLang="en-US" sz="1100" dirty="0">
                <a:latin typeface="+mn-ea"/>
              </a:rPr>
              <a:t>　・　チェックリスト下の「計画概要」は、全ての事業主体が記入すること。</a:t>
            </a:r>
            <a:endParaRPr lang="en-US" altLang="ja-JP" sz="1100" dirty="0">
              <a:latin typeface="+mn-ea"/>
            </a:endParaRPr>
          </a:p>
          <a:p>
            <a:r>
              <a:rPr lang="ja-JP" altLang="en-US" sz="1100" dirty="0">
                <a:latin typeface="+mn-ea"/>
              </a:rPr>
              <a:t>　・　施設を整備するにあたっては、都で定めている「東京都福祉のまちづくり条例」の趣旨を理解</a:t>
            </a:r>
            <a:endParaRPr lang="en-US" altLang="ja-JP" sz="1100" dirty="0">
              <a:latin typeface="+mn-ea"/>
            </a:endParaRPr>
          </a:p>
          <a:p>
            <a:r>
              <a:rPr lang="ja-JP" altLang="en-US" sz="1100" dirty="0">
                <a:latin typeface="+mn-ea"/>
              </a:rPr>
              <a:t>　　し、これに合致するように努めること。</a:t>
            </a:r>
            <a:endParaRPr lang="en-US" altLang="ja-JP" sz="1100" dirty="0">
              <a:latin typeface="+mn-ea"/>
            </a:endParaRPr>
          </a:p>
          <a:p>
            <a:r>
              <a:rPr lang="ja-JP" altLang="en-US" sz="1100" dirty="0">
                <a:latin typeface="+mn-ea"/>
              </a:rPr>
              <a:t>　　「福祉のまちづくり条例」の詳細（福祉のまちづくり条例施設整備マニュアル）については、福</a:t>
            </a:r>
            <a:endParaRPr lang="en-US" altLang="ja-JP" sz="1100" dirty="0">
              <a:latin typeface="+mn-ea"/>
            </a:endParaRPr>
          </a:p>
          <a:p>
            <a:r>
              <a:rPr lang="ja-JP" altLang="en-US" sz="1100" dirty="0">
                <a:latin typeface="+mn-ea"/>
              </a:rPr>
              <a:t>　　祉局ホームページで確認できる。（東京都ホームページ→福祉局ホームページ→福祉保健の基盤</a:t>
            </a:r>
            <a:endParaRPr lang="en-US" altLang="ja-JP" sz="1100" dirty="0">
              <a:latin typeface="+mn-ea"/>
            </a:endParaRPr>
          </a:p>
          <a:p>
            <a:r>
              <a:rPr lang="ja-JP" altLang="en-US" sz="1100" dirty="0">
                <a:latin typeface="+mn-ea"/>
              </a:rPr>
              <a:t>　　づくり→福祉のまちづくり）</a:t>
            </a:r>
            <a:endParaRPr lang="en-US" altLang="ja-JP" sz="1100" dirty="0">
              <a:latin typeface="+mn-ea"/>
            </a:endParaRPr>
          </a:p>
          <a:p>
            <a:endParaRPr lang="en-US" altLang="ja-JP" sz="1600" dirty="0">
              <a:latin typeface="+mn-ea"/>
            </a:endParaRPr>
          </a:p>
          <a:p>
            <a:r>
              <a:rPr lang="ja-JP" altLang="en-US" sz="1100" dirty="0">
                <a:latin typeface="+mn-ea"/>
              </a:rPr>
              <a:t>■</a:t>
            </a:r>
            <a:r>
              <a:rPr lang="en-US" altLang="ja-JP" sz="1100" dirty="0">
                <a:latin typeface="+mn-ea"/>
              </a:rPr>
              <a:t>No.13-2</a:t>
            </a:r>
            <a:r>
              <a:rPr lang="ja-JP" altLang="en-US" sz="1100" dirty="0">
                <a:latin typeface="+mn-ea"/>
              </a:rPr>
              <a:t>　審査基準表</a:t>
            </a:r>
            <a:endParaRPr lang="en-US" altLang="ja-JP" sz="1100" dirty="0">
              <a:latin typeface="+mn-ea"/>
            </a:endParaRPr>
          </a:p>
          <a:p>
            <a:r>
              <a:rPr lang="ja-JP" altLang="en-US" sz="1100" dirty="0">
                <a:latin typeface="+mn-ea"/>
              </a:rPr>
              <a:t>　≪本様式の概要≫</a:t>
            </a:r>
            <a:endParaRPr lang="en-US" altLang="ja-JP" sz="1100" dirty="0">
              <a:latin typeface="+mn-ea"/>
            </a:endParaRPr>
          </a:p>
          <a:p>
            <a:r>
              <a:rPr lang="ja-JP" altLang="en-US" sz="1100" dirty="0">
                <a:latin typeface="+mn-ea"/>
              </a:rPr>
              <a:t>　　社会福祉施設を整備するにあたっては設備の基準が決まっている。</a:t>
            </a:r>
            <a:endParaRPr lang="en-US" altLang="ja-JP" sz="1100" dirty="0">
              <a:latin typeface="+mn-ea"/>
            </a:endParaRPr>
          </a:p>
          <a:p>
            <a:r>
              <a:rPr lang="ja-JP" altLang="en-US" sz="1100" dirty="0">
                <a:latin typeface="+mn-ea"/>
              </a:rPr>
              <a:t>　　</a:t>
            </a:r>
            <a:r>
              <a:rPr lang="ja-JP" altLang="en-US" sz="1100" b="1" dirty="0">
                <a:solidFill>
                  <a:srgbClr val="FF0000"/>
                </a:solidFill>
                <a:latin typeface="+mn-ea"/>
              </a:rPr>
              <a:t>この基準を遵守することはもとより、都条例に基づく、「指定基準」及び「最低基準」を遵守し</a:t>
            </a:r>
            <a:endParaRPr lang="en-US" altLang="ja-JP" sz="1100" b="1" dirty="0">
              <a:solidFill>
                <a:srgbClr val="FF0000"/>
              </a:solidFill>
              <a:latin typeface="+mn-ea"/>
            </a:endParaRPr>
          </a:p>
          <a:p>
            <a:r>
              <a:rPr lang="ja-JP" altLang="en-US" sz="1100" b="1" dirty="0">
                <a:solidFill>
                  <a:srgbClr val="FF0000"/>
                </a:solidFill>
                <a:latin typeface="+mn-ea"/>
              </a:rPr>
              <a:t>　なければならない。</a:t>
            </a:r>
            <a:endParaRPr lang="en-US" altLang="ja-JP" sz="1100" b="1" dirty="0">
              <a:solidFill>
                <a:srgbClr val="FF0000"/>
              </a:solidFill>
              <a:latin typeface="+mn-ea"/>
            </a:endParaRPr>
          </a:p>
          <a:p>
            <a:endParaRPr lang="en-US" altLang="ja-JP" sz="1100" b="1" dirty="0">
              <a:solidFill>
                <a:srgbClr val="FF0000"/>
              </a:solidFill>
              <a:latin typeface="+mn-ea"/>
            </a:endParaRPr>
          </a:p>
          <a:p>
            <a:endParaRPr lang="en-US" altLang="ja-JP" sz="1100" b="1" dirty="0">
              <a:solidFill>
                <a:srgbClr val="FF0000"/>
              </a:solidFill>
              <a:latin typeface="+mn-ea"/>
            </a:endParaRPr>
          </a:p>
          <a:p>
            <a:endParaRPr lang="en-US" altLang="ja-JP" sz="1100" b="1" dirty="0">
              <a:solidFill>
                <a:srgbClr val="FF0000"/>
              </a:solidFill>
              <a:latin typeface="+mn-ea"/>
            </a:endParaRPr>
          </a:p>
          <a:p>
            <a:endParaRPr lang="en-US" altLang="ja-JP" sz="1100" b="1" dirty="0">
              <a:solidFill>
                <a:srgbClr val="FF0000"/>
              </a:solidFill>
              <a:latin typeface="+mn-ea"/>
            </a:endParaRPr>
          </a:p>
          <a:p>
            <a:endParaRPr lang="en-US" altLang="ja-JP" sz="1100" b="1" dirty="0">
              <a:solidFill>
                <a:srgbClr val="FF0000"/>
              </a:solidFill>
              <a:latin typeface="+mn-ea"/>
            </a:endParaRPr>
          </a:p>
          <a:p>
            <a:r>
              <a:rPr lang="ja-JP" altLang="en-US" sz="1100" dirty="0">
                <a:latin typeface="+mn-ea"/>
              </a:rPr>
              <a:t>　　そのため、今回の計画施設がこれら各種基準を満たしたものとなっているかを確認するのがこ</a:t>
            </a:r>
            <a:endParaRPr lang="en-US" altLang="ja-JP" sz="1100" dirty="0">
              <a:latin typeface="+mn-ea"/>
            </a:endParaRPr>
          </a:p>
          <a:p>
            <a:r>
              <a:rPr lang="ja-JP" altLang="en-US" sz="1100" dirty="0">
                <a:latin typeface="+mn-ea"/>
              </a:rPr>
              <a:t>　の基準表である。</a:t>
            </a:r>
            <a:endParaRPr lang="en-US" altLang="ja-JP" sz="1100" dirty="0">
              <a:latin typeface="+mn-ea"/>
            </a:endParaRPr>
          </a:p>
          <a:p>
            <a:r>
              <a:rPr lang="ja-JP" altLang="en-US" sz="1100" dirty="0">
                <a:latin typeface="+mn-ea"/>
              </a:rPr>
              <a:t>　　なお、今回提出していただく設計図（配置図・平面図・立面図・断面図）は、各団体が施設を運</a:t>
            </a:r>
            <a:endParaRPr lang="en-US" altLang="ja-JP" sz="1100" dirty="0">
              <a:latin typeface="+mn-ea"/>
            </a:endParaRPr>
          </a:p>
          <a:p>
            <a:r>
              <a:rPr lang="ja-JP" altLang="en-US" sz="1100" dirty="0">
                <a:latin typeface="+mn-ea"/>
              </a:rPr>
              <a:t>　営していくにあたり、熟考して固めたものであり、国費を充てて施設を整備する基礎となる図面で</a:t>
            </a:r>
            <a:endParaRPr lang="en-US" altLang="ja-JP" sz="1100" dirty="0">
              <a:latin typeface="+mn-ea"/>
            </a:endParaRPr>
          </a:p>
          <a:p>
            <a:r>
              <a:rPr lang="ja-JP" altLang="en-US" sz="1100" dirty="0">
                <a:latin typeface="+mn-ea"/>
              </a:rPr>
              <a:t>　ある。施設基準等各種基準を満たし、また、その他の要因を考慮したものであることを前提に審査</a:t>
            </a:r>
            <a:endParaRPr lang="en-US" altLang="ja-JP" sz="1100" dirty="0">
              <a:latin typeface="+mn-ea"/>
            </a:endParaRPr>
          </a:p>
          <a:p>
            <a:r>
              <a:rPr lang="ja-JP" altLang="en-US" sz="1100" dirty="0">
                <a:latin typeface="+mn-ea"/>
              </a:rPr>
              <a:t>　を行う、そのため、</a:t>
            </a:r>
            <a:r>
              <a:rPr lang="ja-JP" altLang="en-US" sz="1100" b="1" u="sng" dirty="0">
                <a:latin typeface="+mn-ea"/>
              </a:rPr>
              <a:t>事業計画書を提出した後に図面を変更することは基本的に不可である。</a:t>
            </a:r>
            <a:endParaRPr lang="en-US" altLang="ja-JP" sz="1100" b="1" u="sng" dirty="0">
              <a:latin typeface="+mn-ea"/>
            </a:endParaRPr>
          </a:p>
          <a:p>
            <a:endParaRPr lang="en-US" altLang="ja-JP" sz="1100" b="1" dirty="0">
              <a:solidFill>
                <a:srgbClr val="FF0000"/>
              </a:solidFill>
              <a:latin typeface="+mn-ea"/>
            </a:endParaRPr>
          </a:p>
          <a:p>
            <a:r>
              <a:rPr lang="ja-JP" altLang="en-US" sz="1100" b="1" dirty="0">
                <a:solidFill>
                  <a:srgbClr val="FF0000"/>
                </a:solidFill>
                <a:latin typeface="+mn-ea"/>
              </a:rPr>
              <a:t>　</a:t>
            </a:r>
            <a:r>
              <a:rPr lang="ja-JP" altLang="en-US" sz="1100" dirty="0">
                <a:latin typeface="+mn-ea"/>
              </a:rPr>
              <a:t>≪作成要領≫</a:t>
            </a:r>
            <a:endParaRPr lang="en-US" altLang="ja-JP" sz="1100" dirty="0">
              <a:latin typeface="+mn-ea"/>
            </a:endParaRPr>
          </a:p>
          <a:p>
            <a:r>
              <a:rPr lang="ja-JP" altLang="en-US" sz="1100" b="1" dirty="0">
                <a:solidFill>
                  <a:srgbClr val="FF0000"/>
                </a:solidFill>
                <a:latin typeface="+mn-ea"/>
              </a:rPr>
              <a:t>　</a:t>
            </a:r>
            <a:r>
              <a:rPr lang="ja-JP" altLang="en-US" sz="1100" dirty="0">
                <a:latin typeface="+mn-ea"/>
              </a:rPr>
              <a:t>　・　整備予定施設（事業）種別ごとに「審査基準表」をチェックすることにより、「設備基準」</a:t>
            </a:r>
            <a:endParaRPr lang="en-US" altLang="ja-JP" sz="1100" dirty="0">
              <a:latin typeface="+mn-ea"/>
            </a:endParaRPr>
          </a:p>
          <a:p>
            <a:r>
              <a:rPr lang="ja-JP" altLang="en-US" sz="1100" dirty="0">
                <a:latin typeface="+mn-ea"/>
              </a:rPr>
              <a:t>　　　「指定基準」「最低基準」を満たした施設となっているかを確認。各該当項目に「適」か</a:t>
            </a:r>
            <a:endParaRPr lang="en-US" altLang="ja-JP" sz="1100" dirty="0">
              <a:latin typeface="+mn-ea"/>
            </a:endParaRPr>
          </a:p>
          <a:p>
            <a:r>
              <a:rPr lang="ja-JP" altLang="en-US" sz="1100" dirty="0">
                <a:latin typeface="+mn-ea"/>
              </a:rPr>
              <a:t>　　　「否」を付すこと。</a:t>
            </a:r>
            <a:endParaRPr lang="en-US" altLang="ja-JP" sz="1100" dirty="0">
              <a:latin typeface="+mn-ea"/>
            </a:endParaRPr>
          </a:p>
          <a:p>
            <a:r>
              <a:rPr lang="ja-JP" altLang="en-US" sz="1100" dirty="0">
                <a:latin typeface="+mn-ea"/>
              </a:rPr>
              <a:t>　　　　なお、「否」がついた場合は、「その理由（経過措置等）」「適になる見込み」等を記載し、</a:t>
            </a:r>
            <a:endParaRPr lang="en-US" altLang="ja-JP" sz="1100" dirty="0">
              <a:latin typeface="+mn-ea"/>
            </a:endParaRPr>
          </a:p>
          <a:p>
            <a:r>
              <a:rPr lang="ja-JP" altLang="en-US" sz="1100" dirty="0">
                <a:latin typeface="+mn-ea"/>
              </a:rPr>
              <a:t>　　　「理由書」として提出すること。</a:t>
            </a:r>
            <a:endParaRPr lang="en-US" altLang="ja-JP" sz="1100" dirty="0">
              <a:latin typeface="+mn-ea"/>
            </a:endParaRPr>
          </a:p>
          <a:p>
            <a:endParaRPr lang="en-US" altLang="ja-JP" sz="1600" dirty="0">
              <a:latin typeface="+mn-ea"/>
            </a:endParaRPr>
          </a:p>
          <a:p>
            <a:r>
              <a:rPr lang="ja-JP" altLang="en-US" sz="1100" dirty="0">
                <a:latin typeface="+mn-ea"/>
              </a:rPr>
              <a:t>■</a:t>
            </a:r>
            <a:r>
              <a:rPr lang="en-US" altLang="ja-JP" sz="1100" dirty="0">
                <a:latin typeface="+mn-ea"/>
              </a:rPr>
              <a:t>13-3</a:t>
            </a:r>
            <a:r>
              <a:rPr lang="ja-JP" altLang="en-US" sz="1100" dirty="0">
                <a:latin typeface="+mn-ea"/>
              </a:rPr>
              <a:t>～</a:t>
            </a:r>
            <a:r>
              <a:rPr lang="en-US" altLang="ja-JP" sz="1100" dirty="0">
                <a:latin typeface="+mn-ea"/>
              </a:rPr>
              <a:t>6</a:t>
            </a:r>
            <a:r>
              <a:rPr lang="ja-JP" altLang="en-US" sz="1100" dirty="0">
                <a:latin typeface="+mn-ea"/>
              </a:rPr>
              <a:t>　周辺案内図、配置図、各階平面図、立面図、断面図</a:t>
            </a:r>
            <a:endParaRPr lang="en-US" altLang="ja-JP" sz="1100" dirty="0">
              <a:latin typeface="+mn-ea"/>
            </a:endParaRPr>
          </a:p>
          <a:p>
            <a:r>
              <a:rPr lang="ja-JP" altLang="en-US" sz="1100" dirty="0">
                <a:latin typeface="+mn-ea"/>
              </a:rPr>
              <a:t>（１）案内図について、建設地を囲うなどして強調すること、最寄駅からどれくらいか明記すること。</a:t>
            </a:r>
            <a:endParaRPr lang="en-US" altLang="ja-JP" sz="1100" dirty="0">
              <a:latin typeface="+mn-ea"/>
            </a:endParaRPr>
          </a:p>
          <a:p>
            <a:r>
              <a:rPr lang="ja-JP" altLang="en-US" sz="1100" dirty="0">
                <a:latin typeface="+mn-ea"/>
              </a:rPr>
              <a:t>（２）基本設計の図面を添付すること。また、建築主事、消防署保健所の指導を受けた図面を提出す</a:t>
            </a:r>
            <a:endParaRPr lang="en-US" altLang="ja-JP" sz="1100" dirty="0">
              <a:latin typeface="+mn-ea"/>
            </a:endParaRPr>
          </a:p>
          <a:p>
            <a:r>
              <a:rPr lang="ja-JP" altLang="en-US" sz="1100" dirty="0">
                <a:latin typeface="+mn-ea"/>
              </a:rPr>
              <a:t>　　ること。</a:t>
            </a:r>
            <a:endParaRPr lang="en-US" altLang="ja-JP" sz="1100" dirty="0">
              <a:latin typeface="+mn-ea"/>
            </a:endParaRPr>
          </a:p>
          <a:p>
            <a:r>
              <a:rPr lang="ja-JP" altLang="en-US" sz="1100" dirty="0">
                <a:latin typeface="+mn-ea"/>
              </a:rPr>
              <a:t>（３）図面の大きさはＡ４サイズ横とする。Ａ４サイズに縮小した場合は、余白に縮小率を記入する</a:t>
            </a:r>
            <a:endParaRPr lang="en-US" altLang="ja-JP" sz="1100" dirty="0">
              <a:latin typeface="+mn-ea"/>
            </a:endParaRPr>
          </a:p>
          <a:p>
            <a:r>
              <a:rPr lang="ja-JP" altLang="en-US" sz="1100" dirty="0">
                <a:latin typeface="+mn-ea"/>
              </a:rPr>
              <a:t>　　こと。（但し、見づらい場合は、</a:t>
            </a:r>
            <a:r>
              <a:rPr lang="en-US" altLang="ja-JP" sz="1100" dirty="0">
                <a:latin typeface="+mn-ea"/>
              </a:rPr>
              <a:t>A4</a:t>
            </a:r>
            <a:r>
              <a:rPr lang="ja-JP" altLang="en-US" sz="1100" dirty="0">
                <a:latin typeface="+mn-ea"/>
              </a:rPr>
              <a:t>のこだわらず見やすい大きさで印刷し折って綴じること）</a:t>
            </a:r>
            <a:endParaRPr lang="en-US" altLang="ja-JP" sz="1100" dirty="0">
              <a:latin typeface="+mn-ea"/>
            </a:endParaRPr>
          </a:p>
          <a:p>
            <a:r>
              <a:rPr lang="ja-JP" altLang="en-US" sz="1100" dirty="0">
                <a:latin typeface="+mn-ea"/>
              </a:rPr>
              <a:t>（４）建物配置図には、駐車スペース、前面道路等からの車両の進入動線等も記入すること。</a:t>
            </a:r>
            <a:endParaRPr lang="en-US" altLang="ja-JP" sz="1100" dirty="0">
              <a:latin typeface="+mn-ea"/>
            </a:endParaRPr>
          </a:p>
          <a:p>
            <a:r>
              <a:rPr lang="ja-JP" altLang="en-US" sz="1100" dirty="0">
                <a:latin typeface="+mn-ea"/>
              </a:rPr>
              <a:t>（５）各階平面図には、手洗い場、下足箱や机などの家具、厨房機器などの生産設備等を記入し、施</a:t>
            </a:r>
            <a:endParaRPr lang="en-US" altLang="ja-JP" sz="1100" dirty="0">
              <a:latin typeface="+mn-ea"/>
            </a:endParaRPr>
          </a:p>
          <a:p>
            <a:r>
              <a:rPr lang="ja-JP" altLang="en-US" sz="1100" dirty="0">
                <a:latin typeface="+mn-ea"/>
              </a:rPr>
              <a:t>　　設の利用方法がわかるようにすること。</a:t>
            </a:r>
            <a:r>
              <a:rPr lang="en-US" altLang="ja-JP" sz="1100" dirty="0">
                <a:latin typeface="+mn-ea"/>
              </a:rPr>
              <a:t>(</a:t>
            </a:r>
            <a:r>
              <a:rPr lang="ja-JP" altLang="en-US" sz="1100" dirty="0">
                <a:latin typeface="+mn-ea"/>
              </a:rPr>
              <a:t>家具等の位置を固定しない場合であっても、例を記入す</a:t>
            </a:r>
            <a:endParaRPr lang="en-US" altLang="ja-JP" sz="1100" dirty="0">
              <a:latin typeface="+mn-ea"/>
            </a:endParaRPr>
          </a:p>
          <a:p>
            <a:r>
              <a:rPr lang="ja-JP" altLang="en-US" sz="1100" dirty="0">
                <a:latin typeface="+mn-ea"/>
              </a:rPr>
              <a:t>　　ること。</a:t>
            </a:r>
            <a:r>
              <a:rPr lang="en-US" altLang="ja-JP" sz="1100" dirty="0">
                <a:latin typeface="+mn-ea"/>
              </a:rPr>
              <a:t>)</a:t>
            </a:r>
          </a:p>
          <a:p>
            <a:r>
              <a:rPr lang="ja-JP" altLang="en-US" sz="1100" dirty="0">
                <a:latin typeface="+mn-ea"/>
              </a:rPr>
              <a:t>（６）</a:t>
            </a:r>
            <a:r>
              <a:rPr lang="ja-JP" altLang="en-US" sz="1100" b="1" u="sng" dirty="0">
                <a:latin typeface="+mn-ea"/>
              </a:rPr>
              <a:t>各階平面図には、各エリアの延床面積及び訓練設備や防犯カメラを設置する場合はその設置位</a:t>
            </a:r>
            <a:endParaRPr lang="en-US" altLang="ja-JP" sz="1100" b="1" dirty="0">
              <a:latin typeface="+mn-ea"/>
            </a:endParaRPr>
          </a:p>
          <a:p>
            <a:r>
              <a:rPr lang="ja-JP" altLang="en-US" sz="1100" b="1" dirty="0">
                <a:latin typeface="+mn-ea"/>
              </a:rPr>
              <a:t>　　</a:t>
            </a:r>
            <a:r>
              <a:rPr lang="ja-JP" altLang="en-US" sz="1100" b="1" u="sng" dirty="0">
                <a:latin typeface="+mn-ea"/>
              </a:rPr>
              <a:t>置まで細かく図面に記載すること。</a:t>
            </a:r>
            <a:endParaRPr lang="en-US" altLang="ja-JP" sz="1100" b="1" u="sng" dirty="0">
              <a:latin typeface="+mn-ea"/>
            </a:endParaRPr>
          </a:p>
          <a:p>
            <a:r>
              <a:rPr lang="ja-JP" altLang="en-US" sz="1100" dirty="0">
                <a:latin typeface="+mn-ea"/>
              </a:rPr>
              <a:t>（７）</a:t>
            </a:r>
            <a:r>
              <a:rPr lang="ja-JP" altLang="en-US" sz="1100" b="1" u="sng" dirty="0">
                <a:latin typeface="+mn-ea"/>
              </a:rPr>
              <a:t>居室など、指定基準において面積要件があるものは、図面中にカッコ書きで内法面積を記載す</a:t>
            </a:r>
            <a:endParaRPr lang="en-US" altLang="ja-JP" sz="1100" b="1" u="sng" dirty="0">
              <a:latin typeface="+mn-ea"/>
            </a:endParaRPr>
          </a:p>
          <a:p>
            <a:r>
              <a:rPr lang="ja-JP" altLang="en-US" sz="1100" b="1" dirty="0">
                <a:latin typeface="+mn-ea"/>
              </a:rPr>
              <a:t>　　</a:t>
            </a:r>
            <a:r>
              <a:rPr lang="ja-JP" altLang="en-US" sz="1100" b="1" u="sng" dirty="0">
                <a:latin typeface="+mn-ea"/>
              </a:rPr>
              <a:t>ること。（漏れが多いためご注意ください。）</a:t>
            </a:r>
            <a:endParaRPr lang="en-US" altLang="ja-JP" sz="1100" b="1" u="sng" dirty="0">
              <a:latin typeface="+mn-ea"/>
            </a:endParaRPr>
          </a:p>
          <a:p>
            <a:r>
              <a:rPr lang="ja-JP" altLang="en-US" sz="1100" dirty="0">
                <a:latin typeface="+mn-ea"/>
              </a:rPr>
              <a:t>（８）可動式の壁を設ける場合は、各階平面図上で、可動であることを表示するとともに、壁をたた</a:t>
            </a:r>
            <a:endParaRPr lang="en-US" altLang="ja-JP" sz="1100" dirty="0">
              <a:latin typeface="+mn-ea"/>
            </a:endParaRPr>
          </a:p>
          <a:p>
            <a:r>
              <a:rPr lang="ja-JP" altLang="en-US" sz="1100" dirty="0">
                <a:latin typeface="+mn-ea"/>
              </a:rPr>
              <a:t>　　む場合のスペースも表示すること。</a:t>
            </a:r>
            <a:endParaRPr lang="en-US" altLang="ja-JP" sz="1100" dirty="0">
              <a:latin typeface="+mn-ea"/>
            </a:endParaRPr>
          </a:p>
          <a:p>
            <a:r>
              <a:rPr lang="ja-JP" altLang="en-US" sz="1100" dirty="0">
                <a:latin typeface="+mn-ea"/>
              </a:rPr>
              <a:t>（９）</a:t>
            </a:r>
            <a:r>
              <a:rPr lang="ja-JP" altLang="en-US" sz="1100" b="1" u="sng" dirty="0">
                <a:latin typeface="+mn-ea"/>
              </a:rPr>
              <a:t>合築施設の場合</a:t>
            </a:r>
            <a:r>
              <a:rPr lang="ja-JP" altLang="en-US" sz="1100" dirty="0">
                <a:latin typeface="+mn-ea"/>
              </a:rPr>
              <a:t>、施設種別ごとの占有部分及び共用部分が分かるように</a:t>
            </a:r>
            <a:r>
              <a:rPr lang="ja-JP" altLang="en-US" sz="1100" b="1" u="sng" dirty="0">
                <a:latin typeface="+mn-ea"/>
              </a:rPr>
              <a:t>各階平面図を色分けす</a:t>
            </a:r>
            <a:endParaRPr lang="en-US" altLang="ja-JP" sz="1100" b="1" u="sng" dirty="0">
              <a:latin typeface="+mn-ea"/>
            </a:endParaRPr>
          </a:p>
          <a:p>
            <a:r>
              <a:rPr lang="ja-JP" altLang="en-US" sz="1100" b="1" dirty="0">
                <a:latin typeface="+mn-ea"/>
              </a:rPr>
              <a:t>　　</a:t>
            </a:r>
            <a:r>
              <a:rPr lang="ja-JP" altLang="en-US" sz="1100" b="1" u="sng" dirty="0">
                <a:latin typeface="+mn-ea"/>
              </a:rPr>
              <a:t>る</a:t>
            </a:r>
            <a:r>
              <a:rPr lang="ja-JP" altLang="en-US" sz="1100" dirty="0">
                <a:latin typeface="+mn-ea"/>
              </a:rPr>
              <a:t>。その際、各施設種別の面積の合計が、</a:t>
            </a:r>
            <a:r>
              <a:rPr lang="en-US" altLang="ja-JP" sz="1100" dirty="0">
                <a:latin typeface="+mn-ea"/>
              </a:rPr>
              <a:t>No.13-7</a:t>
            </a:r>
            <a:r>
              <a:rPr lang="ja-JP" altLang="en-US" sz="1100" dirty="0">
                <a:latin typeface="+mn-ea"/>
              </a:rPr>
              <a:t>「部屋別面積表」の合計と一致すること。</a:t>
            </a:r>
            <a:endParaRPr lang="en-US" altLang="ja-JP" sz="1100" dirty="0">
              <a:latin typeface="+mn-ea"/>
            </a:endParaRPr>
          </a:p>
          <a:p>
            <a:r>
              <a:rPr lang="ja-JP" altLang="en-US" sz="1100" dirty="0">
                <a:latin typeface="+mn-ea"/>
              </a:rPr>
              <a:t>（１０）仮設施設を整備する場合には、仮設施設の配置図、平面図についても添付すること。</a:t>
            </a:r>
            <a:endParaRPr lang="en-US" altLang="ja-JP" sz="1100" dirty="0">
              <a:latin typeface="+mn-ea"/>
            </a:endParaRPr>
          </a:p>
          <a:p>
            <a:r>
              <a:rPr lang="ja-JP" altLang="en-US" sz="1100" dirty="0">
                <a:latin typeface="+mn-ea"/>
              </a:rPr>
              <a:t>（１１）改築案件の場合には、既存施設の案内図、平面図についても添付すること。</a:t>
            </a:r>
            <a:endParaRPr lang="en-US" altLang="ja-JP" sz="1100" dirty="0">
              <a:latin typeface="+mn-ea"/>
            </a:endParaRPr>
          </a:p>
          <a:p>
            <a:r>
              <a:rPr lang="ja-JP" altLang="en-US" sz="1100" dirty="0">
                <a:latin typeface="+mn-ea"/>
              </a:rPr>
              <a:t>（１２）大規模修繕の場合、修繕前と後の場所が分かるよう図面を着色し添付すること。</a:t>
            </a:r>
            <a:endParaRPr lang="en-US" altLang="ja-JP" sz="1100" dirty="0">
              <a:latin typeface="+mn-ea"/>
            </a:endParaRPr>
          </a:p>
          <a:p>
            <a:r>
              <a:rPr lang="ja-JP" altLang="en-US" sz="1100" dirty="0">
                <a:latin typeface="+mn-ea"/>
              </a:rPr>
              <a:t>（１３）紙をスキャンしたものだと文字がつぶれてしまうことがあるため、図面は設計会社等にて作</a:t>
            </a:r>
            <a:endParaRPr lang="en-US" altLang="ja-JP" sz="1100" dirty="0">
              <a:latin typeface="+mn-ea"/>
            </a:endParaRPr>
          </a:p>
          <a:p>
            <a:r>
              <a:rPr lang="ja-JP" altLang="en-US" sz="1100" dirty="0">
                <a:latin typeface="+mn-ea"/>
              </a:rPr>
              <a:t>　　　成されたもの、その他は、データを直接</a:t>
            </a:r>
            <a:r>
              <a:rPr lang="en-US" altLang="ja-JP" sz="1100" dirty="0">
                <a:latin typeface="+mn-ea"/>
              </a:rPr>
              <a:t>PDF</a:t>
            </a:r>
            <a:r>
              <a:rPr lang="ja-JP" altLang="en-US" sz="1100" dirty="0">
                <a:latin typeface="+mn-ea"/>
              </a:rPr>
              <a:t>に変換したものをお送りください。</a:t>
            </a:r>
            <a:endParaRPr lang="en-US" altLang="ja-JP" sz="1100" dirty="0">
              <a:latin typeface="+mn-ea"/>
            </a:endParaRPr>
          </a:p>
          <a:p>
            <a:endParaRPr lang="en-US" altLang="ja-JP" sz="1100" dirty="0">
              <a:latin typeface="+mn-ea"/>
            </a:endParaRPr>
          </a:p>
          <a:p>
            <a:endParaRPr lang="en-US" altLang="ja-JP" sz="1100" b="1" dirty="0">
              <a:solidFill>
                <a:srgbClr val="FF0000"/>
              </a:solidFill>
              <a:latin typeface="+mn-ea"/>
            </a:endParaRPr>
          </a:p>
          <a:p>
            <a:endParaRPr lang="en-US" altLang="ja-JP" sz="1100" dirty="0">
              <a:latin typeface="+mn-ea"/>
            </a:endParaRPr>
          </a:p>
        </p:txBody>
      </p:sp>
      <p:sp>
        <p:nvSpPr>
          <p:cNvPr id="10" name="正方形/長方形 9"/>
          <p:cNvSpPr/>
          <p:nvPr/>
        </p:nvSpPr>
        <p:spPr>
          <a:xfrm>
            <a:off x="0" y="152862"/>
            <a:ext cx="6858000" cy="233265"/>
          </a:xfrm>
          <a:prstGeom prst="rect">
            <a:avLst/>
          </a:prstGeom>
          <a:solidFill>
            <a:schemeClr val="bg1">
              <a:lumMod val="8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kumimoji="1" lang="en-US" altLang="ja-JP" sz="1200" b="1" dirty="0">
                <a:solidFill>
                  <a:schemeClr val="tx1"/>
                </a:solidFill>
                <a:latin typeface="+mn-ea"/>
              </a:rPr>
              <a:t>No.</a:t>
            </a:r>
            <a:r>
              <a:rPr kumimoji="1" lang="ja-JP" altLang="en-US" sz="1200" b="1" dirty="0">
                <a:solidFill>
                  <a:schemeClr val="tx1"/>
                </a:solidFill>
                <a:latin typeface="+mn-ea"/>
              </a:rPr>
              <a:t> </a:t>
            </a:r>
            <a:r>
              <a:rPr kumimoji="1" lang="en-US" altLang="zh-TW" sz="1200" b="1" dirty="0">
                <a:solidFill>
                  <a:schemeClr val="tx1"/>
                </a:solidFill>
                <a:latin typeface="+mn-ea"/>
              </a:rPr>
              <a:t>13</a:t>
            </a:r>
            <a:r>
              <a:rPr kumimoji="1" lang="zh-TW" altLang="en-US" sz="1200" b="1" dirty="0">
                <a:solidFill>
                  <a:schemeClr val="tx1"/>
                </a:solidFill>
                <a:latin typeface="+mn-ea"/>
              </a:rPr>
              <a:t>　「</a:t>
            </a:r>
            <a:r>
              <a:rPr kumimoji="1" lang="ja-JP" altLang="en-US" sz="1200" b="1" dirty="0">
                <a:solidFill>
                  <a:schemeClr val="tx1"/>
                </a:solidFill>
                <a:latin typeface="+mn-ea"/>
              </a:rPr>
              <a:t>図面関係書類</a:t>
            </a:r>
            <a:r>
              <a:rPr kumimoji="1" lang="zh-TW" altLang="en-US" sz="1200" b="1" dirty="0">
                <a:solidFill>
                  <a:schemeClr val="tx1"/>
                </a:solidFill>
                <a:latin typeface="+mn-ea"/>
              </a:rPr>
              <a:t>」</a:t>
            </a:r>
            <a:endParaRPr kumimoji="1" lang="ja-JP" altLang="en-US" sz="1200" b="1" dirty="0">
              <a:solidFill>
                <a:schemeClr val="tx1"/>
              </a:solidFill>
              <a:latin typeface="+mn-ea"/>
            </a:endParaRPr>
          </a:p>
        </p:txBody>
      </p:sp>
      <p:sp>
        <p:nvSpPr>
          <p:cNvPr id="3" name="正方形/長方形 2"/>
          <p:cNvSpPr/>
          <p:nvPr/>
        </p:nvSpPr>
        <p:spPr>
          <a:xfrm>
            <a:off x="316936" y="2698367"/>
            <a:ext cx="6395148" cy="77825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900" dirty="0">
                <a:solidFill>
                  <a:schemeClr val="tx1"/>
                </a:solidFill>
              </a:rPr>
              <a:t>※</a:t>
            </a:r>
            <a:r>
              <a:rPr kumimoji="1" lang="ja-JP" altLang="en-US" sz="900" dirty="0">
                <a:solidFill>
                  <a:schemeClr val="tx1"/>
                </a:solidFill>
              </a:rPr>
              <a:t>障害福祉サービス事業・障害者支援施設</a:t>
            </a:r>
          </a:p>
          <a:p>
            <a:r>
              <a:rPr kumimoji="1" lang="ja-JP" altLang="en-US" sz="900" dirty="0">
                <a:solidFill>
                  <a:schemeClr val="tx1"/>
                </a:solidFill>
              </a:rPr>
              <a:t>最低基準：東京都障害福祉サービス事業の設備及び運営の基準に関する条例（平成２４年条例第１３５号）</a:t>
            </a:r>
          </a:p>
          <a:p>
            <a:r>
              <a:rPr kumimoji="1" lang="ja-JP" altLang="en-US" sz="900" dirty="0">
                <a:solidFill>
                  <a:schemeClr val="tx1"/>
                </a:solidFill>
              </a:rPr>
              <a:t>　　　　　　　　　東京都障害者支援施設の設備及び運営の基準に関する条例（平成２４年条例第１３７号）</a:t>
            </a:r>
          </a:p>
          <a:p>
            <a:r>
              <a:rPr kumimoji="1" lang="ja-JP" altLang="en-US" sz="900" dirty="0">
                <a:solidFill>
                  <a:schemeClr val="tx1"/>
                </a:solidFill>
              </a:rPr>
              <a:t>指定基準：東京都指定障害福祉サービス事業等の人員、設備及び運営の基準に関する条例（平成２４年条例第１５５号）</a:t>
            </a:r>
          </a:p>
          <a:p>
            <a:r>
              <a:rPr kumimoji="1" lang="ja-JP" altLang="en-US" sz="900" dirty="0">
                <a:solidFill>
                  <a:schemeClr val="tx1"/>
                </a:solidFill>
              </a:rPr>
              <a:t>　　　　　　　　　東京都指定障害者支援施設の人員、設備及び運営の基準に関する条例（平成２４年条例第１７４号）</a:t>
            </a:r>
          </a:p>
        </p:txBody>
      </p:sp>
    </p:spTree>
    <p:extLst>
      <p:ext uri="{BB962C8B-B14F-4D97-AF65-F5344CB8AC3E}">
        <p14:creationId xmlns:p14="http://schemas.microsoft.com/office/powerpoint/2010/main" val="527597859"/>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4669</TotalTime>
  <Words>14226</Words>
  <Application>Microsoft Office PowerPoint</Application>
  <PresentationFormat>A4 210 x 297 mm</PresentationFormat>
  <Paragraphs>870</Paragraphs>
  <Slides>20</Slides>
  <Notes>0</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20</vt:i4>
      </vt:variant>
    </vt:vector>
  </HeadingPairs>
  <TitlesOfParts>
    <vt:vector size="29" baseType="lpstr">
      <vt:lpstr>HGSｺﾞｼｯｸE</vt:lpstr>
      <vt:lpstr>Meiryo UI</vt:lpstr>
      <vt:lpstr>ＭＳ 明朝</vt:lpstr>
      <vt:lpstr>游ゴシック</vt:lpstr>
      <vt:lpstr>Arial</vt:lpstr>
      <vt:lpstr>Calibri</vt:lpstr>
      <vt:lpstr>Calibri Light</vt:lpstr>
      <vt:lpstr>Century</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TAIMS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東京都</dc:creator>
  <cp:lastModifiedBy>門間　瞳</cp:lastModifiedBy>
  <cp:revision>132</cp:revision>
  <cp:lastPrinted>2024-05-21T00:40:32Z</cp:lastPrinted>
  <dcterms:created xsi:type="dcterms:W3CDTF">2024-05-15T01:24:33Z</dcterms:created>
  <dcterms:modified xsi:type="dcterms:W3CDTF">2026-03-30T12:33:57Z</dcterms:modified>
</cp:coreProperties>
</file>