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"/>
  </p:notesMasterIdLst>
  <p:sldIdLst>
    <p:sldId id="262" r:id="rId2"/>
  </p:sldIdLst>
  <p:sldSz cx="9144000" cy="6858000" type="screen4x3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東京都&#10;" initials="T" lastIdx="0" clrIdx="0">
    <p:extLst>
      <p:ext uri="{19B8F6BF-5375-455C-9EA6-DF929625EA0E}">
        <p15:presenceInfo xmlns:p15="http://schemas.microsoft.com/office/powerpoint/2012/main" userId="東京都&#10;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14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7" cy="498693"/>
          </a:xfrm>
          <a:prstGeom prst="rect">
            <a:avLst/>
          </a:prstGeom>
        </p:spPr>
        <p:txBody>
          <a:bodyPr vert="horz" lIns="92236" tIns="46118" rIns="92236" bIns="46118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2236" tIns="46118" rIns="92236" bIns="46118" rtlCol="0"/>
          <a:lstStyle>
            <a:lvl1pPr algn="r">
              <a:defRPr sz="1200"/>
            </a:lvl1pPr>
          </a:lstStyle>
          <a:p>
            <a:fld id="{10925AC1-C249-411F-8FEF-B7A05663066D}" type="datetimeFigureOut">
              <a:rPr kumimoji="1" lang="ja-JP" altLang="en-US" smtClean="0"/>
              <a:t>2025/4/22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3013"/>
            <a:ext cx="4470400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36" tIns="46118" rIns="92236" bIns="46118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0721" y="4783307"/>
            <a:ext cx="5445760" cy="3913615"/>
          </a:xfrm>
          <a:prstGeom prst="rect">
            <a:avLst/>
          </a:prstGeom>
        </p:spPr>
        <p:txBody>
          <a:bodyPr vert="horz" lIns="92236" tIns="46118" rIns="92236" bIns="46118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7" cy="498692"/>
          </a:xfrm>
          <a:prstGeom prst="rect">
            <a:avLst/>
          </a:prstGeom>
        </p:spPr>
        <p:txBody>
          <a:bodyPr vert="horz" lIns="92236" tIns="46118" rIns="92236" bIns="46118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2236" tIns="46118" rIns="92236" bIns="46118" rtlCol="0" anchor="b"/>
          <a:lstStyle>
            <a:lvl1pPr algn="r">
              <a:defRPr sz="1200"/>
            </a:lvl1pPr>
          </a:lstStyle>
          <a:p>
            <a:fld id="{AF648D6A-D3CE-40B2-9061-FCE45AAB1E5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631674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87450" y="1252538"/>
            <a:ext cx="4505325" cy="33782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2AEEF-1299-4ACF-BB79-AFF942A35AA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21983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4E40-808B-476E-A5FD-BD8C17D13631}" type="datetimeFigureOut">
              <a:rPr kumimoji="1" lang="ja-JP" altLang="en-US" smtClean="0"/>
              <a:t>2025/4/22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ED997-C5E3-4423-AE47-2E7A379158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83925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4E40-808B-476E-A5FD-BD8C17D13631}" type="datetimeFigureOut">
              <a:rPr kumimoji="1" lang="ja-JP" altLang="en-US" smtClean="0"/>
              <a:t>2025/4/22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ED997-C5E3-4423-AE47-2E7A379158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51580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4E40-808B-476E-A5FD-BD8C17D13631}" type="datetimeFigureOut">
              <a:rPr kumimoji="1" lang="ja-JP" altLang="en-US" smtClean="0"/>
              <a:t>2025/4/22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ED997-C5E3-4423-AE47-2E7A379158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03604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4E40-808B-476E-A5FD-BD8C17D13631}" type="datetimeFigureOut">
              <a:rPr kumimoji="1" lang="ja-JP" altLang="en-US" smtClean="0"/>
              <a:t>2025/4/22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ED997-C5E3-4423-AE47-2E7A379158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32514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4E40-808B-476E-A5FD-BD8C17D13631}" type="datetimeFigureOut">
              <a:rPr kumimoji="1" lang="ja-JP" altLang="en-US" smtClean="0"/>
              <a:t>2025/4/22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ED997-C5E3-4423-AE47-2E7A379158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46251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4E40-808B-476E-A5FD-BD8C17D13631}" type="datetimeFigureOut">
              <a:rPr kumimoji="1" lang="ja-JP" altLang="en-US" smtClean="0"/>
              <a:t>2025/4/22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ED997-C5E3-4423-AE47-2E7A379158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04431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4E40-808B-476E-A5FD-BD8C17D13631}" type="datetimeFigureOut">
              <a:rPr kumimoji="1" lang="ja-JP" altLang="en-US" smtClean="0"/>
              <a:t>2025/4/22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ED997-C5E3-4423-AE47-2E7A379158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87705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4E40-808B-476E-A5FD-BD8C17D13631}" type="datetimeFigureOut">
              <a:rPr kumimoji="1" lang="ja-JP" altLang="en-US" smtClean="0"/>
              <a:t>2025/4/22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ED997-C5E3-4423-AE47-2E7A379158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06860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4E40-808B-476E-A5FD-BD8C17D13631}" type="datetimeFigureOut">
              <a:rPr kumimoji="1" lang="ja-JP" altLang="en-US" smtClean="0"/>
              <a:t>2025/4/22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ED997-C5E3-4423-AE47-2E7A379158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4780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4E40-808B-476E-A5FD-BD8C17D13631}" type="datetimeFigureOut">
              <a:rPr kumimoji="1" lang="ja-JP" altLang="en-US" smtClean="0"/>
              <a:t>2025/4/22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ED997-C5E3-4423-AE47-2E7A379158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55694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A4E40-808B-476E-A5FD-BD8C17D13631}" type="datetimeFigureOut">
              <a:rPr kumimoji="1" lang="ja-JP" altLang="en-US" smtClean="0"/>
              <a:t>2025/4/22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ED997-C5E3-4423-AE47-2E7A379158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16278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2A4E40-808B-476E-A5FD-BD8C17D13631}" type="datetimeFigureOut">
              <a:rPr kumimoji="1" lang="ja-JP" altLang="en-US" smtClean="0"/>
              <a:t>2025/4/22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ED997-C5E3-4423-AE47-2E7A379158B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85573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左カーブ矢印 9"/>
          <p:cNvSpPr/>
          <p:nvPr/>
        </p:nvSpPr>
        <p:spPr>
          <a:xfrm rot="16200000">
            <a:off x="5067236" y="2355627"/>
            <a:ext cx="595477" cy="3839491"/>
          </a:xfrm>
          <a:prstGeom prst="curved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80784" y="1175971"/>
            <a:ext cx="2688515" cy="3093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ja-JP" altLang="en-US" sz="13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地域移行体験室の活用イメージ</a:t>
            </a:r>
          </a:p>
        </p:txBody>
      </p:sp>
      <p:sp>
        <p:nvSpPr>
          <p:cNvPr id="55" name="テキスト ボックス 54"/>
          <p:cNvSpPr txBox="1"/>
          <p:nvPr/>
        </p:nvSpPr>
        <p:spPr>
          <a:xfrm>
            <a:off x="193738" y="5342303"/>
            <a:ext cx="8832545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実施方法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</a:p>
          <a:p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・既存の入所サービスのスキームの中で実施できるよう、入院・外泊時加算の範囲内で、 月に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回程度実施。（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実施時間帯：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16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時～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8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時）</a:t>
            </a:r>
            <a:endParaRPr kumimoji="1" lang="en-US" altLang="ja-JP" sz="1050" dirty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・事故防止の観点から、初めて地域移行体験室を利用する施設についてはＧＨにおける支援方法や支援にあたって注意すべき点について具体　　</a:t>
            </a:r>
            <a:endParaRPr kumimoji="1" lang="en-US" altLang="ja-JP" sz="1050" dirty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的にイメージできるよう、 新規受入・開拓促進員コーディネートの下、事前に体験室の見学を実施する。</a:t>
            </a:r>
            <a:endParaRPr kumimoji="1" lang="en-US" altLang="ja-JP" sz="1050" dirty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2" name="テキスト ボックス 10"/>
          <p:cNvSpPr txBox="1"/>
          <p:nvPr/>
        </p:nvSpPr>
        <p:spPr>
          <a:xfrm>
            <a:off x="2471860" y="1626654"/>
            <a:ext cx="1308422" cy="643112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ja-JP" altLang="en-US" sz="1200" b="1" dirty="0">
                <a:latin typeface="+mn-ea"/>
                <a:ea typeface="+mn-ea"/>
                <a:cs typeface="メイリオ" panose="020B0604030504040204" pitchFamily="50" charset="-128"/>
              </a:rPr>
              <a:t>地域移行体験室</a:t>
            </a:r>
            <a:endParaRPr kumimoji="1" lang="en-US" altLang="ja-JP" sz="1200" b="1" dirty="0">
              <a:latin typeface="+mn-ea"/>
              <a:ea typeface="+mn-ea"/>
              <a:cs typeface="メイリオ" panose="020B0604030504040204" pitchFamily="50" charset="-128"/>
            </a:endParaRPr>
          </a:p>
          <a:p>
            <a:pPr algn="ctr"/>
            <a:r>
              <a:rPr kumimoji="1" lang="ja-JP" altLang="en-US" sz="1100" dirty="0">
                <a:latin typeface="+mn-ea"/>
                <a:ea typeface="+mn-ea"/>
                <a:cs typeface="メイリオ" panose="020B0604030504040204" pitchFamily="50" charset="-128"/>
              </a:rPr>
              <a:t>民間賃貸住宅等</a:t>
            </a:r>
          </a:p>
        </p:txBody>
      </p:sp>
      <p:sp>
        <p:nvSpPr>
          <p:cNvPr id="119" name="角丸四角形 118"/>
          <p:cNvSpPr/>
          <p:nvPr/>
        </p:nvSpPr>
        <p:spPr>
          <a:xfrm>
            <a:off x="120710" y="1513981"/>
            <a:ext cx="3819525" cy="1739759"/>
          </a:xfrm>
          <a:prstGeom prst="roundRect">
            <a:avLst/>
          </a:prstGeom>
          <a:noFill/>
          <a:ln cmpd="sng">
            <a:solidFill>
              <a:sysClr val="windowText" lastClr="0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kumimoji="1" lang="ja-JP" altLang="en-US" sz="1100"/>
          </a:p>
        </p:txBody>
      </p:sp>
      <p:sp>
        <p:nvSpPr>
          <p:cNvPr id="136" name="テキスト ボックス 38"/>
          <p:cNvSpPr txBox="1"/>
          <p:nvPr/>
        </p:nvSpPr>
        <p:spPr>
          <a:xfrm>
            <a:off x="7403255" y="1776413"/>
            <a:ext cx="1238250" cy="266700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ja-JP" altLang="en-US" sz="1100" b="1" dirty="0">
                <a:latin typeface="+mn-ea"/>
                <a:ea typeface="+mn-ea"/>
                <a:cs typeface="メイリオ" panose="020B0604030504040204" pitchFamily="50" charset="-128"/>
              </a:rPr>
              <a:t>保護者・親族</a:t>
            </a: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4481" y="2017808"/>
            <a:ext cx="1394192" cy="945795"/>
          </a:xfrm>
          <a:prstGeom prst="rect">
            <a:avLst/>
          </a:prstGeom>
        </p:spPr>
      </p:pic>
      <p:pic>
        <p:nvPicPr>
          <p:cNvPr id="43" name="図 4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47" y="2000352"/>
            <a:ext cx="1376363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テキスト ボックス 9"/>
          <p:cNvSpPr txBox="1"/>
          <p:nvPr/>
        </p:nvSpPr>
        <p:spPr>
          <a:xfrm>
            <a:off x="266129" y="1625307"/>
            <a:ext cx="1749037" cy="389334"/>
          </a:xfrm>
          <a:prstGeom prst="rect">
            <a:avLst/>
          </a:prstGeom>
          <a:solidFill>
            <a:schemeClr val="lt1"/>
          </a:solidFill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ja-JP" altLang="en-US" dirty="0">
                <a:latin typeface="+mn-ea"/>
                <a:cs typeface="メイリオ" panose="020B0604030504040204" pitchFamily="50" charset="-128"/>
              </a:rPr>
              <a:t>コーディネート事業（地域移行体験室）受託</a:t>
            </a:r>
            <a:r>
              <a:rPr kumimoji="1" lang="ja-JP" altLang="en-US" sz="1100" dirty="0">
                <a:latin typeface="+mn-ea"/>
                <a:ea typeface="+mn-ea"/>
                <a:cs typeface="メイリオ" panose="020B0604030504040204" pitchFamily="50" charset="-128"/>
              </a:rPr>
              <a:t>施設</a:t>
            </a:r>
          </a:p>
        </p:txBody>
      </p:sp>
      <p:sp>
        <p:nvSpPr>
          <p:cNvPr id="56" name="タイトル 1"/>
          <p:cNvSpPr txBox="1">
            <a:spLocks/>
          </p:cNvSpPr>
          <p:nvPr/>
        </p:nvSpPr>
        <p:spPr>
          <a:xfrm>
            <a:off x="83868" y="45509"/>
            <a:ext cx="8965326" cy="358807"/>
          </a:xfrm>
          <a:prstGeom prst="rect">
            <a:avLst/>
          </a:prstGeom>
          <a:solidFill>
            <a:srgbClr val="00B050"/>
          </a:solidFill>
        </p:spPr>
        <p:txBody>
          <a:bodyPr vert="horz" lIns="68307" tIns="34154" rIns="68307" bIns="34154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ja-JP" altLang="en-US" sz="1600" b="1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　　　　　　　　　地域移行体験室の活用イメージ　　　　　　　　　</a:t>
            </a:r>
            <a:r>
              <a:rPr lang="ja-JP" altLang="en-US" sz="14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別紙１－１　</a:t>
            </a:r>
            <a:endParaRPr lang="ja-JP" altLang="en-US" sz="1600" dirty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7" name="テキスト ボックス 56"/>
          <p:cNvSpPr txBox="1"/>
          <p:nvPr/>
        </p:nvSpPr>
        <p:spPr>
          <a:xfrm>
            <a:off x="80784" y="454854"/>
            <a:ext cx="8965326" cy="649782"/>
          </a:xfrm>
          <a:prstGeom prst="rect">
            <a:avLst/>
          </a:prstGeom>
          <a:noFill/>
          <a:ln w="19050">
            <a:solidFill>
              <a:schemeClr val="accent3">
                <a:lumMod val="75000"/>
              </a:schemeClr>
            </a:solidFill>
          </a:ln>
        </p:spPr>
        <p:txBody>
          <a:bodyPr wrap="square" rtlCol="0" anchor="ctr" anchorCtr="0">
            <a:noAutofit/>
          </a:bodyPr>
          <a:lstStyle/>
          <a:p>
            <a:r>
              <a:rPr lang="ja-JP" altLang="en-US" sz="115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○　地域移行体験室による利用者支援が可能な障害者支援施設に対し、地域移行体験室に必要となる諸経費（家賃及び人件費等）を</a:t>
            </a:r>
            <a:r>
              <a:rPr lang="ja-JP" altLang="en-US" sz="1150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地　</a:t>
            </a:r>
            <a:endParaRPr lang="en-US" altLang="ja-JP" sz="1150" u="sng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115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1150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域移行体験室受託施設が支払います。</a:t>
            </a:r>
            <a:endParaRPr lang="en-US" altLang="ja-JP" sz="1150" u="sng" dirty="0" err="1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115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○　地域移行体験室において利用者がＧＨに近い環境で過ごす機会を提供することで、利用者の意識向上や家族理解促進につなげます。</a:t>
            </a:r>
            <a:endParaRPr lang="en-US" altLang="ja-JP" sz="115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右矢印 1"/>
          <p:cNvSpPr/>
          <p:nvPr/>
        </p:nvSpPr>
        <p:spPr>
          <a:xfrm>
            <a:off x="1679327" y="2250110"/>
            <a:ext cx="858133" cy="569844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400" b="1" dirty="0">
                <a:solidFill>
                  <a:schemeClr val="tx1"/>
                </a:solidFill>
              </a:rPr>
              <a:t>設置</a:t>
            </a:r>
          </a:p>
        </p:txBody>
      </p:sp>
      <p:pic>
        <p:nvPicPr>
          <p:cNvPr id="110" name="図 10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696" y="2147989"/>
            <a:ext cx="1228725" cy="876300"/>
          </a:xfrm>
          <a:prstGeom prst="rect">
            <a:avLst/>
          </a:prstGeom>
          <a:noFill/>
        </p:spPr>
      </p:pic>
      <p:pic>
        <p:nvPicPr>
          <p:cNvPr id="59" name="Picture 57" descr="rhome5[1]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7703" y="2343546"/>
            <a:ext cx="1135062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テキスト ボックス 3"/>
          <p:cNvSpPr txBox="1"/>
          <p:nvPr/>
        </p:nvSpPr>
        <p:spPr>
          <a:xfrm>
            <a:off x="4939500" y="2113956"/>
            <a:ext cx="13028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100" dirty="0"/>
              <a:t>障害者支援施設</a:t>
            </a: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129" y="2063717"/>
            <a:ext cx="846723" cy="846723"/>
          </a:xfrm>
          <a:prstGeom prst="rect">
            <a:avLst/>
          </a:prstGeom>
        </p:spPr>
      </p:pic>
      <p:sp>
        <p:nvSpPr>
          <p:cNvPr id="9" name="右カーブ矢印 8"/>
          <p:cNvSpPr/>
          <p:nvPr/>
        </p:nvSpPr>
        <p:spPr>
          <a:xfrm rot="5400000">
            <a:off x="4126217" y="1414263"/>
            <a:ext cx="471679" cy="1120925"/>
          </a:xfrm>
          <a:prstGeom prst="curved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3" name="テキスト ボックス 62"/>
          <p:cNvSpPr txBox="1"/>
          <p:nvPr/>
        </p:nvSpPr>
        <p:spPr>
          <a:xfrm>
            <a:off x="4048874" y="1435878"/>
            <a:ext cx="712184" cy="26161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kumimoji="1" lang="ja-JP" altLang="en-US" sz="1100" dirty="0"/>
              <a:t>① 体験</a:t>
            </a:r>
          </a:p>
        </p:txBody>
      </p:sp>
      <p:sp>
        <p:nvSpPr>
          <p:cNvPr id="64" name="右カーブ矢印 63"/>
          <p:cNvSpPr/>
          <p:nvPr/>
        </p:nvSpPr>
        <p:spPr>
          <a:xfrm rot="16200000">
            <a:off x="4169127" y="2540844"/>
            <a:ext cx="471679" cy="1082822"/>
          </a:xfrm>
          <a:prstGeom prst="curved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5" name="テキスト ボックス 64"/>
          <p:cNvSpPr txBox="1"/>
          <p:nvPr/>
        </p:nvSpPr>
        <p:spPr>
          <a:xfrm>
            <a:off x="3733322" y="3377078"/>
            <a:ext cx="1302833" cy="26161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kumimoji="1" lang="ja-JP" altLang="en-US" sz="1100" dirty="0"/>
              <a:t>③評価・課題抽出</a:t>
            </a:r>
          </a:p>
        </p:txBody>
      </p:sp>
      <p:pic>
        <p:nvPicPr>
          <p:cNvPr id="68" name="図 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937" y="2130218"/>
            <a:ext cx="846723" cy="846723"/>
          </a:xfrm>
          <a:prstGeom prst="rect">
            <a:avLst/>
          </a:prstGeom>
        </p:spPr>
      </p:pic>
      <p:sp>
        <p:nvSpPr>
          <p:cNvPr id="70" name="角丸四角形 69"/>
          <p:cNvSpPr/>
          <p:nvPr/>
        </p:nvSpPr>
        <p:spPr>
          <a:xfrm>
            <a:off x="6194200" y="1578530"/>
            <a:ext cx="2851912" cy="2176580"/>
          </a:xfrm>
          <a:prstGeom prst="roundRect">
            <a:avLst/>
          </a:prstGeom>
          <a:noFill/>
          <a:ln cmpd="sng">
            <a:solidFill>
              <a:sysClr val="windowText" lastClr="0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kumimoji="1" lang="ja-JP" altLang="en-US" sz="1100"/>
          </a:p>
        </p:txBody>
      </p:sp>
      <p:sp>
        <p:nvSpPr>
          <p:cNvPr id="69" name="テキスト ボックス 68"/>
          <p:cNvSpPr txBox="1"/>
          <p:nvPr/>
        </p:nvSpPr>
        <p:spPr>
          <a:xfrm>
            <a:off x="6222536" y="1428721"/>
            <a:ext cx="1062184" cy="26161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kumimoji="1" lang="ja-JP" altLang="en-US" sz="1100" dirty="0"/>
              <a:t>面談の実施</a:t>
            </a:r>
          </a:p>
        </p:txBody>
      </p:sp>
      <p:sp>
        <p:nvSpPr>
          <p:cNvPr id="67" name="右矢印 66"/>
          <p:cNvSpPr/>
          <p:nvPr/>
        </p:nvSpPr>
        <p:spPr>
          <a:xfrm>
            <a:off x="5177873" y="3195386"/>
            <a:ext cx="1183304" cy="480965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100" b="1" dirty="0">
                <a:solidFill>
                  <a:schemeClr val="tx1"/>
                </a:solidFill>
              </a:rPr>
              <a:t>個別支援計画</a:t>
            </a:r>
            <a:endParaRPr kumimoji="1" lang="en-US" altLang="ja-JP" sz="1100" b="1" dirty="0">
              <a:solidFill>
                <a:schemeClr val="tx1"/>
              </a:solidFill>
            </a:endParaRPr>
          </a:p>
        </p:txBody>
      </p:sp>
      <p:sp>
        <p:nvSpPr>
          <p:cNvPr id="71" name="テキスト ボックス 70"/>
          <p:cNvSpPr txBox="1"/>
          <p:nvPr/>
        </p:nvSpPr>
        <p:spPr>
          <a:xfrm>
            <a:off x="6451736" y="3172141"/>
            <a:ext cx="2189769" cy="430887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kumimoji="1" lang="ja-JP" altLang="en-US" sz="1100" dirty="0"/>
              <a:t>〇家族理解の促進</a:t>
            </a:r>
            <a:endParaRPr kumimoji="1" lang="en-US" altLang="ja-JP" sz="1100" dirty="0"/>
          </a:p>
          <a:p>
            <a:r>
              <a:rPr kumimoji="1" lang="ja-JP" altLang="en-US" sz="1100" dirty="0"/>
              <a:t>〇利用者本人の意識向上</a:t>
            </a:r>
          </a:p>
        </p:txBody>
      </p:sp>
      <p:sp>
        <p:nvSpPr>
          <p:cNvPr id="72" name="右カーブ矢印 71"/>
          <p:cNvSpPr/>
          <p:nvPr/>
        </p:nvSpPr>
        <p:spPr>
          <a:xfrm rot="5400000">
            <a:off x="5482922" y="-986134"/>
            <a:ext cx="395572" cy="4914899"/>
          </a:xfrm>
          <a:prstGeom prst="curved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73" name="テキスト ボックス 72"/>
          <p:cNvSpPr txBox="1"/>
          <p:nvPr/>
        </p:nvSpPr>
        <p:spPr>
          <a:xfrm>
            <a:off x="5249179" y="1175477"/>
            <a:ext cx="746377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100" dirty="0"/>
              <a:t>② 見学</a:t>
            </a:r>
          </a:p>
        </p:txBody>
      </p:sp>
      <p:sp>
        <p:nvSpPr>
          <p:cNvPr id="35" name="正方形/長方形 34"/>
          <p:cNvSpPr/>
          <p:nvPr/>
        </p:nvSpPr>
        <p:spPr>
          <a:xfrm>
            <a:off x="80785" y="3425990"/>
            <a:ext cx="1228945" cy="30247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25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6" name="テキスト ボックス 35"/>
          <p:cNvSpPr txBox="1"/>
          <p:nvPr/>
        </p:nvSpPr>
        <p:spPr>
          <a:xfrm>
            <a:off x="189930" y="3459500"/>
            <a:ext cx="1043599" cy="28084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ja-JP" altLang="en-US" sz="1225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経費の負担</a:t>
            </a: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67" y="3917030"/>
            <a:ext cx="813991" cy="1101849"/>
          </a:xfrm>
          <a:prstGeom prst="rect">
            <a:avLst/>
          </a:prstGeom>
        </p:spPr>
      </p:pic>
      <p:sp>
        <p:nvSpPr>
          <p:cNvPr id="38" name="テキスト ボックス 37"/>
          <p:cNvSpPr txBox="1"/>
          <p:nvPr/>
        </p:nvSpPr>
        <p:spPr>
          <a:xfrm>
            <a:off x="435852" y="4894690"/>
            <a:ext cx="617220" cy="261610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100" dirty="0"/>
              <a:t>東京都</a:t>
            </a:r>
          </a:p>
        </p:txBody>
      </p:sp>
      <p:pic>
        <p:nvPicPr>
          <p:cNvPr id="39" name="図 3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220" y="4026810"/>
            <a:ext cx="1212275" cy="897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テキスト ボックス 9"/>
          <p:cNvSpPr txBox="1"/>
          <p:nvPr/>
        </p:nvSpPr>
        <p:spPr>
          <a:xfrm>
            <a:off x="2029758" y="4842597"/>
            <a:ext cx="1470049" cy="369332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kumimoji="1" sz="11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ja-JP" altLang="en-US" sz="900" dirty="0"/>
              <a:t>コーディネート事業（地域移行体験室）受託施設</a:t>
            </a:r>
          </a:p>
        </p:txBody>
      </p:sp>
      <p:pic>
        <p:nvPicPr>
          <p:cNvPr id="42" name="図 4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105" y="4119363"/>
            <a:ext cx="1228725" cy="876300"/>
          </a:xfrm>
          <a:prstGeom prst="rect">
            <a:avLst/>
          </a:prstGeom>
          <a:noFill/>
        </p:spPr>
      </p:pic>
      <p:sp>
        <p:nvSpPr>
          <p:cNvPr id="44" name="テキスト ボックス 9"/>
          <p:cNvSpPr txBox="1"/>
          <p:nvPr/>
        </p:nvSpPr>
        <p:spPr>
          <a:xfrm>
            <a:off x="4771049" y="4985987"/>
            <a:ext cx="1010031" cy="230832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kumimoji="1" sz="11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ja-JP" altLang="en-US" sz="900" dirty="0"/>
              <a:t>地域移行体験室</a:t>
            </a:r>
          </a:p>
        </p:txBody>
      </p:sp>
      <p:pic>
        <p:nvPicPr>
          <p:cNvPr id="46" name="Picture 57" descr="rhome5[1]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301" y="4063358"/>
            <a:ext cx="1480896" cy="774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右カーブ矢印 57"/>
          <p:cNvSpPr/>
          <p:nvPr/>
        </p:nvSpPr>
        <p:spPr>
          <a:xfrm rot="5400000">
            <a:off x="5061130" y="2048278"/>
            <a:ext cx="471679" cy="3995020"/>
          </a:xfrm>
          <a:prstGeom prst="curved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1" name="テキスト ボックス 60"/>
          <p:cNvSpPr txBox="1"/>
          <p:nvPr/>
        </p:nvSpPr>
        <p:spPr>
          <a:xfrm>
            <a:off x="4656891" y="3677718"/>
            <a:ext cx="1349432" cy="430887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kumimoji="1" lang="ja-JP" altLang="en-US" sz="1100" dirty="0"/>
              <a:t>〇　人件費</a:t>
            </a:r>
            <a:endParaRPr kumimoji="1" lang="en-US" altLang="ja-JP" sz="1100" dirty="0"/>
          </a:p>
          <a:p>
            <a:r>
              <a:rPr kumimoji="1" lang="ja-JP" altLang="en-US" sz="1100" dirty="0"/>
              <a:t>〇　保険料</a:t>
            </a:r>
          </a:p>
        </p:txBody>
      </p:sp>
      <p:sp>
        <p:nvSpPr>
          <p:cNvPr id="62" name="テキスト ボックス 61"/>
          <p:cNvSpPr txBox="1"/>
          <p:nvPr/>
        </p:nvSpPr>
        <p:spPr>
          <a:xfrm>
            <a:off x="6529283" y="3842974"/>
            <a:ext cx="1458909" cy="246221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kumimoji="1" sz="10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ja-JP" altLang="en-US" dirty="0"/>
              <a:t>③実績報告　④請求</a:t>
            </a:r>
          </a:p>
        </p:txBody>
      </p:sp>
      <p:sp>
        <p:nvSpPr>
          <p:cNvPr id="66" name="テキスト ボックス 65"/>
          <p:cNvSpPr txBox="1"/>
          <p:nvPr/>
        </p:nvSpPr>
        <p:spPr>
          <a:xfrm>
            <a:off x="3765524" y="4262250"/>
            <a:ext cx="686278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kumimoji="1" sz="10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ja-JP" altLang="en-US" dirty="0"/>
              <a:t>⑤支出</a:t>
            </a:r>
          </a:p>
        </p:txBody>
      </p:sp>
      <p:sp>
        <p:nvSpPr>
          <p:cNvPr id="11" name="右矢印 10"/>
          <p:cNvSpPr/>
          <p:nvPr/>
        </p:nvSpPr>
        <p:spPr>
          <a:xfrm>
            <a:off x="1166697" y="4719078"/>
            <a:ext cx="879015" cy="98722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74" name="テキスト ボックス 73"/>
          <p:cNvSpPr txBox="1"/>
          <p:nvPr/>
        </p:nvSpPr>
        <p:spPr>
          <a:xfrm>
            <a:off x="1212417" y="4826596"/>
            <a:ext cx="756383" cy="24622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000" dirty="0"/>
              <a:t>①委託料</a:t>
            </a:r>
            <a:endParaRPr kumimoji="1" lang="en-US" altLang="ja-JP" sz="1000" dirty="0"/>
          </a:p>
        </p:txBody>
      </p:sp>
      <p:sp>
        <p:nvSpPr>
          <p:cNvPr id="75" name="右矢印 74"/>
          <p:cNvSpPr/>
          <p:nvPr/>
        </p:nvSpPr>
        <p:spPr>
          <a:xfrm rot="10800000">
            <a:off x="1166697" y="4584304"/>
            <a:ext cx="879015" cy="98722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76" name="右矢印 75"/>
          <p:cNvSpPr/>
          <p:nvPr/>
        </p:nvSpPr>
        <p:spPr>
          <a:xfrm>
            <a:off x="3499808" y="4719078"/>
            <a:ext cx="879015" cy="98722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77" name="テキスト ボックス 76"/>
          <p:cNvSpPr txBox="1"/>
          <p:nvPr/>
        </p:nvSpPr>
        <p:spPr>
          <a:xfrm>
            <a:off x="3545528" y="4826596"/>
            <a:ext cx="756383" cy="24622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000" dirty="0"/>
              <a:t>②賃借料</a:t>
            </a:r>
          </a:p>
        </p:txBody>
      </p:sp>
      <p:sp>
        <p:nvSpPr>
          <p:cNvPr id="78" name="テキスト ボックス 77"/>
          <p:cNvSpPr txBox="1"/>
          <p:nvPr/>
        </p:nvSpPr>
        <p:spPr>
          <a:xfrm>
            <a:off x="1171719" y="4223978"/>
            <a:ext cx="84344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ja-JP" altLang="en-US" sz="1000" dirty="0"/>
              <a:t>⑥実績報告</a:t>
            </a:r>
            <a:endParaRPr kumimoji="1" lang="en-US" altLang="ja-JP" sz="1000" dirty="0"/>
          </a:p>
          <a:p>
            <a:r>
              <a:rPr kumimoji="1" lang="ja-JP" altLang="en-US" sz="1000" dirty="0"/>
              <a:t>⑦精算</a:t>
            </a:r>
            <a:endParaRPr kumimoji="1" lang="en-US" altLang="ja-JP" sz="1000" dirty="0"/>
          </a:p>
        </p:txBody>
      </p:sp>
      <p:sp>
        <p:nvSpPr>
          <p:cNvPr id="50" name="テキスト ボックス 9"/>
          <p:cNvSpPr txBox="1"/>
          <p:nvPr/>
        </p:nvSpPr>
        <p:spPr>
          <a:xfrm>
            <a:off x="6099019" y="4927559"/>
            <a:ext cx="497626" cy="230832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kumimoji="1" sz="11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ja-JP" altLang="en-US" sz="900" u="sng" dirty="0"/>
              <a:t>職員</a:t>
            </a:r>
          </a:p>
        </p:txBody>
      </p:sp>
      <p:pic>
        <p:nvPicPr>
          <p:cNvPr id="51" name="図 5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148" y="4564586"/>
            <a:ext cx="352941" cy="352941"/>
          </a:xfrm>
          <a:prstGeom prst="rect">
            <a:avLst/>
          </a:prstGeom>
        </p:spPr>
      </p:pic>
      <p:pic>
        <p:nvPicPr>
          <p:cNvPr id="52" name="図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415" y="4560886"/>
            <a:ext cx="369102" cy="369102"/>
          </a:xfrm>
          <a:prstGeom prst="rect">
            <a:avLst/>
          </a:prstGeom>
        </p:spPr>
      </p:pic>
      <p:sp>
        <p:nvSpPr>
          <p:cNvPr id="53" name="テキスト ボックス 9"/>
          <p:cNvSpPr txBox="1"/>
          <p:nvPr/>
        </p:nvSpPr>
        <p:spPr>
          <a:xfrm>
            <a:off x="6671873" y="4917763"/>
            <a:ext cx="568428" cy="230832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kumimoji="1" sz="11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ja-JP" altLang="en-US" sz="900" u="sng" dirty="0"/>
              <a:t>利用者</a:t>
            </a:r>
          </a:p>
        </p:txBody>
      </p:sp>
      <p:sp>
        <p:nvSpPr>
          <p:cNvPr id="79" name="左カーブ矢印 78"/>
          <p:cNvSpPr/>
          <p:nvPr/>
        </p:nvSpPr>
        <p:spPr>
          <a:xfrm rot="5400000">
            <a:off x="6605898" y="4152710"/>
            <a:ext cx="311882" cy="1961799"/>
          </a:xfrm>
          <a:prstGeom prst="curved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48" name="テキスト ボックス 9"/>
          <p:cNvSpPr txBox="1"/>
          <p:nvPr/>
        </p:nvSpPr>
        <p:spPr>
          <a:xfrm>
            <a:off x="7403255" y="4817800"/>
            <a:ext cx="1104900" cy="230832"/>
          </a:xfrm>
          <a:prstGeom prst="rect">
            <a:avLst/>
          </a:prstGeom>
          <a:solidFill>
            <a:schemeClr val="l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kumimoji="1" sz="11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ja-JP" altLang="en-US" sz="900" dirty="0"/>
              <a:t>障害者支援施設</a:t>
            </a:r>
          </a:p>
        </p:txBody>
      </p:sp>
      <p:sp>
        <p:nvSpPr>
          <p:cNvPr id="54" name="テキスト ボックス 53"/>
          <p:cNvSpPr txBox="1"/>
          <p:nvPr/>
        </p:nvSpPr>
        <p:spPr>
          <a:xfrm>
            <a:off x="189930" y="6178445"/>
            <a:ext cx="4399323" cy="5770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設置場所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東京都小平市中島町１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6-2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フォーレストヒルズ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102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号</a:t>
            </a:r>
          </a:p>
          <a:p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受託施設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社会福祉法人黎明会　障害者支援施設澄水園</a:t>
            </a:r>
          </a:p>
          <a:p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問合せ先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】TEL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：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042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－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346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－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7411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kumimoji="1" lang="ja-JP" altLang="en-US" sz="105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担当者：鈴木</a:t>
            </a:r>
            <a:endParaRPr kumimoji="1" lang="en-US" altLang="ja-JP" sz="1050" dirty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0" name="テキスト ボックス 59"/>
          <p:cNvSpPr txBox="1"/>
          <p:nvPr/>
        </p:nvSpPr>
        <p:spPr>
          <a:xfrm>
            <a:off x="4656891" y="6168503"/>
            <a:ext cx="4374966" cy="5770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設置場所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  <a:r>
              <a:rPr kumimoji="1" lang="ja-JP" altLang="en-US" sz="105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東京都荒川区町屋</a:t>
            </a:r>
            <a:r>
              <a:rPr kumimoji="1" lang="en-US" altLang="ja-JP" sz="1050" dirty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ja-JP" altLang="en-US" sz="1050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丁目</a:t>
            </a:r>
            <a:r>
              <a:rPr kumimoji="1" lang="en-US" altLang="ja-JP" sz="1050" dirty="0">
                <a:latin typeface="メイリオ" panose="020B0604030504040204" pitchFamily="50" charset="-128"/>
                <a:ea typeface="メイリオ" panose="020B0604030504040204" pitchFamily="50" charset="-128"/>
              </a:rPr>
              <a:t>34-22</a:t>
            </a:r>
            <a:r>
              <a:rPr kumimoji="1" lang="ja-JP" altLang="en-US" sz="105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町屋レジデンス</a:t>
            </a:r>
            <a:r>
              <a:rPr kumimoji="1" lang="en-US" altLang="ja-JP" sz="1050" dirty="0">
                <a:latin typeface="メイリオ" panose="020B0604030504040204" pitchFamily="50" charset="-128"/>
                <a:ea typeface="メイリオ" panose="020B0604030504040204" pitchFamily="50" charset="-128"/>
              </a:rPr>
              <a:t>403</a:t>
            </a:r>
            <a:r>
              <a:rPr kumimoji="1" lang="ja-JP" altLang="en-US" sz="105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号室</a:t>
            </a:r>
          </a:p>
          <a:p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受託施設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社会福祉</a:t>
            </a:r>
            <a:r>
              <a:rPr kumimoji="1" lang="ja-JP" altLang="en-US" sz="1050" dirty="0" err="1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法人すかい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障害者支援施設　皇海荘</a:t>
            </a:r>
          </a:p>
          <a:p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問合せ先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】TEL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：</a:t>
            </a:r>
            <a:r>
              <a:rPr kumimoji="1" lang="en-US" altLang="ja-JP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0288-93-2003</a:t>
            </a:r>
            <a:r>
              <a:rPr kumimoji="1" lang="ja-JP" altLang="en-US" sz="1050" dirty="0">
                <a:solidFill>
                  <a:schemeClr val="dk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担当者：佐藤・柏崎</a:t>
            </a:r>
            <a:endParaRPr kumimoji="1" lang="en-US" altLang="ja-JP" sz="1050" dirty="0">
              <a:solidFill>
                <a:schemeClr val="dk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001539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1636</TotalTime>
  <Words>362</Words>
  <Application>Microsoft Office PowerPoint</Application>
  <PresentationFormat>画面に合わせる (4:3)</PresentationFormat>
  <Paragraphs>44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メイリオ</vt:lpstr>
      <vt:lpstr>游ゴシック</vt:lpstr>
      <vt:lpstr>Arial</vt:lpstr>
      <vt:lpstr>Calibri</vt:lpstr>
      <vt:lpstr>Calibri Light</vt:lpstr>
      <vt:lpstr>Office テーマ</vt:lpstr>
      <vt:lpstr>PowerPoint プレゼンテーション</vt:lpstr>
    </vt:vector>
  </TitlesOfParts>
  <Company>TAIMS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東京都</dc:creator>
  <cp:lastModifiedBy>藏地　剛平</cp:lastModifiedBy>
  <cp:revision>110</cp:revision>
  <cp:lastPrinted>2021-04-30T09:36:51Z</cp:lastPrinted>
  <dcterms:created xsi:type="dcterms:W3CDTF">2020-07-07T10:50:09Z</dcterms:created>
  <dcterms:modified xsi:type="dcterms:W3CDTF">2025-04-22T00:49:28Z</dcterms:modified>
</cp:coreProperties>
</file>