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sldIdLst>
    <p:sldId id="259" r:id="rId5"/>
    <p:sldId id="260" r:id="rId6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淡色スタイル 1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淡色スタイル 3 - アクセント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スタイル (淡色)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C083E6E3-FA7D-4D7B-A595-EF9225AFEA82}" styleName="淡色スタイル 1 - アクセント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淡色スタイル 1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淡色スタイル 3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4" d="100"/>
          <a:sy n="54" d="100"/>
        </p:scale>
        <p:origin x="27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A50773-560A-44F9-BC0A-4CC990F78443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2840E8-7C67-4CBC-8FB2-7AC6557FEAB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9854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7C7217-FD5E-1CF7-DDD5-B7610C5A1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>
            <a:extLst>
              <a:ext uri="{FF2B5EF4-FFF2-40B4-BE49-F238E27FC236}">
                <a16:creationId xmlns:a16="http://schemas.microsoft.com/office/drawing/2014/main" id="{F2089E62-802A-79D5-5310-E0ED3FDD37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>
            <a:extLst>
              <a:ext uri="{FF2B5EF4-FFF2-40B4-BE49-F238E27FC236}">
                <a16:creationId xmlns:a16="http://schemas.microsoft.com/office/drawing/2014/main" id="{26B64728-D078-6D0E-72B9-F85743907B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FBCF0ACE-58FB-6946-528B-9B4009248BD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2840E8-7C67-4CBC-8FB2-7AC6557FEAB0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7172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B39E0A-1238-FB99-5BB1-49E6CD5BC0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>
            <a:extLst>
              <a:ext uri="{FF2B5EF4-FFF2-40B4-BE49-F238E27FC236}">
                <a16:creationId xmlns:a16="http://schemas.microsoft.com/office/drawing/2014/main" id="{2133E376-90CD-E176-1792-7E9D88E0E4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>
            <a:extLst>
              <a:ext uri="{FF2B5EF4-FFF2-40B4-BE49-F238E27FC236}">
                <a16:creationId xmlns:a16="http://schemas.microsoft.com/office/drawing/2014/main" id="{F57FF367-8317-AC23-CDCA-9457E3D918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3049309A-7EE3-203C-9799-6EA9362B3A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2840E8-7C67-4CBC-8FB2-7AC6557FEAB0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10176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43132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0210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87302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95168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37060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50150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26976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4297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068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6889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16459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7C04A0-8705-43EB-A2F7-1960DB0ED72B}" type="datetimeFigureOut">
              <a:rPr kumimoji="1" lang="ja-JP" altLang="en-US" smtClean="0"/>
              <a:t>2026/6/4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09FCFF-7269-4DBD-A54B-D8987AE0A21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5757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hyperlink" Target="https://www.shougaifukushi.metro.tokyo.lg.jp/Lib/LibDspCatego.php?catid=12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C0B0C5-568A-2DD5-AA6C-DD17C74B4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D17E476B-7292-9A7E-E2BE-F0C79CBD0B39}"/>
              </a:ext>
            </a:extLst>
          </p:cNvPr>
          <p:cNvSpPr txBox="1"/>
          <p:nvPr/>
        </p:nvSpPr>
        <p:spPr>
          <a:xfrm>
            <a:off x="1472364" y="2314096"/>
            <a:ext cx="5328000" cy="2376000"/>
          </a:xfrm>
          <a:prstGeom prst="roundRect">
            <a:avLst>
              <a:gd name="adj" fmla="val 15134"/>
            </a:avLst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 rtl="0" fontAlgn="ctr">
              <a:buNone/>
            </a:pPr>
            <a:r>
              <a:rPr lang="ja-JP" altLang="en-US" sz="2000" b="1" i="0" u="none" strike="noStrike" dirty="0">
                <a:effectLst/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以下のサービスを実施する事業所が、</a:t>
            </a:r>
            <a:endParaRPr lang="en-US" altLang="ja-JP" sz="2000" b="1" i="0" u="none" strike="noStrike" dirty="0">
              <a:effectLst/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l" rtl="0" fontAlgn="ctr">
              <a:buNone/>
            </a:pPr>
            <a:r>
              <a:rPr lang="ja-JP" altLang="en-US" sz="2000" b="1" i="0" u="wavy" strike="noStrike" baseline="0" dirty="0">
                <a:effectLst/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事業所番号単位</a:t>
            </a:r>
            <a:r>
              <a:rPr lang="ja-JP" altLang="en-US" sz="2000" b="1" i="0" u="none" strike="noStrike" dirty="0">
                <a:effectLst/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で申請できます</a:t>
            </a:r>
            <a:r>
              <a:rPr lang="en-US" altLang="ja-JP" sz="2000" b="1" i="0" u="none" strike="noStrike" dirty="0">
                <a:effectLst/>
                <a:latin typeface="BIZ UDゴシック" panose="020B0400000000000000" pitchFamily="49" charset="-128"/>
                <a:ea typeface="BIZ UDゴシック" panose="020B0400000000000000" pitchFamily="49" charset="-128"/>
              </a:rPr>
              <a:t>‼</a:t>
            </a:r>
          </a:p>
          <a:p>
            <a:pPr algn="l" rtl="0" fontAlgn="ctr">
              <a:buNone/>
            </a:pPr>
            <a:endParaRPr lang="en-US" altLang="ja-JP" sz="2000" b="1" i="0" u="none" strike="noStrike" dirty="0">
              <a:effectLst/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l" rtl="0" fontAlgn="ctr">
              <a:buNone/>
            </a:pPr>
            <a:endParaRPr lang="en-US" altLang="ja-JP" sz="2000" b="1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l" rtl="0" fontAlgn="ctr">
              <a:buNone/>
            </a:pPr>
            <a:endParaRPr lang="en-US" altLang="ja-JP" sz="2000" b="1" i="0" u="none" strike="noStrike" dirty="0">
              <a:effectLst/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l" rtl="0" fontAlgn="ctr">
              <a:buNone/>
            </a:pPr>
            <a:endParaRPr lang="en-US" altLang="ja-JP" sz="2000" b="1" dirty="0"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l" rtl="0" fontAlgn="ctr">
              <a:buNone/>
            </a:pPr>
            <a:endParaRPr lang="en-US" altLang="ja-JP" sz="2000" b="1" i="0" u="none" strike="noStrike" dirty="0">
              <a:effectLst/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A88E2F17-A92E-FAB3-3DA5-D3924B3F5D62}"/>
              </a:ext>
            </a:extLst>
          </p:cNvPr>
          <p:cNvSpPr/>
          <p:nvPr/>
        </p:nvSpPr>
        <p:spPr>
          <a:xfrm>
            <a:off x="-11458" y="-63837"/>
            <a:ext cx="68834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ja-JP" altLang="en-US" sz="3200" b="1" dirty="0">
                <a:ln w="6350">
                  <a:solidFill>
                    <a:schemeClr val="bg1"/>
                  </a:solidFill>
                  <a:prstDash val="solid"/>
                </a:ln>
                <a:effectLst>
                  <a:glow rad="127000">
                    <a:schemeClr val="accent6">
                      <a:alpha val="47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令和</a:t>
            </a:r>
            <a:r>
              <a:rPr lang="en-US" altLang="ja-JP" sz="3200" b="1" dirty="0">
                <a:ln w="6350">
                  <a:solidFill>
                    <a:schemeClr val="bg1"/>
                  </a:solidFill>
                  <a:prstDash val="solid"/>
                </a:ln>
                <a:effectLst>
                  <a:glow rad="127000">
                    <a:schemeClr val="accent6">
                      <a:alpha val="47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IZ UDゴシック" panose="020B0400000000000000" pitchFamily="49" charset="-128"/>
                <a:ea typeface="BIZ UDゴシック" panose="020B0400000000000000" pitchFamily="49" charset="-128"/>
              </a:rPr>
              <a:t>8</a:t>
            </a:r>
            <a:r>
              <a:rPr lang="ja-JP" altLang="en-US" sz="3200" b="1" dirty="0">
                <a:ln w="6350">
                  <a:solidFill>
                    <a:schemeClr val="bg1"/>
                  </a:solidFill>
                  <a:prstDash val="solid"/>
                </a:ln>
                <a:effectLst>
                  <a:glow rad="127000">
                    <a:schemeClr val="accent6">
                      <a:alpha val="47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年度訪問系障害福祉サービス</a:t>
            </a:r>
          </a:p>
          <a:p>
            <a:pPr algn="r"/>
            <a:r>
              <a:rPr lang="ja-JP" altLang="en-US" sz="4000" b="1" dirty="0">
                <a:ln w="6350">
                  <a:solidFill>
                    <a:schemeClr val="bg1"/>
                  </a:solidFill>
                  <a:prstDash val="solid"/>
                </a:ln>
                <a:effectLst>
                  <a:glow rad="127000">
                    <a:srgbClr val="FF0000">
                      <a:alpha val="47000"/>
                    </a:srgb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暑さ</a:t>
            </a:r>
            <a:r>
              <a:rPr lang="ja-JP" altLang="en-US" sz="3200" b="1" dirty="0">
                <a:ln w="6350">
                  <a:solidFill>
                    <a:schemeClr val="bg1"/>
                  </a:solidFill>
                  <a:prstDash val="solid"/>
                </a:ln>
                <a:effectLst>
                  <a:glow rad="127000">
                    <a:schemeClr val="accent6">
                      <a:alpha val="47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対策緊急支援事業</a:t>
            </a:r>
          </a:p>
        </p:txBody>
      </p:sp>
      <p:sp>
        <p:nvSpPr>
          <p:cNvPr id="12" name="フローチャート: 代替処理 11">
            <a:extLst>
              <a:ext uri="{FF2B5EF4-FFF2-40B4-BE49-F238E27FC236}">
                <a16:creationId xmlns:a16="http://schemas.microsoft.com/office/drawing/2014/main" id="{ACFBA260-EB51-792E-5E62-7430BE39D560}"/>
              </a:ext>
            </a:extLst>
          </p:cNvPr>
          <p:cNvSpPr/>
          <p:nvPr/>
        </p:nvSpPr>
        <p:spPr>
          <a:xfrm>
            <a:off x="-18857" y="1873025"/>
            <a:ext cx="6890798" cy="313234"/>
          </a:xfrm>
          <a:prstGeom prst="flowChartAlternateProcess">
            <a:avLst/>
          </a:prstGeom>
          <a:solidFill>
            <a:srgbClr val="FFC000">
              <a:alpha val="30000"/>
            </a:srgbClr>
          </a:solidFill>
          <a:ln w="63500" cmpd="dbl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事　業　内　容　等</a:t>
            </a:r>
          </a:p>
        </p:txBody>
      </p:sp>
      <p:sp>
        <p:nvSpPr>
          <p:cNvPr id="13" name="四角形: 角を丸くする 12">
            <a:extLst>
              <a:ext uri="{FF2B5EF4-FFF2-40B4-BE49-F238E27FC236}">
                <a16:creationId xmlns:a16="http://schemas.microsoft.com/office/drawing/2014/main" id="{6A161DFF-5C04-A910-9528-BBA72CB18E58}"/>
              </a:ext>
            </a:extLst>
          </p:cNvPr>
          <p:cNvSpPr/>
          <p:nvPr/>
        </p:nvSpPr>
        <p:spPr>
          <a:xfrm>
            <a:off x="118309" y="2376645"/>
            <a:ext cx="1267944" cy="2382659"/>
          </a:xfrm>
          <a:prstGeom prst="roundRect">
            <a:avLst>
              <a:gd name="adj" fmla="val 8729"/>
            </a:avLst>
          </a:prstGeom>
          <a:solidFill>
            <a:srgbClr val="FFC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000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対象</a:t>
            </a:r>
            <a:endParaRPr kumimoji="1" lang="en-US" altLang="ja-JP" sz="2000" b="1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ctr"/>
            <a:r>
              <a:rPr kumimoji="1" lang="ja-JP" altLang="en-US" sz="2000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サービス</a:t>
            </a:r>
            <a:endParaRPr kumimoji="1" lang="ja-JP" altLang="en-US" sz="2000" b="1" dirty="0">
              <a:solidFill>
                <a:srgbClr val="00206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15" name="四角形: 角を丸くする 14">
            <a:extLst>
              <a:ext uri="{FF2B5EF4-FFF2-40B4-BE49-F238E27FC236}">
                <a16:creationId xmlns:a16="http://schemas.microsoft.com/office/drawing/2014/main" id="{9EE13A87-C6CE-AE8C-53A9-BF823EEDE34A}"/>
              </a:ext>
            </a:extLst>
          </p:cNvPr>
          <p:cNvSpPr/>
          <p:nvPr/>
        </p:nvSpPr>
        <p:spPr>
          <a:xfrm>
            <a:off x="118309" y="4801369"/>
            <a:ext cx="1267944" cy="5055787"/>
          </a:xfrm>
          <a:prstGeom prst="roundRect">
            <a:avLst>
              <a:gd name="adj" fmla="val 8729"/>
            </a:avLst>
          </a:prstGeom>
          <a:solidFill>
            <a:srgbClr val="FFC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000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補助対象</a:t>
            </a:r>
            <a:endParaRPr kumimoji="1" lang="en-US" altLang="ja-JP" sz="2000" b="1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ctr"/>
            <a:r>
              <a:rPr kumimoji="1" lang="ja-JP" altLang="en-US" sz="2000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物品</a:t>
            </a:r>
            <a:endParaRPr kumimoji="1" lang="ja-JP" altLang="en-US" sz="2000" b="1" dirty="0">
              <a:solidFill>
                <a:srgbClr val="00206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graphicFrame>
        <p:nvGraphicFramePr>
          <p:cNvPr id="22" name="表 21">
            <a:extLst>
              <a:ext uri="{FF2B5EF4-FFF2-40B4-BE49-F238E27FC236}">
                <a16:creationId xmlns:a16="http://schemas.microsoft.com/office/drawing/2014/main" id="{29C4914E-DFE2-6269-CE95-95C66AC21C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9460211"/>
              </p:ext>
            </p:extLst>
          </p:nvPr>
        </p:nvGraphicFramePr>
        <p:xfrm>
          <a:off x="1568932" y="3279613"/>
          <a:ext cx="5336661" cy="12713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25031">
                  <a:extLst>
                    <a:ext uri="{9D8B030D-6E8A-4147-A177-3AD203B41FA5}">
                      <a16:colId xmlns:a16="http://schemas.microsoft.com/office/drawing/2014/main" val="3276909511"/>
                    </a:ext>
                  </a:extLst>
                </a:gridCol>
                <a:gridCol w="1524300">
                  <a:extLst>
                    <a:ext uri="{9D8B030D-6E8A-4147-A177-3AD203B41FA5}">
                      <a16:colId xmlns:a16="http://schemas.microsoft.com/office/drawing/2014/main" val="1100728805"/>
                    </a:ext>
                  </a:extLst>
                </a:gridCol>
                <a:gridCol w="2087330">
                  <a:extLst>
                    <a:ext uri="{9D8B030D-6E8A-4147-A177-3AD203B41FA5}">
                      <a16:colId xmlns:a16="http://schemas.microsoft.com/office/drawing/2014/main" val="1764326232"/>
                    </a:ext>
                  </a:extLst>
                </a:gridCol>
              </a:tblGrid>
              <a:tr h="221969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・居宅介護</a:t>
                      </a:r>
                      <a:endParaRPr lang="ja-JP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</a:t>
                      </a:r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重度訪問介護</a:t>
                      </a:r>
                      <a:endParaRPr lang="zh-TW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・同行援護</a:t>
                      </a:r>
                      <a:endParaRPr lang="ja-JP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2632098"/>
                  </a:ext>
                </a:extLst>
              </a:tr>
              <a:tr h="221969"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・行動援護</a:t>
                      </a:r>
                      <a:endParaRPr lang="ja-JP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・重度包括支援</a:t>
                      </a:r>
                      <a:endParaRPr lang="ja-JP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・自立生活援助</a:t>
                      </a:r>
                      <a:endParaRPr lang="ja-JP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0218501"/>
                  </a:ext>
                </a:extLst>
              </a:tr>
              <a:tr h="267371"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・地域移行支援</a:t>
                      </a:r>
                      <a:endParaRPr lang="ja-JP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</a:t>
                      </a:r>
                      <a:r>
                        <a:rPr lang="zh-CN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地域定着支援</a:t>
                      </a:r>
                      <a:endParaRPr lang="zh-CN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</a:t>
                      </a:r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計画相談支援</a:t>
                      </a:r>
                      <a:endParaRPr lang="ja-JP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5406974"/>
                  </a:ext>
                </a:extLst>
              </a:tr>
              <a:tr h="228124"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</a:t>
                      </a:r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障害児相談支援</a:t>
                      </a:r>
                      <a:endParaRPr lang="ja-JP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</a:t>
                      </a:r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居宅訪問型</a:t>
                      </a:r>
                      <a:endParaRPr lang="en-US" altLang="zh-TW" sz="1600" b="1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  <a:p>
                      <a:pPr algn="l" rtl="0" fontAlgn="ctr">
                        <a:buNone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　</a:t>
                      </a:r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児童発達支援</a:t>
                      </a:r>
                      <a:endParaRPr lang="zh-TW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ja-JP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・</a:t>
                      </a:r>
                      <a:r>
                        <a:rPr lang="zh-TW" altLang="en-US" sz="1600" b="1" u="none" strike="noStrike" dirty="0">
                          <a:solidFill>
                            <a:schemeClr val="tx1"/>
                          </a:solidFill>
                          <a:effectLst/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保育所等訪問支援</a:t>
                      </a:r>
                      <a:endParaRPr lang="zh-TW" alt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8083569"/>
                  </a:ext>
                </a:extLst>
              </a:tr>
            </a:tbl>
          </a:graphicData>
        </a:graphic>
      </p:graphicFrame>
      <p:cxnSp>
        <p:nvCxnSpPr>
          <p:cNvPr id="3" name="直線コネクタ 2">
            <a:extLst>
              <a:ext uri="{FF2B5EF4-FFF2-40B4-BE49-F238E27FC236}">
                <a16:creationId xmlns:a16="http://schemas.microsoft.com/office/drawing/2014/main" id="{F0F1D509-4C0D-50C8-EB7C-D4F1819E5454}"/>
              </a:ext>
            </a:extLst>
          </p:cNvPr>
          <p:cNvCxnSpPr>
            <a:cxnSpLocks/>
          </p:cNvCxnSpPr>
          <p:nvPr/>
        </p:nvCxnSpPr>
        <p:spPr>
          <a:xfrm>
            <a:off x="-11458" y="1873025"/>
            <a:ext cx="6876000" cy="0"/>
          </a:xfrm>
          <a:prstGeom prst="line">
            <a:avLst/>
          </a:prstGeom>
          <a:ln w="76200" cmpd="thinThick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線コネクタ 18">
            <a:extLst>
              <a:ext uri="{FF2B5EF4-FFF2-40B4-BE49-F238E27FC236}">
                <a16:creationId xmlns:a16="http://schemas.microsoft.com/office/drawing/2014/main" id="{0BCF95F2-EFCA-A815-C2A2-DC4869279E08}"/>
              </a:ext>
            </a:extLst>
          </p:cNvPr>
          <p:cNvCxnSpPr>
            <a:cxnSpLocks/>
          </p:cNvCxnSpPr>
          <p:nvPr/>
        </p:nvCxnSpPr>
        <p:spPr>
          <a:xfrm>
            <a:off x="-11458" y="2228039"/>
            <a:ext cx="6876000" cy="0"/>
          </a:xfrm>
          <a:prstGeom prst="line">
            <a:avLst/>
          </a:prstGeom>
          <a:ln w="76200" cmpd="thinThick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四角形: 角を丸くする 22">
            <a:extLst>
              <a:ext uri="{FF2B5EF4-FFF2-40B4-BE49-F238E27FC236}">
                <a16:creationId xmlns:a16="http://schemas.microsoft.com/office/drawing/2014/main" id="{30AAA901-664A-3175-3542-0EEB39E411F3}"/>
              </a:ext>
            </a:extLst>
          </p:cNvPr>
          <p:cNvSpPr/>
          <p:nvPr/>
        </p:nvSpPr>
        <p:spPr>
          <a:xfrm>
            <a:off x="1474548" y="4799883"/>
            <a:ext cx="5311788" cy="5057274"/>
          </a:xfrm>
          <a:prstGeom prst="roundRect">
            <a:avLst>
              <a:gd name="adj" fmla="val 8536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ctr" defTabSz="457189">
              <a:defRPr/>
            </a:pPr>
            <a:r>
              <a:rPr lang="ja-JP" altLang="en-US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下記物品等の購入経費が補助対象です</a:t>
            </a:r>
            <a:r>
              <a:rPr lang="en-US" altLang="ja-JP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‼</a:t>
            </a:r>
          </a:p>
          <a:p>
            <a:pPr algn="ctr" defTabSz="457189">
              <a:defRPr/>
            </a:pPr>
            <a:r>
              <a:rPr lang="en-US" altLang="ja-JP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(</a:t>
            </a:r>
            <a:r>
              <a:rPr lang="ja-JP" altLang="en-US" sz="2000" b="1" u="sng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令和８年４月１日以降に購入したもの</a:t>
            </a:r>
            <a:r>
              <a:rPr lang="en-US" altLang="ja-JP" sz="2000" b="1" u="sng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)</a:t>
            </a:r>
            <a:endParaRPr lang="en-US" altLang="ja-JP" sz="1200" b="1" u="sng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pic>
        <p:nvPicPr>
          <p:cNvPr id="26" name="図 25" descr="バッグ が含まれている画像&#10;&#10;自動的に生成された説明">
            <a:extLst>
              <a:ext uri="{FF2B5EF4-FFF2-40B4-BE49-F238E27FC236}">
                <a16:creationId xmlns:a16="http://schemas.microsoft.com/office/drawing/2014/main" id="{0D70201E-5BCB-4237-181D-7E2EA57BE08B}"/>
              </a:ext>
            </a:extLst>
          </p:cNvPr>
          <p:cNvPicPr preferRelativeResize="0"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090" y="9031238"/>
            <a:ext cx="900862" cy="720690"/>
          </a:xfrm>
          <a:prstGeom prst="ellipse">
            <a:avLst/>
          </a:prstGeom>
          <a:ln w="127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1" name="図 30">
            <a:extLst>
              <a:ext uri="{FF2B5EF4-FFF2-40B4-BE49-F238E27FC236}">
                <a16:creationId xmlns:a16="http://schemas.microsoft.com/office/drawing/2014/main" id="{FFA3104D-FFBC-19B0-50E7-B14D8BD29CF8}"/>
              </a:ext>
            </a:extLst>
          </p:cNvPr>
          <p:cNvPicPr preferRelativeResize="0">
            <a:picLocks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6" t="9806" r="43300" b="29933"/>
          <a:stretch/>
        </p:blipFill>
        <p:spPr>
          <a:xfrm>
            <a:off x="1542301" y="9031238"/>
            <a:ext cx="900862" cy="720690"/>
          </a:xfrm>
          <a:prstGeom prst="ellipse">
            <a:avLst/>
          </a:prstGeom>
          <a:ln w="127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4" name="図 33">
            <a:extLst>
              <a:ext uri="{FF2B5EF4-FFF2-40B4-BE49-F238E27FC236}">
                <a16:creationId xmlns:a16="http://schemas.microsoft.com/office/drawing/2014/main" id="{750F0863-3F81-EAB8-169D-3D52061BE3D0}"/>
              </a:ext>
            </a:extLst>
          </p:cNvPr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805456" y="9031238"/>
            <a:ext cx="900862" cy="720690"/>
          </a:xfrm>
          <a:prstGeom prst="ellipse">
            <a:avLst/>
          </a:prstGeom>
          <a:ln w="127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5" name="図 34" descr="図形, 矢印&#10;&#10;自動的に生成された説明">
            <a:extLst>
              <a:ext uri="{FF2B5EF4-FFF2-40B4-BE49-F238E27FC236}">
                <a16:creationId xmlns:a16="http://schemas.microsoft.com/office/drawing/2014/main" id="{F1CD9F27-EE22-C8AC-22A0-308B37EC0FDB}"/>
              </a:ext>
            </a:extLst>
          </p:cNvPr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3879" y="9031238"/>
            <a:ext cx="900862" cy="720690"/>
          </a:xfrm>
          <a:prstGeom prst="ellipse">
            <a:avLst/>
          </a:prstGeom>
          <a:ln w="127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pSp>
        <p:nvGrpSpPr>
          <p:cNvPr id="2" name="グループ化 1">
            <a:extLst>
              <a:ext uri="{FF2B5EF4-FFF2-40B4-BE49-F238E27FC236}">
                <a16:creationId xmlns:a16="http://schemas.microsoft.com/office/drawing/2014/main" id="{F4DDD2CA-0C4A-C769-3DDE-88CE57B53B92}"/>
              </a:ext>
            </a:extLst>
          </p:cNvPr>
          <p:cNvGrpSpPr/>
          <p:nvPr/>
        </p:nvGrpSpPr>
        <p:grpSpPr>
          <a:xfrm>
            <a:off x="-44745" y="1071093"/>
            <a:ext cx="6890798" cy="728496"/>
            <a:chOff x="-54289" y="1232673"/>
            <a:chExt cx="7396350" cy="728496"/>
          </a:xfrm>
        </p:grpSpPr>
        <p:sp>
          <p:nvSpPr>
            <p:cNvPr id="11" name="四角形: 角を丸くする 10">
              <a:extLst>
                <a:ext uri="{FF2B5EF4-FFF2-40B4-BE49-F238E27FC236}">
                  <a16:creationId xmlns:a16="http://schemas.microsoft.com/office/drawing/2014/main" id="{E0332BF5-8F1D-CEAB-A1C0-D87F8628A7A0}"/>
                </a:ext>
              </a:extLst>
            </p:cNvPr>
            <p:cNvSpPr/>
            <p:nvPr/>
          </p:nvSpPr>
          <p:spPr>
            <a:xfrm>
              <a:off x="-54289" y="1232673"/>
              <a:ext cx="7396350" cy="728496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alpha val="17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kumimoji="1" lang="ja-JP" altLang="en-US" sz="1400" dirty="0">
                  <a:solidFill>
                    <a:schemeClr val="tx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　　　</a:t>
              </a:r>
              <a:r>
                <a:rPr kumimoji="1" lang="ja-JP" altLang="en-US" sz="1400" b="1" dirty="0">
                  <a:solidFill>
                    <a:schemeClr val="tx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記録的な猛暑が続く中、自転車などで障害のある方のご自宅等を移動し、</a:t>
              </a:r>
              <a:endParaRPr kumimoji="1" lang="en-US" altLang="ja-JP" sz="14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endParaRPr>
            </a:p>
            <a:p>
              <a:r>
                <a:rPr kumimoji="1" lang="ja-JP" altLang="en-US" sz="1400" b="1" dirty="0">
                  <a:solidFill>
                    <a:schemeClr val="tx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　　　支援を行っている方々がいます。東京都ではこうした方々が安心して</a:t>
              </a:r>
              <a:endParaRPr kumimoji="1" lang="en-US" altLang="ja-JP" sz="14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endParaRPr>
            </a:p>
            <a:p>
              <a:r>
                <a:rPr kumimoji="1" lang="ja-JP" altLang="en-US" sz="1400" b="1" dirty="0">
                  <a:solidFill>
                    <a:schemeClr val="tx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　　　働けるよう暑さ対策を支援し、働きやすい職場づくりを進めてまいります</a:t>
              </a:r>
              <a:r>
                <a:rPr kumimoji="1" lang="en-US" altLang="ja-JP" sz="1400" b="1" dirty="0">
                  <a:solidFill>
                    <a:schemeClr val="tx1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‼</a:t>
              </a:r>
              <a:endParaRPr kumimoji="1" lang="ja-JP" altLang="en-US" sz="14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endParaRPr>
            </a:p>
          </p:txBody>
        </p:sp>
        <p:sp>
          <p:nvSpPr>
            <p:cNvPr id="36" name="楕円 35">
              <a:extLst>
                <a:ext uri="{FF2B5EF4-FFF2-40B4-BE49-F238E27FC236}">
                  <a16:creationId xmlns:a16="http://schemas.microsoft.com/office/drawing/2014/main" id="{3DB6C041-C13C-00F7-8D35-2579BF92ACF3}"/>
                </a:ext>
              </a:extLst>
            </p:cNvPr>
            <p:cNvSpPr/>
            <p:nvPr/>
          </p:nvSpPr>
          <p:spPr>
            <a:xfrm>
              <a:off x="-6440" y="1284779"/>
              <a:ext cx="663934" cy="61212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kumimoji="1" lang="ja-JP" altLang="en-US" sz="1100" dirty="0">
                  <a:solidFill>
                    <a:sysClr val="windowText" lastClr="000000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事業</a:t>
              </a:r>
              <a:endParaRPr kumimoji="1" lang="en-US" altLang="ja-JP" sz="1100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endParaRPr>
            </a:p>
            <a:p>
              <a:pPr algn="ctr"/>
              <a:r>
                <a:rPr kumimoji="1" lang="ja-JP" altLang="en-US" sz="1100" dirty="0">
                  <a:solidFill>
                    <a:sysClr val="windowText" lastClr="000000"/>
                  </a:solidFill>
                  <a:latin typeface="BIZ UDゴシック" panose="020B0400000000000000" pitchFamily="49" charset="-128"/>
                  <a:ea typeface="BIZ UDゴシック" panose="020B0400000000000000" pitchFamily="49" charset="-128"/>
                </a:rPr>
                <a:t>目的</a:t>
              </a:r>
            </a:p>
          </p:txBody>
        </p:sp>
      </p:grpSp>
      <p:graphicFrame>
        <p:nvGraphicFramePr>
          <p:cNvPr id="4" name="表 3">
            <a:extLst>
              <a:ext uri="{FF2B5EF4-FFF2-40B4-BE49-F238E27FC236}">
                <a16:creationId xmlns:a16="http://schemas.microsoft.com/office/drawing/2014/main" id="{203B07F4-1D7D-BC56-38C0-25BC3BD1A6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7260538"/>
              </p:ext>
            </p:extLst>
          </p:nvPr>
        </p:nvGraphicFramePr>
        <p:xfrm>
          <a:off x="1691510" y="5732856"/>
          <a:ext cx="5024200" cy="3250417"/>
        </p:xfrm>
        <a:graphic>
          <a:graphicData uri="http://schemas.openxmlformats.org/drawingml/2006/table">
            <a:tbl>
              <a:tblPr firstRow="1" firstCol="1" lastRow="1">
                <a:tableStyleId>{C083E6E3-FA7D-4D7B-A595-EF9225AFEA82}</a:tableStyleId>
              </a:tblPr>
              <a:tblGrid>
                <a:gridCol w="1309678">
                  <a:extLst>
                    <a:ext uri="{9D8B030D-6E8A-4147-A177-3AD203B41FA5}">
                      <a16:colId xmlns:a16="http://schemas.microsoft.com/office/drawing/2014/main" val="835854738"/>
                    </a:ext>
                  </a:extLst>
                </a:gridCol>
                <a:gridCol w="2017159">
                  <a:extLst>
                    <a:ext uri="{9D8B030D-6E8A-4147-A177-3AD203B41FA5}">
                      <a16:colId xmlns:a16="http://schemas.microsoft.com/office/drawing/2014/main" val="1570782429"/>
                    </a:ext>
                  </a:extLst>
                </a:gridCol>
                <a:gridCol w="1697363">
                  <a:extLst>
                    <a:ext uri="{9D8B030D-6E8A-4147-A177-3AD203B41FA5}">
                      <a16:colId xmlns:a16="http://schemas.microsoft.com/office/drawing/2014/main" val="179275723"/>
                    </a:ext>
                  </a:extLst>
                </a:gridCol>
              </a:tblGrid>
              <a:tr h="41577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区分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物品例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kumimoji="1" lang="ja-JP" altLang="en-US" sz="1600" b="1" dirty="0">
                        <a:solidFill>
                          <a:srgbClr val="002060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1945167"/>
                  </a:ext>
                </a:extLst>
              </a:tr>
              <a:tr h="425157">
                <a:tc rowSpan="4">
                  <a:txBody>
                    <a:bodyPr/>
                    <a:lstStyle/>
                    <a:p>
                      <a:pPr algn="ctr"/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①暑さ対策</a:t>
                      </a:r>
                      <a:endParaRPr kumimoji="1" lang="en-US" altLang="ja-JP" sz="16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物品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ja-JP" altLang="en-US" sz="16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ファン付きウェア</a:t>
                      </a:r>
                      <a:endParaRPr kumimoji="0" lang="en-US" altLang="ja-JP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BIZ UDゴシック" panose="020B0400000000000000" pitchFamily="49" charset="-128"/>
                        <a:ea typeface="BIZ UDゴシック" panose="020B0400000000000000" pitchFamily="49" charset="-128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ja-JP" altLang="en-US" sz="12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空冷ファンにより服の内側を冷やす上着</a:t>
                      </a:r>
                      <a:endParaRPr kumimoji="0" lang="en-US" altLang="ja-JP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BIZ UDゴシック" panose="020B0400000000000000" pitchFamily="49" charset="-128"/>
                        <a:ea typeface="BIZ UDゴシック" panose="020B0400000000000000" pitchFamily="49" charset="-128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557585"/>
                  </a:ext>
                </a:extLst>
              </a:tr>
              <a:tr h="595220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600" b="1" dirty="0">
                        <a:solidFill>
                          <a:srgbClr val="002060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ja-JP" altLang="en-US" sz="16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冷却ベスト</a:t>
                      </a:r>
                      <a:endParaRPr kumimoji="0" lang="en-US" altLang="ja-JP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BIZ UDゴシック" panose="020B0400000000000000" pitchFamily="49" charset="-128"/>
                        <a:ea typeface="BIZ UDゴシック" panose="020B0400000000000000" pitchFamily="49" charset="-128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ja-JP" altLang="en-US" sz="12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保冷剤などをポケットに入れ、　　　　　　　　　　　　　　　　　　　　体を冷やす上着</a:t>
                      </a:r>
                      <a:endParaRPr kumimoji="0" lang="en-US" altLang="ja-JP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BIZ UDゴシック" panose="020B0400000000000000" pitchFamily="49" charset="-128"/>
                        <a:ea typeface="BIZ UDゴシック" panose="020B0400000000000000" pitchFamily="49" charset="-128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093112"/>
                  </a:ext>
                </a:extLst>
              </a:tr>
              <a:tr h="425157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600" b="1" dirty="0">
                        <a:solidFill>
                          <a:srgbClr val="002060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ja-JP" altLang="en-US" sz="16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ネッククーラー等</a:t>
                      </a:r>
                      <a:endParaRPr kumimoji="0" lang="ja-JP" altLang="en-US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BIZ UDゴシック" panose="020B0400000000000000" pitchFamily="49" charset="-128"/>
                        <a:ea typeface="BIZ UDゴシック" panose="020B0400000000000000" pitchFamily="49" charset="-128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ja-JP" altLang="en-US" sz="12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首部分を冷やすためのグッズ</a:t>
                      </a:r>
                      <a:endParaRPr kumimoji="0" lang="en-US" altLang="ja-JP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BIZ UDゴシック" panose="020B0400000000000000" pitchFamily="49" charset="-128"/>
                        <a:ea typeface="BIZ UDゴシック" panose="020B0400000000000000" pitchFamily="49" charset="-128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0349549"/>
                  </a:ext>
                </a:extLst>
              </a:tr>
              <a:tr h="425157">
                <a:tc vMerge="1">
                  <a:txBody>
                    <a:bodyPr/>
                    <a:lstStyle/>
                    <a:p>
                      <a:pPr algn="ctr"/>
                      <a:endParaRPr kumimoji="1" lang="ja-JP" altLang="en-US" sz="1600" b="1" dirty="0">
                        <a:solidFill>
                          <a:srgbClr val="002060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ja-JP" altLang="en-US" sz="16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保冷剤用冷凍庫　</a:t>
                      </a:r>
                      <a:endParaRPr kumimoji="0" lang="en-US" altLang="ja-JP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BIZ UDゴシック" panose="020B0400000000000000" pitchFamily="49" charset="-128"/>
                        <a:ea typeface="BIZ UDゴシック" panose="020B0400000000000000" pitchFamily="49" charset="-128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ja-JP" altLang="en-US" sz="1200" b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保冷剤やコールドリング等の専用冷凍庫</a:t>
                      </a:r>
                      <a:endParaRPr kumimoji="0" lang="en-US" altLang="ja-JP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BIZ UDゴシック" panose="020B0400000000000000" pitchFamily="49" charset="-128"/>
                        <a:ea typeface="BIZ UDゴシック" panose="020B0400000000000000" pitchFamily="49" charset="-128"/>
                        <a:cs typeface="+mn-cs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830289"/>
                  </a:ext>
                </a:extLst>
              </a:tr>
              <a:tr h="76528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b="1" dirty="0">
                          <a:solidFill>
                            <a:schemeClr val="tx1"/>
                          </a:solidFill>
                        </a:rPr>
                        <a:t>②熱中症</a:t>
                      </a:r>
                      <a:endParaRPr lang="en-US" altLang="ja-JP" sz="1600" b="1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b="1" dirty="0">
                          <a:solidFill>
                            <a:schemeClr val="tx1"/>
                          </a:solidFill>
                        </a:rPr>
                        <a:t>リスク</a:t>
                      </a:r>
                      <a:endParaRPr lang="en-US" altLang="ja-JP" sz="1600" b="1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1600" b="1" dirty="0">
                          <a:solidFill>
                            <a:schemeClr val="tx1"/>
                          </a:solidFill>
                        </a:rPr>
                        <a:t>感知機器</a:t>
                      </a:r>
                      <a:endParaRPr lang="en-US" altLang="ja-JP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189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暑さ指数計等　　</a:t>
                      </a:r>
                      <a:endParaRPr kumimoji="0" lang="en-US" altLang="ja-JP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BIZ UDゴシック" panose="020B0400000000000000" pitchFamily="49" charset="-128"/>
                        <a:ea typeface="BIZ UDゴシック" panose="020B0400000000000000" pitchFamily="49" charset="-128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defTabSz="457189">
                        <a:defRPr/>
                      </a:pPr>
                      <a:r>
                        <a:rPr kumimoji="1" lang="ja-JP" altLang="en-US" sz="1200" b="1" dirty="0">
                          <a:solidFill>
                            <a:schemeClr val="tx1"/>
                          </a:solidFill>
                        </a:rPr>
                        <a:t>熱中症予防のために熱中症リスクを感知する機器</a:t>
                      </a:r>
                      <a:endParaRPr kumimoji="1" lang="en-US" altLang="ja-JP" sz="12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kumimoji="1" lang="ja-JP" altLang="en-US" sz="12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3304463"/>
                  </a:ext>
                </a:extLst>
              </a:tr>
            </a:tbl>
          </a:graphicData>
        </a:graphic>
      </p:graphicFrame>
      <p:pic>
        <p:nvPicPr>
          <p:cNvPr id="6" name="図 5" descr="テーブル が含まれている画像&#10;&#10;自動的に生成された説明">
            <a:extLst>
              <a:ext uri="{FF2B5EF4-FFF2-40B4-BE49-F238E27FC236}">
                <a16:creationId xmlns:a16="http://schemas.microsoft.com/office/drawing/2014/main" id="{8D09D1C6-68A9-9A97-E6EA-2A352E8C9B81}"/>
              </a:ext>
            </a:extLst>
          </p:cNvPr>
          <p:cNvPicPr preferRelativeResize="0"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668" y="9031238"/>
            <a:ext cx="900862" cy="720690"/>
          </a:xfrm>
          <a:prstGeom prst="ellipse">
            <a:avLst/>
          </a:prstGeom>
          <a:ln w="12700" cap="rnd">
            <a:solidFill>
              <a:srgbClr val="333333"/>
            </a:solidFill>
          </a:ln>
          <a:effectLst/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05383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9076F-90FC-26E2-4A50-6D51E1FA83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四角形: 角を丸くする 18">
            <a:extLst>
              <a:ext uri="{FF2B5EF4-FFF2-40B4-BE49-F238E27FC236}">
                <a16:creationId xmlns:a16="http://schemas.microsoft.com/office/drawing/2014/main" id="{C04A6E6D-836A-0F18-8095-1E78E015B26B}"/>
              </a:ext>
            </a:extLst>
          </p:cNvPr>
          <p:cNvSpPr/>
          <p:nvPr/>
        </p:nvSpPr>
        <p:spPr>
          <a:xfrm>
            <a:off x="1382181" y="6315433"/>
            <a:ext cx="5400798" cy="605259"/>
          </a:xfrm>
          <a:prstGeom prst="roundRect">
            <a:avLst>
              <a:gd name="adj" fmla="val 5183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189">
              <a:defRPr/>
            </a:pPr>
            <a:r>
              <a:rPr kumimoji="1" lang="ja-JP" altLang="en-US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東京都福祉局障害者施策推進部</a:t>
            </a:r>
            <a:endParaRPr kumimoji="1" lang="en-US" altLang="ja-JP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r>
              <a:rPr kumimoji="1" lang="ja-JP" altLang="en-US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地域生活支援課在宅支援担当</a:t>
            </a:r>
            <a:endParaRPr kumimoji="1" lang="en-US" altLang="ja-JP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45" name="四角形: 角を丸くする 44">
            <a:extLst>
              <a:ext uri="{FF2B5EF4-FFF2-40B4-BE49-F238E27FC236}">
                <a16:creationId xmlns:a16="http://schemas.microsoft.com/office/drawing/2014/main" id="{2A7F259A-C065-BA4D-7E1C-E5B097763639}"/>
              </a:ext>
            </a:extLst>
          </p:cNvPr>
          <p:cNvSpPr/>
          <p:nvPr/>
        </p:nvSpPr>
        <p:spPr>
          <a:xfrm>
            <a:off x="1382181" y="612605"/>
            <a:ext cx="5400798" cy="3649330"/>
          </a:xfrm>
          <a:prstGeom prst="roundRect">
            <a:avLst>
              <a:gd name="adj" fmla="val 5183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457189">
              <a:defRPr/>
            </a:pPr>
            <a:r>
              <a:rPr kumimoji="1" lang="ja-JP" altLang="en-US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・補助基準額：サービスに従事する人数に</a:t>
            </a:r>
            <a:endParaRPr kumimoji="1" lang="en-US" altLang="ja-JP" sz="20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r>
              <a:rPr kumimoji="1" lang="ja-JP" altLang="en-US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　　　　　　　応じ、段階設定</a:t>
            </a:r>
            <a:endParaRPr kumimoji="1" lang="en-US" altLang="ja-JP" sz="20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endParaRPr kumimoji="1" lang="en-US" altLang="ja-JP" sz="20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endParaRPr kumimoji="1" lang="en-US" altLang="ja-JP" sz="20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endParaRPr kumimoji="1" lang="en-US" altLang="ja-JP" sz="20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endParaRPr kumimoji="1" lang="en-US" altLang="ja-JP" sz="20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endParaRPr kumimoji="1" lang="en-US" altLang="ja-JP" sz="20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endParaRPr kumimoji="1" lang="en-US" altLang="ja-JP" sz="20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endParaRPr kumimoji="1" lang="en-US" altLang="ja-JP" sz="20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endParaRPr kumimoji="1" lang="en-US" altLang="ja-JP" sz="20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r>
              <a:rPr kumimoji="1" lang="ja-JP" altLang="en-US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・補助率　　：都 </a:t>
            </a:r>
            <a:r>
              <a:rPr kumimoji="1" lang="en-US" altLang="ja-JP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3/4</a:t>
            </a:r>
            <a:r>
              <a:rPr kumimoji="1" lang="ja-JP" altLang="en-US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　事業所 </a:t>
            </a:r>
            <a:r>
              <a:rPr kumimoji="1" lang="en-US" altLang="ja-JP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1/4</a:t>
            </a:r>
          </a:p>
        </p:txBody>
      </p:sp>
      <p:sp>
        <p:nvSpPr>
          <p:cNvPr id="17" name="四角形: 角を丸くする 16">
            <a:extLst>
              <a:ext uri="{FF2B5EF4-FFF2-40B4-BE49-F238E27FC236}">
                <a16:creationId xmlns:a16="http://schemas.microsoft.com/office/drawing/2014/main" id="{016B3AE3-4558-6CE8-734F-87E00FC5F92C}"/>
              </a:ext>
            </a:extLst>
          </p:cNvPr>
          <p:cNvSpPr/>
          <p:nvPr/>
        </p:nvSpPr>
        <p:spPr>
          <a:xfrm>
            <a:off x="68897" y="612605"/>
            <a:ext cx="1267944" cy="3639279"/>
          </a:xfrm>
          <a:prstGeom prst="roundRect">
            <a:avLst>
              <a:gd name="adj" fmla="val 8729"/>
            </a:avLst>
          </a:prstGeom>
          <a:solidFill>
            <a:srgbClr val="FFC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補助基準額</a:t>
            </a:r>
            <a:endParaRPr kumimoji="1" lang="en-US" altLang="ja-JP" b="1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ctr"/>
            <a:r>
              <a:rPr kumimoji="1" lang="ja-JP" altLang="en-US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補助率</a:t>
            </a:r>
            <a:endParaRPr kumimoji="1" lang="en-US" altLang="ja-JP" b="1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graphicFrame>
        <p:nvGraphicFramePr>
          <p:cNvPr id="50" name="表 49">
            <a:extLst>
              <a:ext uri="{FF2B5EF4-FFF2-40B4-BE49-F238E27FC236}">
                <a16:creationId xmlns:a16="http://schemas.microsoft.com/office/drawing/2014/main" id="{34C6B289-4FED-8BB6-8F0A-D60FA0C359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972579"/>
              </p:ext>
            </p:extLst>
          </p:nvPr>
        </p:nvGraphicFramePr>
        <p:xfrm>
          <a:off x="1461103" y="1520151"/>
          <a:ext cx="5279024" cy="225552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964884">
                  <a:extLst>
                    <a:ext uri="{9D8B030D-6E8A-4147-A177-3AD203B41FA5}">
                      <a16:colId xmlns:a16="http://schemas.microsoft.com/office/drawing/2014/main" val="835854738"/>
                    </a:ext>
                  </a:extLst>
                </a:gridCol>
                <a:gridCol w="1706880">
                  <a:extLst>
                    <a:ext uri="{9D8B030D-6E8A-4147-A177-3AD203B41FA5}">
                      <a16:colId xmlns:a16="http://schemas.microsoft.com/office/drawing/2014/main" val="1570782429"/>
                    </a:ext>
                  </a:extLst>
                </a:gridCol>
                <a:gridCol w="1607260">
                  <a:extLst>
                    <a:ext uri="{9D8B030D-6E8A-4147-A177-3AD203B41FA5}">
                      <a16:colId xmlns:a16="http://schemas.microsoft.com/office/drawing/2014/main" val="179275723"/>
                    </a:ext>
                  </a:extLst>
                </a:gridCol>
              </a:tblGrid>
              <a:tr h="447113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サービス従事人数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①暑さ対策物品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②熱中症リスク</a:t>
                      </a:r>
                      <a:endParaRPr kumimoji="1" lang="en-US" altLang="ja-JP" sz="1600" b="1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感知機器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1945167"/>
                  </a:ext>
                </a:extLst>
              </a:tr>
              <a:tr h="26826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10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人以下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100,000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50,000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557585"/>
                  </a:ext>
                </a:extLst>
              </a:tr>
              <a:tr h="26826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11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人以上</a:t>
                      </a:r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20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人以下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200,000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100,000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3093112"/>
                  </a:ext>
                </a:extLst>
              </a:tr>
              <a:tr h="26826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21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人以上</a:t>
                      </a:r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30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人以下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300,000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150,000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0349549"/>
                  </a:ext>
                </a:extLst>
              </a:tr>
              <a:tr h="26826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31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人以上</a:t>
                      </a:r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40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人以下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400,000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200,000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830289"/>
                  </a:ext>
                </a:extLst>
              </a:tr>
              <a:tr h="268268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41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人以上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500,000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b="1" dirty="0">
                          <a:solidFill>
                            <a:schemeClr val="tx1"/>
                          </a:solidFill>
                        </a:rPr>
                        <a:t>250,000</a:t>
                      </a:r>
                      <a:r>
                        <a:rPr kumimoji="1" lang="ja-JP" altLang="en-US" sz="1600" b="1" dirty="0">
                          <a:solidFill>
                            <a:schemeClr val="tx1"/>
                          </a:solidFill>
                        </a:rPr>
                        <a:t>円</a:t>
                      </a:r>
                      <a:endParaRPr kumimoji="1" lang="ja-JP" altLang="en-US" sz="1600" b="1" dirty="0">
                        <a:solidFill>
                          <a:schemeClr val="tx1"/>
                        </a:solidFill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3304463"/>
                  </a:ext>
                </a:extLst>
              </a:tr>
            </a:tbl>
          </a:graphicData>
        </a:graphic>
      </p:graphicFrame>
      <p:sp>
        <p:nvSpPr>
          <p:cNvPr id="4" name="四角形: 角を丸くする 3">
            <a:extLst>
              <a:ext uri="{FF2B5EF4-FFF2-40B4-BE49-F238E27FC236}">
                <a16:creationId xmlns:a16="http://schemas.microsoft.com/office/drawing/2014/main" id="{62830E28-C3A6-C4C9-F284-DDD6D0FD22FE}"/>
              </a:ext>
            </a:extLst>
          </p:cNvPr>
          <p:cNvSpPr/>
          <p:nvPr/>
        </p:nvSpPr>
        <p:spPr>
          <a:xfrm>
            <a:off x="68897" y="4375235"/>
            <a:ext cx="1267944" cy="1808843"/>
          </a:xfrm>
          <a:prstGeom prst="roundRect">
            <a:avLst>
              <a:gd name="adj" fmla="val 8729"/>
            </a:avLst>
          </a:prstGeom>
          <a:solidFill>
            <a:srgbClr val="FFC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kumimoji="1" lang="ja-JP" altLang="en-US" sz="1400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スケジュール</a:t>
            </a:r>
            <a:endParaRPr kumimoji="1" lang="en-US" altLang="ja-JP" sz="1400" b="1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ctr"/>
            <a:r>
              <a:rPr kumimoji="1" lang="ja-JP" altLang="en-US" sz="1400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（予定）</a:t>
            </a:r>
            <a:endParaRPr kumimoji="1" lang="en-US" altLang="ja-JP" sz="1400" b="1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graphicFrame>
        <p:nvGraphicFramePr>
          <p:cNvPr id="6" name="表 5">
            <a:extLst>
              <a:ext uri="{FF2B5EF4-FFF2-40B4-BE49-F238E27FC236}">
                <a16:creationId xmlns:a16="http://schemas.microsoft.com/office/drawing/2014/main" id="{CC6F1E0D-C35D-4CDA-7650-ABF53CAF42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469075"/>
              </p:ext>
            </p:extLst>
          </p:nvPr>
        </p:nvGraphicFramePr>
        <p:xfrm>
          <a:off x="1421642" y="4375235"/>
          <a:ext cx="5321876" cy="185456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69430990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754692641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553177530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32764294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2837308510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3093219240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1985973953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2120266175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1209437015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1857037541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259832519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1975860830"/>
                    </a:ext>
                  </a:extLst>
                </a:gridCol>
                <a:gridCol w="426133">
                  <a:extLst>
                    <a:ext uri="{9D8B030D-6E8A-4147-A177-3AD203B41FA5}">
                      <a16:colId xmlns:a16="http://schemas.microsoft.com/office/drawing/2014/main" val="2397882074"/>
                    </a:ext>
                  </a:extLst>
                </a:gridCol>
              </a:tblGrid>
              <a:tr h="166459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10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年</a:t>
                      </a:r>
                    </a:p>
                  </a:txBody>
                  <a:tcPr/>
                </a:tc>
                <a:tc gridSpan="9">
                  <a:txBody>
                    <a:bodyPr/>
                    <a:lstStyle/>
                    <a:p>
                      <a:pPr algn="ctr"/>
                      <a:r>
                        <a:rPr kumimoji="1" lang="ja-JP" altLang="en-US" sz="140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令和</a:t>
                      </a:r>
                      <a:r>
                        <a:rPr kumimoji="1" lang="en-US" altLang="ja-JP" sz="140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8</a:t>
                      </a:r>
                      <a:r>
                        <a:rPr kumimoji="1" lang="ja-JP" altLang="en-US" sz="140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年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kumimoji="1" lang="ja-JP" altLang="en-US" sz="110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kumimoji="1" lang="ja-JP" altLang="en-US" sz="140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令和</a:t>
                      </a:r>
                      <a:r>
                        <a:rPr kumimoji="1" lang="en-US" altLang="ja-JP" sz="140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9</a:t>
                      </a:r>
                      <a:r>
                        <a:rPr kumimoji="1" lang="ja-JP" altLang="en-US" sz="140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年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kumimoji="1" lang="ja-JP" altLang="en-US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2609437"/>
                  </a:ext>
                </a:extLst>
              </a:tr>
              <a:tr h="2074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4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5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6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7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8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9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10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11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12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1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2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050" b="0" dirty="0">
                          <a:latin typeface="BIZ UDゴシック" panose="020B0400000000000000" pitchFamily="49" charset="-128"/>
                          <a:ea typeface="BIZ UDゴシック" panose="020B0400000000000000" pitchFamily="49" charset="-128"/>
                        </a:rPr>
                        <a:t>3</a:t>
                      </a:r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776274"/>
                  </a:ext>
                </a:extLst>
              </a:tr>
              <a:tr h="1298303"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kumimoji="1" lang="ja-JP" altLang="en-US" sz="1050" b="0" dirty="0">
                        <a:latin typeface="BIZ UDゴシック" panose="020B0400000000000000" pitchFamily="49" charset="-128"/>
                        <a:ea typeface="BIZ UDゴシック" panose="020B0400000000000000" pitchFamily="49" charset="-12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72048502"/>
                  </a:ext>
                </a:extLst>
              </a:tr>
            </a:tbl>
          </a:graphicData>
        </a:graphic>
      </p:graphicFrame>
      <p:sp>
        <p:nvSpPr>
          <p:cNvPr id="7" name="矢印: 五方向 6">
            <a:extLst>
              <a:ext uri="{FF2B5EF4-FFF2-40B4-BE49-F238E27FC236}">
                <a16:creationId xmlns:a16="http://schemas.microsoft.com/office/drawing/2014/main" id="{BE265816-A576-C084-2983-620B9F3C2C51}"/>
              </a:ext>
            </a:extLst>
          </p:cNvPr>
          <p:cNvSpPr/>
          <p:nvPr/>
        </p:nvSpPr>
        <p:spPr>
          <a:xfrm>
            <a:off x="2483555" y="5688892"/>
            <a:ext cx="1702683" cy="51838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600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交付申請受付</a:t>
            </a:r>
          </a:p>
        </p:txBody>
      </p:sp>
      <p:sp>
        <p:nvSpPr>
          <p:cNvPr id="9" name="矢印: 五方向 8">
            <a:extLst>
              <a:ext uri="{FF2B5EF4-FFF2-40B4-BE49-F238E27FC236}">
                <a16:creationId xmlns:a16="http://schemas.microsoft.com/office/drawing/2014/main" id="{11D03EB5-DD36-EE6A-A531-A6E0125CDF4F}"/>
              </a:ext>
            </a:extLst>
          </p:cNvPr>
          <p:cNvSpPr/>
          <p:nvPr/>
        </p:nvSpPr>
        <p:spPr>
          <a:xfrm>
            <a:off x="4466385" y="5688892"/>
            <a:ext cx="657479" cy="518384"/>
          </a:xfrm>
          <a:prstGeom prst="homePlate">
            <a:avLst>
              <a:gd name="adj" fmla="val 20589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100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交付</a:t>
            </a:r>
            <a:endParaRPr kumimoji="1" lang="en-US" altLang="ja-JP" sz="1100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ctr"/>
            <a:r>
              <a:rPr kumimoji="1" lang="ja-JP" altLang="en-US" sz="1100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決定通知</a:t>
            </a:r>
          </a:p>
        </p:txBody>
      </p:sp>
      <p:sp>
        <p:nvSpPr>
          <p:cNvPr id="10" name="矢印: 五方向 9">
            <a:extLst>
              <a:ext uri="{FF2B5EF4-FFF2-40B4-BE49-F238E27FC236}">
                <a16:creationId xmlns:a16="http://schemas.microsoft.com/office/drawing/2014/main" id="{10B17F8D-2F35-A046-6319-E4EAA03DDD1F}"/>
              </a:ext>
            </a:extLst>
          </p:cNvPr>
          <p:cNvSpPr/>
          <p:nvPr/>
        </p:nvSpPr>
        <p:spPr>
          <a:xfrm>
            <a:off x="5198946" y="5688892"/>
            <a:ext cx="738395" cy="518384"/>
          </a:xfrm>
          <a:prstGeom prst="homePlate">
            <a:avLst>
              <a:gd name="adj" fmla="val 20589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050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実績報告</a:t>
            </a:r>
            <a:endParaRPr kumimoji="1" lang="en-US" altLang="ja-JP" sz="1050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ctr"/>
            <a:r>
              <a:rPr kumimoji="1" lang="ja-JP" altLang="en-US" sz="1050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受付</a:t>
            </a:r>
          </a:p>
        </p:txBody>
      </p:sp>
      <p:sp>
        <p:nvSpPr>
          <p:cNvPr id="14" name="矢印: 五方向 13">
            <a:extLst>
              <a:ext uri="{FF2B5EF4-FFF2-40B4-BE49-F238E27FC236}">
                <a16:creationId xmlns:a16="http://schemas.microsoft.com/office/drawing/2014/main" id="{94B19C62-E2F9-31A4-A4A1-7387AEC5E3C5}"/>
              </a:ext>
            </a:extLst>
          </p:cNvPr>
          <p:cNvSpPr/>
          <p:nvPr/>
        </p:nvSpPr>
        <p:spPr>
          <a:xfrm>
            <a:off x="5961007" y="5688892"/>
            <a:ext cx="738395" cy="518384"/>
          </a:xfrm>
          <a:prstGeom prst="homePlate">
            <a:avLst>
              <a:gd name="adj" fmla="val 20589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200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補助金</a:t>
            </a:r>
            <a:endParaRPr kumimoji="1" lang="en-US" altLang="ja-JP" sz="1200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ctr"/>
            <a:r>
              <a:rPr kumimoji="1" lang="ja-JP" altLang="en-US" sz="1200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支払い</a:t>
            </a:r>
          </a:p>
        </p:txBody>
      </p:sp>
      <p:sp>
        <p:nvSpPr>
          <p:cNvPr id="18" name="四角形: 角を丸くする 17">
            <a:extLst>
              <a:ext uri="{FF2B5EF4-FFF2-40B4-BE49-F238E27FC236}">
                <a16:creationId xmlns:a16="http://schemas.microsoft.com/office/drawing/2014/main" id="{0D4FFDFD-4BAC-D13E-5737-FAC97521106A}"/>
              </a:ext>
            </a:extLst>
          </p:cNvPr>
          <p:cNvSpPr/>
          <p:nvPr/>
        </p:nvSpPr>
        <p:spPr>
          <a:xfrm>
            <a:off x="68897" y="6315433"/>
            <a:ext cx="1267944" cy="605259"/>
          </a:xfrm>
          <a:prstGeom prst="roundRect">
            <a:avLst>
              <a:gd name="adj" fmla="val 8729"/>
            </a:avLst>
          </a:prstGeom>
          <a:solidFill>
            <a:srgbClr val="FFC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担当</a:t>
            </a:r>
            <a:endParaRPr kumimoji="1" lang="en-US" altLang="ja-JP" sz="1200" b="1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20" name="正方形/長方形 19">
            <a:extLst>
              <a:ext uri="{FF2B5EF4-FFF2-40B4-BE49-F238E27FC236}">
                <a16:creationId xmlns:a16="http://schemas.microsoft.com/office/drawing/2014/main" id="{58FE8439-1564-6388-FDA9-13B4E4276DCA}"/>
              </a:ext>
            </a:extLst>
          </p:cNvPr>
          <p:cNvSpPr/>
          <p:nvPr/>
        </p:nvSpPr>
        <p:spPr>
          <a:xfrm>
            <a:off x="1382181" y="6749556"/>
            <a:ext cx="5400798" cy="96086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457189">
              <a:defRPr/>
            </a:pPr>
            <a:endParaRPr kumimoji="1" lang="en-US" altLang="ja-JP" sz="1400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pic>
        <p:nvPicPr>
          <p:cNvPr id="24" name="図 23" descr="テキスト&#10;&#10;AI 生成コンテンツは誤りを含む可能性があります。">
            <a:extLst>
              <a:ext uri="{FF2B5EF4-FFF2-40B4-BE49-F238E27FC236}">
                <a16:creationId xmlns:a16="http://schemas.microsoft.com/office/drawing/2014/main" id="{27C735BD-B7E4-4B86-9728-EFAFAA6C03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555" y="9496086"/>
            <a:ext cx="2071144" cy="409914"/>
          </a:xfrm>
          <a:prstGeom prst="rect">
            <a:avLst/>
          </a:prstGeom>
        </p:spPr>
      </p:pic>
      <p:sp>
        <p:nvSpPr>
          <p:cNvPr id="25" name="矢印: 五方向 24">
            <a:extLst>
              <a:ext uri="{FF2B5EF4-FFF2-40B4-BE49-F238E27FC236}">
                <a16:creationId xmlns:a16="http://schemas.microsoft.com/office/drawing/2014/main" id="{EFF0BEE0-E7FC-C4DF-91BD-CB43B9B44B94}"/>
              </a:ext>
            </a:extLst>
          </p:cNvPr>
          <p:cNvSpPr/>
          <p:nvPr/>
        </p:nvSpPr>
        <p:spPr>
          <a:xfrm>
            <a:off x="1823822" y="5675442"/>
            <a:ext cx="609195" cy="51838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400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要綱送付</a:t>
            </a:r>
          </a:p>
        </p:txBody>
      </p:sp>
      <p:sp>
        <p:nvSpPr>
          <p:cNvPr id="37" name="矢印: 五方向 36">
            <a:extLst>
              <a:ext uri="{FF2B5EF4-FFF2-40B4-BE49-F238E27FC236}">
                <a16:creationId xmlns:a16="http://schemas.microsoft.com/office/drawing/2014/main" id="{DEBE73FE-464F-EFB0-7859-B9CD8466F4F5}"/>
              </a:ext>
            </a:extLst>
          </p:cNvPr>
          <p:cNvSpPr/>
          <p:nvPr/>
        </p:nvSpPr>
        <p:spPr>
          <a:xfrm>
            <a:off x="2085474" y="5066129"/>
            <a:ext cx="4630601" cy="518385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1400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問合せ等窓口設置</a:t>
            </a:r>
          </a:p>
        </p:txBody>
      </p:sp>
      <p:sp>
        <p:nvSpPr>
          <p:cNvPr id="16" name="四角形: 角を丸くする 15">
            <a:extLst>
              <a:ext uri="{FF2B5EF4-FFF2-40B4-BE49-F238E27FC236}">
                <a16:creationId xmlns:a16="http://schemas.microsoft.com/office/drawing/2014/main" id="{AC6447C9-130E-DA42-379C-582BFD097B90}"/>
              </a:ext>
            </a:extLst>
          </p:cNvPr>
          <p:cNvSpPr/>
          <p:nvPr/>
        </p:nvSpPr>
        <p:spPr>
          <a:xfrm>
            <a:off x="114237" y="8307994"/>
            <a:ext cx="1267944" cy="1188092"/>
          </a:xfrm>
          <a:prstGeom prst="roundRect">
            <a:avLst>
              <a:gd name="adj" fmla="val 8729"/>
            </a:avLst>
          </a:prstGeom>
          <a:solidFill>
            <a:srgbClr val="FFC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600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補助金</a:t>
            </a:r>
            <a:endParaRPr kumimoji="1" lang="en-US" altLang="ja-JP" sz="1600" b="1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algn="ctr"/>
            <a:r>
              <a:rPr kumimoji="1" lang="ja-JP" altLang="en-US" sz="1600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要綱等</a:t>
            </a:r>
            <a:endParaRPr kumimoji="1" lang="en-US" altLang="ja-JP" sz="1600" b="1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21" name="正方形/長方形 20">
            <a:extLst>
              <a:ext uri="{FF2B5EF4-FFF2-40B4-BE49-F238E27FC236}">
                <a16:creationId xmlns:a16="http://schemas.microsoft.com/office/drawing/2014/main" id="{A8DCD5B0-512B-13AD-C7FA-0A5AA7D676CA}"/>
              </a:ext>
            </a:extLst>
          </p:cNvPr>
          <p:cNvSpPr/>
          <p:nvPr/>
        </p:nvSpPr>
        <p:spPr>
          <a:xfrm>
            <a:off x="1382181" y="8177867"/>
            <a:ext cx="5400798" cy="829763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189">
              <a:defRPr/>
            </a:pPr>
            <a:endParaRPr kumimoji="1" lang="en-US" altLang="ja-JP" b="1" dirty="0">
              <a:solidFill>
                <a:srgbClr val="00206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5" name="フローチャート: 代替処理 4">
            <a:extLst>
              <a:ext uri="{FF2B5EF4-FFF2-40B4-BE49-F238E27FC236}">
                <a16:creationId xmlns:a16="http://schemas.microsoft.com/office/drawing/2014/main" id="{A19F6704-D68A-62F0-D7F2-773E80DBEB8D}"/>
              </a:ext>
            </a:extLst>
          </p:cNvPr>
          <p:cNvSpPr/>
          <p:nvPr/>
        </p:nvSpPr>
        <p:spPr>
          <a:xfrm>
            <a:off x="-18857" y="133739"/>
            <a:ext cx="6890798" cy="313234"/>
          </a:xfrm>
          <a:prstGeom prst="flowChartAlternateProcess">
            <a:avLst/>
          </a:prstGeom>
          <a:solidFill>
            <a:srgbClr val="FFC000">
              <a:alpha val="30000"/>
            </a:srgbClr>
          </a:solidFill>
          <a:ln w="63500" cmpd="dbl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2000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事　業　内　容　等</a:t>
            </a:r>
          </a:p>
        </p:txBody>
      </p:sp>
      <p:cxnSp>
        <p:nvCxnSpPr>
          <p:cNvPr id="11" name="直線コネクタ 10">
            <a:extLst>
              <a:ext uri="{FF2B5EF4-FFF2-40B4-BE49-F238E27FC236}">
                <a16:creationId xmlns:a16="http://schemas.microsoft.com/office/drawing/2014/main" id="{3DAC9BDF-6AC0-0EDD-0934-01D3DE74F558}"/>
              </a:ext>
            </a:extLst>
          </p:cNvPr>
          <p:cNvCxnSpPr>
            <a:cxnSpLocks/>
          </p:cNvCxnSpPr>
          <p:nvPr/>
        </p:nvCxnSpPr>
        <p:spPr>
          <a:xfrm>
            <a:off x="-11458" y="133739"/>
            <a:ext cx="6876000" cy="0"/>
          </a:xfrm>
          <a:prstGeom prst="line">
            <a:avLst/>
          </a:prstGeom>
          <a:ln w="76200" cmpd="thinThick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直線コネクタ 11">
            <a:extLst>
              <a:ext uri="{FF2B5EF4-FFF2-40B4-BE49-F238E27FC236}">
                <a16:creationId xmlns:a16="http://schemas.microsoft.com/office/drawing/2014/main" id="{51ADC68A-A0D8-BEAD-4FCA-60C812D1C3F2}"/>
              </a:ext>
            </a:extLst>
          </p:cNvPr>
          <p:cNvCxnSpPr>
            <a:cxnSpLocks/>
          </p:cNvCxnSpPr>
          <p:nvPr/>
        </p:nvCxnSpPr>
        <p:spPr>
          <a:xfrm>
            <a:off x="-11458" y="488753"/>
            <a:ext cx="6876000" cy="0"/>
          </a:xfrm>
          <a:prstGeom prst="line">
            <a:avLst/>
          </a:prstGeom>
          <a:ln w="76200" cmpd="thinThick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四角形: 角を丸くする 21">
            <a:extLst>
              <a:ext uri="{FF2B5EF4-FFF2-40B4-BE49-F238E27FC236}">
                <a16:creationId xmlns:a16="http://schemas.microsoft.com/office/drawing/2014/main" id="{A0DBB8EB-845E-7043-14C3-57C564A95662}"/>
              </a:ext>
            </a:extLst>
          </p:cNvPr>
          <p:cNvSpPr/>
          <p:nvPr/>
        </p:nvSpPr>
        <p:spPr>
          <a:xfrm>
            <a:off x="1382181" y="8286987"/>
            <a:ext cx="5400798" cy="1188092"/>
          </a:xfrm>
          <a:prstGeom prst="roundRect">
            <a:avLst>
              <a:gd name="adj" fmla="val 5183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defTabSz="457189">
              <a:defRPr/>
            </a:pPr>
            <a:r>
              <a:rPr kumimoji="1" lang="ja-JP" altLang="en-US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東京都障害者サービス情報に要綱、申請様式等を掲載しています。</a:t>
            </a:r>
            <a:endParaRPr kumimoji="1" lang="en-US" altLang="ja-JP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  <a:p>
            <a:pPr defTabSz="457189">
              <a:defRPr/>
            </a:pPr>
            <a:r>
              <a:rPr kumimoji="1" lang="ja-JP" altLang="en-US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掲載先：</a:t>
            </a:r>
            <a:r>
              <a:rPr kumimoji="1" lang="ja-JP" altLang="en-US" b="1" dirty="0">
                <a:solidFill>
                  <a:schemeClr val="tx1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  <a:hlinkClick r:id="rId4"/>
              </a:rPr>
              <a:t>東京都障害者サービス情報</a:t>
            </a:r>
            <a:endParaRPr kumimoji="1" lang="en-US" altLang="ja-JP" b="1" dirty="0">
              <a:solidFill>
                <a:schemeClr val="tx1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9A083A2-5F77-764E-7453-A52C3C915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86" y="8771285"/>
            <a:ext cx="571510" cy="571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四角形: 角を丸くする 1">
            <a:extLst>
              <a:ext uri="{FF2B5EF4-FFF2-40B4-BE49-F238E27FC236}">
                <a16:creationId xmlns:a16="http://schemas.microsoft.com/office/drawing/2014/main" id="{F09EB0F4-667E-2DF8-CAF0-6C03BC349105}"/>
              </a:ext>
            </a:extLst>
          </p:cNvPr>
          <p:cNvSpPr/>
          <p:nvPr/>
        </p:nvSpPr>
        <p:spPr>
          <a:xfrm>
            <a:off x="114237" y="7049483"/>
            <a:ext cx="1267944" cy="1188091"/>
          </a:xfrm>
          <a:prstGeom prst="roundRect">
            <a:avLst>
              <a:gd name="adj" fmla="val 8729"/>
            </a:avLst>
          </a:prstGeom>
          <a:solidFill>
            <a:srgbClr val="FFC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b="1" dirty="0">
                <a:solidFill>
                  <a:sysClr val="windowText" lastClr="000000"/>
                </a:solidFill>
                <a:latin typeface="BIZ UDゴシック" panose="020B0400000000000000" pitchFamily="49" charset="-128"/>
                <a:ea typeface="BIZ UDゴシック" panose="020B0400000000000000" pitchFamily="49" charset="-128"/>
              </a:rPr>
              <a:t>問合先</a:t>
            </a:r>
            <a:endParaRPr kumimoji="1" lang="en-US" altLang="ja-JP" sz="1200" b="1" dirty="0">
              <a:solidFill>
                <a:sysClr val="windowText" lastClr="000000"/>
              </a:solidFill>
              <a:latin typeface="BIZ UDゴシック" panose="020B0400000000000000" pitchFamily="49" charset="-128"/>
              <a:ea typeface="BIZ UDゴシック" panose="020B0400000000000000" pitchFamily="49" charset="-128"/>
            </a:endParaRPr>
          </a:p>
        </p:txBody>
      </p:sp>
      <p:sp>
        <p:nvSpPr>
          <p:cNvPr id="3" name="四角形: 角を丸くする 2">
            <a:extLst>
              <a:ext uri="{FF2B5EF4-FFF2-40B4-BE49-F238E27FC236}">
                <a16:creationId xmlns:a16="http://schemas.microsoft.com/office/drawing/2014/main" id="{269A1BCC-06D8-5B49-5C51-835ABBD3A741}"/>
              </a:ext>
            </a:extLst>
          </p:cNvPr>
          <p:cNvSpPr/>
          <p:nvPr/>
        </p:nvSpPr>
        <p:spPr>
          <a:xfrm>
            <a:off x="1382181" y="7029813"/>
            <a:ext cx="5400798" cy="1207762"/>
          </a:xfrm>
          <a:prstGeom prst="roundRect">
            <a:avLst>
              <a:gd name="adj" fmla="val 5183"/>
            </a:avLst>
          </a:prstGeom>
          <a:solidFill>
            <a:schemeClr val="accent6">
              <a:lumMod val="20000"/>
              <a:lumOff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457189">
              <a:defRPr/>
            </a:pP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東京都訪問系障害福祉サービス暑さ対策緊急支援事業補助金事務局　</a:t>
            </a:r>
            <a:r>
              <a:rPr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03-6380-8078</a:t>
            </a:r>
          </a:p>
          <a:p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対応時間：</a:t>
            </a:r>
            <a:r>
              <a:rPr lang="en-US" altLang="ja-JP" sz="16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9:00~18:00</a:t>
            </a:r>
          </a:p>
        </p:txBody>
      </p:sp>
    </p:spTree>
    <p:extLst>
      <p:ext uri="{BB962C8B-B14F-4D97-AF65-F5344CB8AC3E}">
        <p14:creationId xmlns:p14="http://schemas.microsoft.com/office/powerpoint/2010/main" val="10685668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x4e8b__x696d__x6982__x8981_ xmlns="e64082c4-bc37-4b20-a16c-6ae49dd977f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68BAC861EB92614AAB28838AA8F3CBCE" ma:contentTypeVersion="4" ma:contentTypeDescription="新しいドキュメントを作成します。" ma:contentTypeScope="" ma:versionID="9897cbeba6209cf8e05d0f42145f5f0a">
  <xsd:schema xmlns:xsd="http://www.w3.org/2001/XMLSchema" xmlns:xs="http://www.w3.org/2001/XMLSchema" xmlns:p="http://schemas.microsoft.com/office/2006/metadata/properties" xmlns:ns2="e64082c4-bc37-4b20-a16c-6ae49dd977f5" targetNamespace="http://schemas.microsoft.com/office/2006/metadata/properties" ma:root="true" ma:fieldsID="b92a1dfb913e50f9bec4d7775bf8c781" ns2:_="">
    <xsd:import namespace="e64082c4-bc37-4b20-a16c-6ae49dd977f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_x4e8b__x696d__x6982__x8981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4082c4-bc37-4b20-a16c-6ae49dd977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x4e8b__x696d__x6982__x8981_" ma:index="11" nillable="true" ma:displayName="事業概要" ma:format="Dropdown" ma:internalName="_x4e8b__x696d__x6982__x8981_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D139433-F412-487F-B999-CDBE329F9D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B5B695-ADF7-40F1-9EF3-0AD12482F33B}">
  <ds:schemaRefs>
    <ds:schemaRef ds:uri="http://schemas.microsoft.com/office/2006/metadata/properties"/>
    <ds:schemaRef ds:uri="http://schemas.microsoft.com/office/infopath/2007/PartnerControls"/>
    <ds:schemaRef ds:uri="e64082c4-bc37-4b20-a16c-6ae49dd977f5"/>
  </ds:schemaRefs>
</ds:datastoreItem>
</file>

<file path=customXml/itemProps3.xml><?xml version="1.0" encoding="utf-8"?>
<ds:datastoreItem xmlns:ds="http://schemas.openxmlformats.org/officeDocument/2006/customXml" ds:itemID="{7813F280-8048-44DB-A994-4F8147ABF6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64082c4-bc37-4b20-a16c-6ae49dd977f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1001</TotalTime>
  <Words>423</Words>
  <Application>Microsoft Office PowerPoint</Application>
  <PresentationFormat>A4 210 x 297 mm</PresentationFormat>
  <Paragraphs>121</Paragraphs>
  <Slides>2</Slides>
  <Notes>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9" baseType="lpstr">
      <vt:lpstr>BIZ UDゴシック</vt:lpstr>
      <vt:lpstr>メイリオ</vt:lpstr>
      <vt:lpstr>游ゴシック</vt:lpstr>
      <vt:lpstr>Aptos</vt:lpstr>
      <vt:lpstr>Aptos Display</vt:lpstr>
      <vt:lpstr>Arial</vt:lpstr>
      <vt:lpstr>Office テーマ</vt:lpstr>
      <vt:lpstr>PowerPoint プレゼンテーション</vt:lpstr>
      <vt:lpstr>PowerPoint プレゼンテーション</vt:lpstr>
    </vt:vector>
  </TitlesOfParts>
  <Company>TAIMS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田和　克哉</dc:creator>
  <cp:lastModifiedBy>柴村　純一</cp:lastModifiedBy>
  <cp:revision>27</cp:revision>
  <dcterms:created xsi:type="dcterms:W3CDTF">2025-12-12T06:24:25Z</dcterms:created>
  <dcterms:modified xsi:type="dcterms:W3CDTF">2026-06-04T02:48:26Z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0x01010068BAC861EB92614AAB28838AA8F3CBCE</vt:lpwstr>
  </property>
</Properties>
</file>