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144000" type="screen4x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237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26578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88090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2327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299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14017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5690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2032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59726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32712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62425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22745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C718E-8738-414F-A74C-3CFB5A961A83}" type="datetimeFigureOut">
              <a:rPr kumimoji="1" lang="ja-JP" altLang="en-US" smtClean="0"/>
              <a:t>2024/5/9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7113C-C73D-4750-9CDC-CB7F51CDD7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64916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正方形/長方形 41"/>
          <p:cNvSpPr/>
          <p:nvPr/>
        </p:nvSpPr>
        <p:spPr>
          <a:xfrm>
            <a:off x="44069" y="6140136"/>
            <a:ext cx="6775372" cy="2958470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" y="588790"/>
            <a:ext cx="6846982" cy="33855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ja-JP" altLang="en-US" sz="1600" b="1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グループホームの体験利用について</a:t>
            </a:r>
            <a:endParaRPr kumimoji="1" lang="ja-JP" altLang="en-US" sz="1600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8767" y="1359920"/>
            <a:ext cx="6738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〇令和３年度より東京都の委託事業により、施設に入所されているご利用者様を対象として、グループホームに近い生活環境体験するための「地域移行体験室」が設置されることとなりました。</a:t>
            </a:r>
            <a:endParaRPr kumimoji="1" lang="en-US" altLang="ja-JP" sz="120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33326" y="291539"/>
            <a:ext cx="61177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200" dirty="0" smtClean="0"/>
              <a:t>～　障害者支援施設をご利用いただいているご利用者様、ご家族の皆様へ　～</a:t>
            </a:r>
            <a:endParaRPr kumimoji="1" lang="en-US" altLang="ja-JP" sz="1200" dirty="0" smtClean="0"/>
          </a:p>
        </p:txBody>
      </p:sp>
      <p:sp>
        <p:nvSpPr>
          <p:cNvPr id="6" name="正方形/長方形 5"/>
          <p:cNvSpPr/>
          <p:nvPr/>
        </p:nvSpPr>
        <p:spPr>
          <a:xfrm>
            <a:off x="22035" y="1862928"/>
            <a:ext cx="6790291" cy="108629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44069" y="1896960"/>
            <a:ext cx="68249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b="1" dirty="0" smtClean="0"/>
              <a:t>●以下のような方におススメです！</a:t>
            </a:r>
            <a:endParaRPr kumimoji="1" lang="en-US" altLang="ja-JP" sz="1200" b="1" dirty="0" smtClean="0"/>
          </a:p>
          <a:p>
            <a:r>
              <a:rPr kumimoji="1" lang="ja-JP" altLang="en-US" sz="120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・グループホームの体験利用を考えているけど、普段と異なる環境で過ごすのは不安。</a:t>
            </a:r>
            <a:endParaRPr kumimoji="1" lang="en-US" altLang="ja-JP" sz="120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20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・体験利用できるグループホームを探しているが、なかなか見つからない。</a:t>
            </a:r>
            <a:endParaRPr kumimoji="1" lang="en-US" altLang="ja-JP" sz="120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200" dirty="0"/>
          </a:p>
          <a:p>
            <a:r>
              <a:rPr kumimoji="1" lang="ja-JP" altLang="en-US" sz="1200" b="1" dirty="0" smtClean="0"/>
              <a:t>⇒</a:t>
            </a:r>
            <a:r>
              <a:rPr kumimoji="1" lang="ja-JP" altLang="en-US" sz="1200" b="1" dirty="0"/>
              <a:t>施設の担当職員がご利用者様に付き添い、利用料も無料なので、安心してお使い</a:t>
            </a:r>
            <a:r>
              <a:rPr kumimoji="1" lang="ja-JP" altLang="en-US" sz="1200" b="1" dirty="0" smtClean="0"/>
              <a:t>いただけます。</a:t>
            </a:r>
            <a:endParaRPr kumimoji="1" lang="en-US" altLang="ja-JP" sz="1200" b="1" dirty="0"/>
          </a:p>
        </p:txBody>
      </p:sp>
      <p:sp>
        <p:nvSpPr>
          <p:cNvPr id="2" name="正方形/長方形 1"/>
          <p:cNvSpPr/>
          <p:nvPr/>
        </p:nvSpPr>
        <p:spPr>
          <a:xfrm>
            <a:off x="21909" y="1162713"/>
            <a:ext cx="6790417" cy="1786509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1020" y="996274"/>
            <a:ext cx="2055260" cy="30777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 sz="1600" b="1">
                <a:latin typeface="HG丸ｺﾞｼｯｸM-PRO" panose="020F0600000000000000" pitchFamily="50" charset="-128"/>
                <a:ea typeface="HG丸ｺﾞｼｯｸM-PRO" panose="020F0600000000000000" pitchFamily="50" charset="-128"/>
              </a:defRPr>
            </a:lvl1pPr>
          </a:lstStyle>
          <a:p>
            <a:r>
              <a:rPr lang="ja-JP" altLang="en-US" sz="1400" dirty="0"/>
              <a:t>① </a:t>
            </a:r>
            <a:r>
              <a:rPr lang="ja-JP" altLang="en-US" sz="1400" dirty="0" smtClean="0"/>
              <a:t>体験室のご案内</a:t>
            </a:r>
            <a:endParaRPr lang="ja-JP" altLang="en-US" sz="1400" dirty="0"/>
          </a:p>
        </p:txBody>
      </p:sp>
      <p:sp>
        <p:nvSpPr>
          <p:cNvPr id="15" name="正方形/長方形 14"/>
          <p:cNvSpPr/>
          <p:nvPr/>
        </p:nvSpPr>
        <p:spPr>
          <a:xfrm>
            <a:off x="21909" y="3122903"/>
            <a:ext cx="6775282" cy="2796314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21909" y="2999574"/>
            <a:ext cx="2623356" cy="30777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 sz="1600" b="1">
                <a:latin typeface="HG丸ｺﾞｼｯｸM-PRO" panose="020F0600000000000000" pitchFamily="50" charset="-128"/>
                <a:ea typeface="HG丸ｺﾞｼｯｸM-PRO" panose="020F0600000000000000" pitchFamily="50" charset="-128"/>
              </a:defRPr>
            </a:lvl1pPr>
          </a:lstStyle>
          <a:p>
            <a:r>
              <a:rPr lang="ja-JP" altLang="en-US" sz="1400" dirty="0" smtClean="0"/>
              <a:t>② 体験室の概要について</a:t>
            </a:r>
            <a:endParaRPr lang="ja-JP" altLang="en-US" sz="1400" dirty="0"/>
          </a:p>
        </p:txBody>
      </p:sp>
      <p:grpSp>
        <p:nvGrpSpPr>
          <p:cNvPr id="37" name="グループ化 36"/>
          <p:cNvGrpSpPr/>
          <p:nvPr/>
        </p:nvGrpSpPr>
        <p:grpSpPr>
          <a:xfrm>
            <a:off x="96828" y="3314494"/>
            <a:ext cx="6630020" cy="2534813"/>
            <a:chOff x="96828" y="3472464"/>
            <a:chExt cx="6630020" cy="2534813"/>
          </a:xfrm>
        </p:grpSpPr>
        <p:sp>
          <p:nvSpPr>
            <p:cNvPr id="16" name="テキスト ボックス 38"/>
            <p:cNvSpPr txBox="1"/>
            <p:nvPr/>
          </p:nvSpPr>
          <p:spPr>
            <a:xfrm>
              <a:off x="5040384" y="4142036"/>
              <a:ext cx="1238250" cy="266700"/>
            </a:xfrm>
            <a:prstGeom prst="rect">
              <a:avLst/>
            </a:prstGeom>
            <a:solidFill>
              <a:schemeClr val="lt1"/>
            </a:solidFill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ja-JP" altLang="en-US" sz="1100" b="1" dirty="0">
                  <a:latin typeface="+mn-ea"/>
                  <a:ea typeface="+mn-ea"/>
                  <a:cs typeface="メイリオ" panose="020B0604030504040204" pitchFamily="50" charset="-128"/>
                </a:rPr>
                <a:t>保護者・親族</a:t>
              </a:r>
            </a:p>
          </p:txBody>
        </p:sp>
        <p:pic>
          <p:nvPicPr>
            <p:cNvPr id="17" name="図 1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07516" y="4464540"/>
              <a:ext cx="1269798" cy="861408"/>
            </a:xfrm>
            <a:prstGeom prst="rect">
              <a:avLst/>
            </a:prstGeom>
          </p:spPr>
        </p:pic>
        <p:pic>
          <p:nvPicPr>
            <p:cNvPr id="18" name="Picture 57" descr="rhome5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012" y="4587042"/>
              <a:ext cx="1135062" cy="59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テキスト ボックス 19"/>
            <p:cNvSpPr txBox="1"/>
            <p:nvPr/>
          </p:nvSpPr>
          <p:spPr>
            <a:xfrm>
              <a:off x="1141367" y="4996528"/>
              <a:ext cx="620990" cy="261610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100" dirty="0" smtClean="0"/>
                <a:t>利用者</a:t>
              </a:r>
              <a:endParaRPr kumimoji="1" lang="ja-JP" altLang="en-US" sz="1100" dirty="0"/>
            </a:p>
          </p:txBody>
        </p:sp>
        <p:pic>
          <p:nvPicPr>
            <p:cNvPr id="21" name="図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90252" y="4503804"/>
              <a:ext cx="846723" cy="846723"/>
            </a:xfrm>
            <a:prstGeom prst="rect">
              <a:avLst/>
            </a:prstGeom>
          </p:spPr>
        </p:pic>
        <p:sp>
          <p:nvSpPr>
            <p:cNvPr id="24" name="テキスト ボックス 23"/>
            <p:cNvSpPr txBox="1"/>
            <p:nvPr/>
          </p:nvSpPr>
          <p:spPr>
            <a:xfrm>
              <a:off x="4187545" y="5447559"/>
              <a:ext cx="2189769" cy="430887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100" dirty="0" smtClean="0"/>
                <a:t>〇ご利用者様の希望、家族のご意向についてご相談</a:t>
              </a:r>
              <a:endParaRPr kumimoji="1" lang="ja-JP" altLang="en-US" sz="1100" dirty="0"/>
            </a:p>
          </p:txBody>
        </p:sp>
        <p:sp>
          <p:nvSpPr>
            <p:cNvPr id="27" name="テキスト ボックス 9"/>
            <p:cNvSpPr txBox="1"/>
            <p:nvPr/>
          </p:nvSpPr>
          <p:spPr>
            <a:xfrm>
              <a:off x="264408" y="4097353"/>
              <a:ext cx="729249" cy="389334"/>
            </a:xfrm>
            <a:prstGeom prst="rect">
              <a:avLst/>
            </a:prstGeom>
            <a:solidFill>
              <a:schemeClr val="lt1"/>
            </a:solidFill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ja-JP" altLang="en-US" sz="1050" dirty="0" smtClean="0">
                  <a:latin typeface="+mn-ea"/>
                  <a:cs typeface="メイリオ" panose="020B0604030504040204" pitchFamily="50" charset="-128"/>
                </a:rPr>
                <a:t>体験室</a:t>
              </a:r>
              <a:endParaRPr kumimoji="1" lang="ja-JP" altLang="en-US" sz="1050" dirty="0">
                <a:latin typeface="+mn-ea"/>
                <a:ea typeface="+mn-ea"/>
                <a:cs typeface="メイリオ" panose="020B0604030504040204" pitchFamily="50" charset="-128"/>
              </a:endParaRPr>
            </a:p>
          </p:txBody>
        </p:sp>
        <p:pic>
          <p:nvPicPr>
            <p:cNvPr id="29" name="図 2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828" y="4395552"/>
              <a:ext cx="1074072" cy="766005"/>
            </a:xfrm>
            <a:prstGeom prst="rect">
              <a:avLst/>
            </a:prstGeom>
            <a:noFill/>
          </p:spPr>
        </p:pic>
        <p:pic>
          <p:nvPicPr>
            <p:cNvPr id="30" name="図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6333" y="4550145"/>
              <a:ext cx="438881" cy="438881"/>
            </a:xfrm>
            <a:prstGeom prst="rect">
              <a:avLst/>
            </a:prstGeom>
          </p:spPr>
        </p:pic>
        <p:sp>
          <p:nvSpPr>
            <p:cNvPr id="31" name="右カーブ矢印 30"/>
            <p:cNvSpPr/>
            <p:nvPr/>
          </p:nvSpPr>
          <p:spPr>
            <a:xfrm rot="5400000">
              <a:off x="1518316" y="3543331"/>
              <a:ext cx="358833" cy="1654794"/>
            </a:xfrm>
            <a:prstGeom prst="curvedRightArrow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32" name="テキスト ボックス 31"/>
            <p:cNvSpPr txBox="1"/>
            <p:nvPr/>
          </p:nvSpPr>
          <p:spPr>
            <a:xfrm>
              <a:off x="1438320" y="3858339"/>
              <a:ext cx="712184" cy="261610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100" dirty="0" smtClean="0"/>
                <a:t>① 体験</a:t>
              </a:r>
              <a:endParaRPr kumimoji="1" lang="ja-JP" altLang="en-US" sz="1100" dirty="0"/>
            </a:p>
          </p:txBody>
        </p:sp>
        <p:sp>
          <p:nvSpPr>
            <p:cNvPr id="33" name="右カーブ矢印 32"/>
            <p:cNvSpPr/>
            <p:nvPr/>
          </p:nvSpPr>
          <p:spPr>
            <a:xfrm rot="16200000">
              <a:off x="1533858" y="4523440"/>
              <a:ext cx="447883" cy="1774928"/>
            </a:xfrm>
            <a:prstGeom prst="curvedRightArrow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右カーブ矢印 33"/>
            <p:cNvSpPr/>
            <p:nvPr/>
          </p:nvSpPr>
          <p:spPr>
            <a:xfrm rot="5400000">
              <a:off x="3039129" y="1335241"/>
              <a:ext cx="395572" cy="4914899"/>
            </a:xfrm>
            <a:prstGeom prst="curvedRightArrow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35" name="テキスト ボックス 34"/>
            <p:cNvSpPr txBox="1"/>
            <p:nvPr/>
          </p:nvSpPr>
          <p:spPr>
            <a:xfrm>
              <a:off x="3444520" y="3472464"/>
              <a:ext cx="746377" cy="2616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100" dirty="0" smtClean="0"/>
                <a:t>② 見学</a:t>
              </a:r>
              <a:endParaRPr kumimoji="1" lang="ja-JP" altLang="en-US" sz="1100" dirty="0"/>
            </a:p>
          </p:txBody>
        </p:sp>
        <p:sp>
          <p:nvSpPr>
            <p:cNvPr id="36" name="テキスト ボックス 35"/>
            <p:cNvSpPr txBox="1"/>
            <p:nvPr/>
          </p:nvSpPr>
          <p:spPr>
            <a:xfrm>
              <a:off x="2451969" y="4281306"/>
              <a:ext cx="130283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100" dirty="0" smtClean="0"/>
                <a:t>障害者支援施設</a:t>
              </a:r>
              <a:endParaRPr kumimoji="1" lang="ja-JP" altLang="en-US" sz="1100" dirty="0"/>
            </a:p>
          </p:txBody>
        </p:sp>
        <p:pic>
          <p:nvPicPr>
            <p:cNvPr id="39" name="図 3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3543" y="4406983"/>
              <a:ext cx="438881" cy="438881"/>
            </a:xfrm>
            <a:prstGeom prst="rect">
              <a:avLst/>
            </a:prstGeom>
          </p:spPr>
        </p:pic>
        <p:sp>
          <p:nvSpPr>
            <p:cNvPr id="40" name="テキスト ボックス 39"/>
            <p:cNvSpPr txBox="1"/>
            <p:nvPr/>
          </p:nvSpPr>
          <p:spPr>
            <a:xfrm>
              <a:off x="1100085" y="5678972"/>
              <a:ext cx="1302833" cy="261610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100" dirty="0"/>
                <a:t>③</a:t>
              </a:r>
              <a:r>
                <a:rPr kumimoji="1" lang="ja-JP" altLang="en-US" sz="1100" dirty="0" smtClean="0"/>
                <a:t>評価・課題抽出</a:t>
              </a:r>
              <a:endParaRPr kumimoji="1" lang="ja-JP" altLang="en-US" sz="1100" dirty="0"/>
            </a:p>
          </p:txBody>
        </p:sp>
        <p:sp>
          <p:nvSpPr>
            <p:cNvPr id="41" name="テキスト ボックス 40"/>
            <p:cNvSpPr txBox="1"/>
            <p:nvPr/>
          </p:nvSpPr>
          <p:spPr>
            <a:xfrm>
              <a:off x="1794412" y="4815426"/>
              <a:ext cx="620990" cy="430887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100" dirty="0" smtClean="0"/>
                <a:t>付添</a:t>
              </a:r>
              <a:endParaRPr kumimoji="1" lang="en-US" altLang="ja-JP" sz="1100" dirty="0" smtClean="0"/>
            </a:p>
            <a:p>
              <a:pPr algn="ctr"/>
              <a:r>
                <a:rPr kumimoji="1" lang="ja-JP" altLang="en-US" sz="1100" dirty="0" smtClean="0"/>
                <a:t>支援員</a:t>
              </a:r>
              <a:endParaRPr kumimoji="1" lang="ja-JP" altLang="en-US" sz="1100" dirty="0"/>
            </a:p>
          </p:txBody>
        </p:sp>
        <p:sp>
          <p:nvSpPr>
            <p:cNvPr id="22" name="角丸四角形 21"/>
            <p:cNvSpPr/>
            <p:nvPr/>
          </p:nvSpPr>
          <p:spPr>
            <a:xfrm>
              <a:off x="3874936" y="4002900"/>
              <a:ext cx="2851912" cy="2004377"/>
            </a:xfrm>
            <a:prstGeom prst="roundRect">
              <a:avLst/>
            </a:prstGeom>
            <a:noFill/>
            <a:ln cmpd="sng">
              <a:solidFill>
                <a:sysClr val="windowText" lastClr="00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kumimoji="1" lang="ja-JP" altLang="en-US" sz="1100"/>
            </a:p>
          </p:txBody>
        </p:sp>
        <p:sp>
          <p:nvSpPr>
            <p:cNvPr id="23" name="右矢印 22"/>
            <p:cNvSpPr/>
            <p:nvPr/>
          </p:nvSpPr>
          <p:spPr>
            <a:xfrm>
              <a:off x="2525130" y="5484422"/>
              <a:ext cx="1576936" cy="480965"/>
            </a:xfrm>
            <a:prstGeom prst="rightArrow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sz="1100" dirty="0" smtClean="0">
                  <a:solidFill>
                    <a:schemeClr val="tx1"/>
                  </a:solidFill>
                </a:rPr>
                <a:t>個別支援計画</a:t>
              </a:r>
              <a:endParaRPr kumimoji="1" lang="en-US" altLang="ja-JP" sz="11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38" name="テキスト ボックス 37"/>
          <p:cNvSpPr txBox="1"/>
          <p:nvPr/>
        </p:nvSpPr>
        <p:spPr>
          <a:xfrm>
            <a:off x="54215" y="5970274"/>
            <a:ext cx="2604627" cy="30777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 sz="1600" b="1">
                <a:latin typeface="HG丸ｺﾞｼｯｸM-PRO" panose="020F0600000000000000" pitchFamily="50" charset="-128"/>
                <a:ea typeface="HG丸ｺﾞｼｯｸM-PRO" panose="020F0600000000000000" pitchFamily="50" charset="-128"/>
              </a:defRPr>
            </a:lvl1pPr>
          </a:lstStyle>
          <a:p>
            <a:r>
              <a:rPr lang="ja-JP" altLang="en-US" sz="1400" dirty="0"/>
              <a:t>③</a:t>
            </a:r>
            <a:r>
              <a:rPr lang="ja-JP" altLang="en-US" sz="1400" dirty="0" smtClean="0"/>
              <a:t> ご利用方法等について</a:t>
            </a:r>
            <a:endParaRPr lang="ja-JP" altLang="en-US" sz="1400" dirty="0"/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108656" y="6290753"/>
            <a:ext cx="67383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20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ご利用にあたっての留意事項</a:t>
            </a:r>
            <a:r>
              <a:rPr kumimoji="1" lang="en-US" altLang="ja-JP" sz="120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endParaRPr kumimoji="1" lang="en-US" altLang="ja-JP" sz="120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20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</a:t>
            </a:r>
            <a:r>
              <a:rPr kumimoji="1" lang="ja-JP" altLang="en-US" sz="120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事故防止の観点から、初めて地域移行体験室を利用する施設についてはＧＨにおける支援方法や支援にあたって注意すべき点について</a:t>
            </a:r>
            <a:r>
              <a:rPr kumimoji="1" lang="ja-JP" altLang="en-US" sz="120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具体的</a:t>
            </a:r>
            <a:r>
              <a:rPr kumimoji="1" lang="ja-JP" altLang="en-US" sz="120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にイメージできるよう</a:t>
            </a:r>
            <a:r>
              <a:rPr kumimoji="1" lang="ja-JP" altLang="en-US" sz="120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、事前に体験室の</a:t>
            </a:r>
            <a:r>
              <a:rPr kumimoji="1" lang="ja-JP" altLang="en-US" sz="120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見学を</a:t>
            </a:r>
            <a:r>
              <a:rPr kumimoji="1" lang="ja-JP" altLang="en-US" sz="120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実施いたします。</a:t>
            </a:r>
            <a:endParaRPr kumimoji="1" lang="en-US" altLang="ja-JP" sz="120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20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</a:t>
            </a:r>
            <a:r>
              <a:rPr kumimoji="1" lang="ja-JP" altLang="en-US" sz="120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万一の事故に備え、施設利用者に保険</a:t>
            </a:r>
            <a:r>
              <a:rPr kumimoji="1" lang="ja-JP" altLang="en-US" sz="120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等に加入していく場合がございますが、利用料は無料です。</a:t>
            </a:r>
            <a:endParaRPr kumimoji="1" lang="en-US" altLang="ja-JP" sz="1200" dirty="0" smtClean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20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200" u="sng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200" u="sng" dirty="0" smtClean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200" u="sng" dirty="0" smtClean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200" u="sng" dirty="0" smtClean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200" u="sng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200" u="sng" dirty="0" smtClean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200" u="sng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●ご利用を希望される方は、担当職員までお問い合わせ願います。</a:t>
            </a:r>
            <a:endParaRPr kumimoji="1" lang="en-US" altLang="ja-JP" sz="1200" u="sng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000499" y="31321"/>
            <a:ext cx="2726349" cy="2539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050" dirty="0" smtClean="0"/>
              <a:t>別紙２</a:t>
            </a:r>
            <a:r>
              <a:rPr kumimoji="1" lang="en-US" altLang="ja-JP" sz="1050" dirty="0" smtClean="0"/>
              <a:t>【</a:t>
            </a:r>
            <a:r>
              <a:rPr kumimoji="1" lang="ja-JP" altLang="en-US" sz="1050" dirty="0" smtClean="0"/>
              <a:t>利用者・家族向けパンフレット</a:t>
            </a:r>
            <a:r>
              <a:rPr kumimoji="1" lang="en-US" altLang="ja-JP" sz="1050" dirty="0" smtClean="0"/>
              <a:t>】</a:t>
            </a:r>
            <a:endParaRPr kumimoji="1" lang="ja-JP" altLang="en-US" sz="1050" dirty="0"/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256873" y="7562556"/>
            <a:ext cx="4406567" cy="41549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設置場所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kumimoji="1" lang="ja-JP" altLang="en-US" sz="105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東京都小平市中島町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6-2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105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フォーレストヒルズ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102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号</a:t>
            </a:r>
          </a:p>
          <a:p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受託施設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社会福祉法人黎明会　</a:t>
            </a:r>
            <a:r>
              <a:rPr kumimoji="1" lang="ja-JP" altLang="en-US" sz="105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障害者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支援施設澄水</a:t>
            </a:r>
            <a:r>
              <a:rPr kumimoji="1" lang="ja-JP" altLang="en-US" sz="105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園</a:t>
            </a:r>
            <a:endParaRPr kumimoji="1" lang="ja-JP" altLang="en-US" sz="105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264407" y="8127308"/>
            <a:ext cx="4399033" cy="41549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設置場所</a:t>
            </a:r>
            <a:r>
              <a:rPr kumimoji="1" lang="en-US" altLang="ja-JP" sz="105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kumimoji="1"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東京都荒川区町屋</a:t>
            </a:r>
            <a:r>
              <a:rPr kumimoji="1" lang="en-US" altLang="ja-JP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丁目</a:t>
            </a:r>
            <a:r>
              <a:rPr kumimoji="1" lang="en-US" altLang="ja-JP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34-22</a:t>
            </a:r>
            <a:r>
              <a:rPr kumimoji="1"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町屋レジデンス</a:t>
            </a:r>
            <a:r>
              <a:rPr kumimoji="1" lang="en-US" altLang="ja-JP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403</a:t>
            </a:r>
            <a:r>
              <a:rPr kumimoji="1" lang="ja-JP" altLang="en-US" sz="105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号室</a:t>
            </a:r>
            <a:endParaRPr kumimoji="1" lang="ja-JP" altLang="en-US" sz="1050" dirty="0" smtClean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en-US" altLang="ja-JP" sz="105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05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受託施設</a:t>
            </a:r>
            <a:r>
              <a:rPr kumimoji="1" lang="en-US" altLang="ja-JP" sz="105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kumimoji="1" lang="ja-JP" altLang="en-US" sz="105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社会福祉</a:t>
            </a:r>
            <a:r>
              <a:rPr kumimoji="1" lang="ja-JP" altLang="en-US" sz="1050" dirty="0" err="1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法人すかい</a:t>
            </a:r>
            <a:r>
              <a:rPr kumimoji="1" lang="ja-JP" altLang="en-US" sz="1050" dirty="0" smtClean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障害者支援施設　皇海荘</a:t>
            </a:r>
            <a:endParaRPr kumimoji="1" lang="ja-JP" altLang="en-US" sz="105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8024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391</TotalTime>
  <Words>345</Words>
  <Application>Microsoft Office PowerPoint</Application>
  <PresentationFormat>画面に合わせる (4:3)</PresentationFormat>
  <Paragraphs>38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9" baseType="lpstr">
      <vt:lpstr>HG丸ｺﾞｼｯｸM-PRO</vt:lpstr>
      <vt:lpstr>メイリオ</vt:lpstr>
      <vt:lpstr>游ゴシック</vt:lpstr>
      <vt:lpstr>游ゴシック Light</vt:lpstr>
      <vt:lpstr>Arial</vt:lpstr>
      <vt:lpstr>Calibri</vt:lpstr>
      <vt:lpstr>Calibri Light</vt:lpstr>
      <vt:lpstr>Office テーマ</vt:lpstr>
      <vt:lpstr>PowerPoint プレゼンテーション</vt:lpstr>
    </vt:vector>
  </TitlesOfParts>
  <Company>TAIMS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東京都</dc:creator>
  <cp:lastModifiedBy>阿部　将人</cp:lastModifiedBy>
  <cp:revision>42</cp:revision>
  <cp:lastPrinted>2021-04-19T09:16:32Z</cp:lastPrinted>
  <dcterms:created xsi:type="dcterms:W3CDTF">2021-02-02T14:00:12Z</dcterms:created>
  <dcterms:modified xsi:type="dcterms:W3CDTF">2024-05-09T06:36:16Z</dcterms:modified>
</cp:coreProperties>
</file>