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
  </p:notesMasterIdLst>
  <p:sldIdLst>
    <p:sldId id="287" r:id="rId2"/>
    <p:sldId id="290" r:id="rId3"/>
    <p:sldId id="289" r:id="rId4"/>
  </p:sldIdLst>
  <p:sldSz cx="9144000" cy="6858000" type="screen4x3"/>
  <p:notesSz cx="6807200" cy="9939338"/>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既定のセクション" id="{3D029F5A-0F83-428B-B91B-A06CDBEF44B7}">
          <p14:sldIdLst>
            <p14:sldId id="287"/>
            <p14:sldId id="290"/>
            <p14:sldId id="289"/>
          </p14:sldIdLst>
        </p14:section>
      </p14:sectionLst>
    </p:ex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スタイルなし、表のグリッド線あり">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スタイル (淡色)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301B821-A1FF-4177-AEE7-76D212191A09}" styleName="中間スタイル 1 - アクセント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6" autoAdjust="0"/>
    <p:restoredTop sz="94671" autoAdjust="0"/>
  </p:normalViewPr>
  <p:slideViewPr>
    <p:cSldViewPr>
      <p:cViewPr>
        <p:scale>
          <a:sx n="100" d="100"/>
          <a:sy n="100" d="100"/>
        </p:scale>
        <p:origin x="-516" y="996"/>
      </p:cViewPr>
      <p:guideLst>
        <p:guide orient="horz" pos="2160"/>
        <p:guide pos="2880"/>
      </p:guideLst>
    </p:cSldViewPr>
  </p:slideViewPr>
  <p:outlineViewPr>
    <p:cViewPr>
      <p:scale>
        <a:sx n="33" d="100"/>
        <a:sy n="33" d="100"/>
      </p:scale>
      <p:origin x="30" y="277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49787" cy="496967"/>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55838" y="0"/>
            <a:ext cx="2949787" cy="496967"/>
          </a:xfrm>
          <a:prstGeom prst="rect">
            <a:avLst/>
          </a:prstGeom>
        </p:spPr>
        <p:txBody>
          <a:bodyPr vert="horz" lIns="91440" tIns="45720" rIns="91440" bIns="45720" rtlCol="0"/>
          <a:lstStyle>
            <a:lvl1pPr algn="r">
              <a:defRPr sz="1200"/>
            </a:lvl1pPr>
          </a:lstStyle>
          <a:p>
            <a:fld id="{ADD2BAD5-6FDA-47A9-8FAB-457073940645}" type="datetimeFigureOut">
              <a:rPr kumimoji="1" lang="ja-JP" altLang="en-US" smtClean="0"/>
              <a:t>2019/11/26</a:t>
            </a:fld>
            <a:endParaRPr kumimoji="1" lang="ja-JP" altLang="en-US"/>
          </a:p>
        </p:txBody>
      </p:sp>
      <p:sp>
        <p:nvSpPr>
          <p:cNvPr id="4" name="スライド イメージ プレースホルダー 3"/>
          <p:cNvSpPr>
            <a:spLocks noGrp="1" noRot="1" noChangeAspect="1"/>
          </p:cNvSpPr>
          <p:nvPr>
            <p:ph type="sldImg" idx="2"/>
          </p:nvPr>
        </p:nvSpPr>
        <p:spPr>
          <a:xfrm>
            <a:off x="920750" y="746125"/>
            <a:ext cx="4965700" cy="3725863"/>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0720" y="4721186"/>
            <a:ext cx="5445760" cy="4472702"/>
          </a:xfrm>
          <a:prstGeom prst="rect">
            <a:avLst/>
          </a:prstGeom>
        </p:spPr>
        <p:txBody>
          <a:bodyPr vert="horz" lIns="91440" tIns="45720" rIns="91440" bIns="45720"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0" y="9440646"/>
            <a:ext cx="2949787" cy="496967"/>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55838" y="9440646"/>
            <a:ext cx="2949787" cy="496967"/>
          </a:xfrm>
          <a:prstGeom prst="rect">
            <a:avLst/>
          </a:prstGeom>
        </p:spPr>
        <p:txBody>
          <a:bodyPr vert="horz" lIns="91440" tIns="45720" rIns="91440" bIns="45720" rtlCol="0" anchor="b"/>
          <a:lstStyle>
            <a:lvl1pPr algn="r">
              <a:defRPr sz="1200"/>
            </a:lvl1pPr>
          </a:lstStyle>
          <a:p>
            <a:fld id="{6930C556-6C41-4302-9DA0-7CAA537A8138}" type="slidenum">
              <a:rPr kumimoji="1" lang="ja-JP" altLang="en-US" smtClean="0"/>
              <a:t>‹#›</a:t>
            </a:fld>
            <a:endParaRPr kumimoji="1" lang="ja-JP" altLang="en-US"/>
          </a:p>
        </p:txBody>
      </p:sp>
    </p:spTree>
    <p:extLst>
      <p:ext uri="{BB962C8B-B14F-4D97-AF65-F5344CB8AC3E}">
        <p14:creationId xmlns:p14="http://schemas.microsoft.com/office/powerpoint/2010/main" val="1431471264"/>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en-US" altLang="ja-JP" dirty="0"/>
          </a:p>
        </p:txBody>
      </p:sp>
      <p:sp>
        <p:nvSpPr>
          <p:cNvPr id="4" name="スライド番号プレースホルダー 3"/>
          <p:cNvSpPr>
            <a:spLocks noGrp="1"/>
          </p:cNvSpPr>
          <p:nvPr>
            <p:ph type="sldNum" sz="quarter" idx="10"/>
          </p:nvPr>
        </p:nvSpPr>
        <p:spPr/>
        <p:txBody>
          <a:bodyPr/>
          <a:lstStyle/>
          <a:p>
            <a:fld id="{491C29F3-6A3A-4ED3-87DD-190008DCF418}" type="slidenum">
              <a:rPr kumimoji="1" lang="ja-JP" altLang="en-US" smtClean="0"/>
              <a:t>3</a:t>
            </a:fld>
            <a:endParaRPr kumimoji="1" lang="ja-JP" altLang="en-US"/>
          </a:p>
        </p:txBody>
      </p:sp>
    </p:spTree>
    <p:extLst>
      <p:ext uri="{BB962C8B-B14F-4D97-AF65-F5344CB8AC3E}">
        <p14:creationId xmlns:p14="http://schemas.microsoft.com/office/powerpoint/2010/main" val="26998314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2130425"/>
            <a:ext cx="7772400" cy="1470025"/>
          </a:xfrm>
        </p:spPr>
        <p:txBody>
          <a:bodyPr/>
          <a:lstStyle/>
          <a:p>
            <a:r>
              <a:rPr kumimoji="1" lang="ja-JP" altLang="en-US" smtClean="0"/>
              <a:t>マスター タイトルの書式設定</a:t>
            </a:r>
            <a:endParaRPr kumimoji="1" lang="ja-JP" altLang="en-US"/>
          </a:p>
        </p:txBody>
      </p:sp>
      <p:sp>
        <p:nvSpPr>
          <p:cNvPr id="3" name="サブタイトル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ja-JP" altLang="en-US" smtClean="0"/>
              <a:t>マスター サブタイトルの書式設定</a:t>
            </a:r>
            <a:endParaRPr kumimoji="1" lang="ja-JP" altLang="en-US"/>
          </a:p>
        </p:txBody>
      </p:sp>
      <p:sp>
        <p:nvSpPr>
          <p:cNvPr id="4" name="日付プレースホルダー 3"/>
          <p:cNvSpPr>
            <a:spLocks noGrp="1"/>
          </p:cNvSpPr>
          <p:nvPr>
            <p:ph type="dt" sz="half" idx="10"/>
          </p:nvPr>
        </p:nvSpPr>
        <p:spPr/>
        <p:txBody>
          <a:bodyPr/>
          <a:lstStyle/>
          <a:p>
            <a:fld id="{6F95915A-5E5B-4FF0-8B1A-09FC25CF203E}" type="datetimeFigureOut">
              <a:rPr kumimoji="1" lang="ja-JP" altLang="en-US" smtClean="0"/>
              <a:t>2019/11/26</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05389E9C-864A-4A62-ABAB-ED9D5BB312FD}" type="slidenum">
              <a:rPr kumimoji="1" lang="ja-JP" altLang="en-US" smtClean="0"/>
              <a:t>‹#›</a:t>
            </a:fld>
            <a:endParaRPr kumimoji="1" lang="ja-JP" altLang="en-US"/>
          </a:p>
        </p:txBody>
      </p:sp>
    </p:spTree>
    <p:extLst>
      <p:ext uri="{BB962C8B-B14F-4D97-AF65-F5344CB8AC3E}">
        <p14:creationId xmlns:p14="http://schemas.microsoft.com/office/powerpoint/2010/main" val="17531704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6F95915A-5E5B-4FF0-8B1A-09FC25CF203E}" type="datetimeFigureOut">
              <a:rPr kumimoji="1" lang="ja-JP" altLang="en-US" smtClean="0"/>
              <a:t>2019/11/26</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05389E9C-864A-4A62-ABAB-ED9D5BB312FD}" type="slidenum">
              <a:rPr kumimoji="1" lang="ja-JP" altLang="en-US" smtClean="0"/>
              <a:t>‹#›</a:t>
            </a:fld>
            <a:endParaRPr kumimoji="1" lang="ja-JP" altLang="en-US"/>
          </a:p>
        </p:txBody>
      </p:sp>
    </p:spTree>
    <p:extLst>
      <p:ext uri="{BB962C8B-B14F-4D97-AF65-F5344CB8AC3E}">
        <p14:creationId xmlns:p14="http://schemas.microsoft.com/office/powerpoint/2010/main" val="38671666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ja-JP" altLang="en-US" smtClean="0"/>
              <a:t>マスター テキストの書式設定</a:t>
            </a:r>
          </a:p>
        </p:txBody>
      </p:sp>
      <p:sp>
        <p:nvSpPr>
          <p:cNvPr id="4" name="日付プレースホルダー 3"/>
          <p:cNvSpPr>
            <a:spLocks noGrp="1"/>
          </p:cNvSpPr>
          <p:nvPr>
            <p:ph type="dt" sz="half" idx="10"/>
          </p:nvPr>
        </p:nvSpPr>
        <p:spPr/>
        <p:txBody>
          <a:bodyPr/>
          <a:lstStyle/>
          <a:p>
            <a:fld id="{6F95915A-5E5B-4FF0-8B1A-09FC25CF203E}" type="datetimeFigureOut">
              <a:rPr kumimoji="1" lang="ja-JP" altLang="en-US" smtClean="0"/>
              <a:t>2019/11/26</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05389E9C-864A-4A62-ABAB-ED9D5BB312FD}" type="slidenum">
              <a:rPr kumimoji="1" lang="ja-JP" altLang="en-US" smtClean="0"/>
              <a:t>‹#›</a:t>
            </a:fld>
            <a:endParaRPr kumimoji="1" lang="ja-JP" altLang="en-US"/>
          </a:p>
        </p:txBody>
      </p:sp>
    </p:spTree>
    <p:extLst>
      <p:ext uri="{BB962C8B-B14F-4D97-AF65-F5344CB8AC3E}">
        <p14:creationId xmlns:p14="http://schemas.microsoft.com/office/powerpoint/2010/main" val="31131658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コンテンツ プレースホルダー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日付プレースホルダー 4"/>
          <p:cNvSpPr>
            <a:spLocks noGrp="1"/>
          </p:cNvSpPr>
          <p:nvPr>
            <p:ph type="dt" sz="half" idx="10"/>
          </p:nvPr>
        </p:nvSpPr>
        <p:spPr/>
        <p:txBody>
          <a:bodyPr/>
          <a:lstStyle/>
          <a:p>
            <a:fld id="{6F95915A-5E5B-4FF0-8B1A-09FC25CF203E}" type="datetimeFigureOut">
              <a:rPr kumimoji="1" lang="ja-JP" altLang="en-US" smtClean="0"/>
              <a:t>2019/11/26</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05389E9C-864A-4A62-ABAB-ED9D5BB312FD}" type="slidenum">
              <a:rPr kumimoji="1" lang="ja-JP" altLang="en-US" smtClean="0"/>
              <a:t>‹#›</a:t>
            </a:fld>
            <a:endParaRPr kumimoji="1" lang="ja-JP" altLang="en-US"/>
          </a:p>
        </p:txBody>
      </p:sp>
    </p:spTree>
    <p:extLst>
      <p:ext uri="{BB962C8B-B14F-4D97-AF65-F5344CB8AC3E}">
        <p14:creationId xmlns:p14="http://schemas.microsoft.com/office/powerpoint/2010/main" val="4010487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4" name="コンテンツ プレースホルダー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テキスト プレースホルダー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6" name="コンテンツ プレースホルダー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7" name="日付プレースホルダー 6"/>
          <p:cNvSpPr>
            <a:spLocks noGrp="1"/>
          </p:cNvSpPr>
          <p:nvPr>
            <p:ph type="dt" sz="half" idx="10"/>
          </p:nvPr>
        </p:nvSpPr>
        <p:spPr/>
        <p:txBody>
          <a:bodyPr/>
          <a:lstStyle/>
          <a:p>
            <a:fld id="{6F95915A-5E5B-4FF0-8B1A-09FC25CF203E}" type="datetimeFigureOut">
              <a:rPr kumimoji="1" lang="ja-JP" altLang="en-US" smtClean="0"/>
              <a:t>2019/11/26</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05389E9C-864A-4A62-ABAB-ED9D5BB312FD}" type="slidenum">
              <a:rPr kumimoji="1" lang="ja-JP" altLang="en-US" smtClean="0"/>
              <a:t>‹#›</a:t>
            </a:fld>
            <a:endParaRPr kumimoji="1" lang="ja-JP" altLang="en-US"/>
          </a:p>
        </p:txBody>
      </p:sp>
    </p:spTree>
    <p:extLst>
      <p:ext uri="{BB962C8B-B14F-4D97-AF65-F5344CB8AC3E}">
        <p14:creationId xmlns:p14="http://schemas.microsoft.com/office/powerpoint/2010/main" val="21107667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日付プレースホルダー 2"/>
          <p:cNvSpPr>
            <a:spLocks noGrp="1"/>
          </p:cNvSpPr>
          <p:nvPr>
            <p:ph type="dt" sz="half" idx="10"/>
          </p:nvPr>
        </p:nvSpPr>
        <p:spPr/>
        <p:txBody>
          <a:bodyPr/>
          <a:lstStyle/>
          <a:p>
            <a:fld id="{6F95915A-5E5B-4FF0-8B1A-09FC25CF203E}" type="datetimeFigureOut">
              <a:rPr kumimoji="1" lang="ja-JP" altLang="en-US" smtClean="0"/>
              <a:t>2019/11/26</a:t>
            </a:fld>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05389E9C-864A-4A62-ABAB-ED9D5BB312FD}" type="slidenum">
              <a:rPr kumimoji="1" lang="ja-JP" altLang="en-US" smtClean="0"/>
              <a:t>‹#›</a:t>
            </a:fld>
            <a:endParaRPr kumimoji="1" lang="ja-JP" altLang="en-US"/>
          </a:p>
        </p:txBody>
      </p:sp>
    </p:spTree>
    <p:extLst>
      <p:ext uri="{BB962C8B-B14F-4D97-AF65-F5344CB8AC3E}">
        <p14:creationId xmlns:p14="http://schemas.microsoft.com/office/powerpoint/2010/main" val="7982569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6F95915A-5E5B-4FF0-8B1A-09FC25CF203E}" type="datetimeFigureOut">
              <a:rPr kumimoji="1" lang="ja-JP" altLang="en-US" smtClean="0"/>
              <a:t>2019/11/26</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05389E9C-864A-4A62-ABAB-ED9D5BB312FD}" type="slidenum">
              <a:rPr kumimoji="1" lang="ja-JP" altLang="en-US" smtClean="0"/>
              <a:t>‹#›</a:t>
            </a:fld>
            <a:endParaRPr kumimoji="1" lang="ja-JP" altLang="en-US"/>
          </a:p>
        </p:txBody>
      </p:sp>
    </p:spTree>
    <p:extLst>
      <p:ext uri="{BB962C8B-B14F-4D97-AF65-F5344CB8AC3E}">
        <p14:creationId xmlns:p14="http://schemas.microsoft.com/office/powerpoint/2010/main" val="16422301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テキスト プレースホルダー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6F95915A-5E5B-4FF0-8B1A-09FC25CF203E}" type="datetimeFigureOut">
              <a:rPr kumimoji="1" lang="ja-JP" altLang="en-US" smtClean="0"/>
              <a:t>2019/11/26</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05389E9C-864A-4A62-ABAB-ED9D5BB312FD}" type="slidenum">
              <a:rPr kumimoji="1" lang="ja-JP" altLang="en-US" smtClean="0"/>
              <a:t>‹#›</a:t>
            </a:fld>
            <a:endParaRPr kumimoji="1" lang="ja-JP" altLang="en-US"/>
          </a:p>
        </p:txBody>
      </p:sp>
    </p:spTree>
    <p:extLst>
      <p:ext uri="{BB962C8B-B14F-4D97-AF65-F5344CB8AC3E}">
        <p14:creationId xmlns:p14="http://schemas.microsoft.com/office/powerpoint/2010/main" val="29615286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kumimoji="1" lang="ja-JP" altLang="en-US" smtClean="0"/>
              <a:t>マスター タイトルの書式設定</a:t>
            </a:r>
            <a:endParaRPr kumimoji="1" lang="ja-JP" altLang="en-US"/>
          </a:p>
        </p:txBody>
      </p:sp>
      <p:sp>
        <p:nvSpPr>
          <p:cNvPr id="3" name="図プレースホルダー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6F95915A-5E5B-4FF0-8B1A-09FC25CF203E}" type="datetimeFigureOut">
              <a:rPr kumimoji="1" lang="ja-JP" altLang="en-US" smtClean="0"/>
              <a:t>2019/11/26</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05389E9C-864A-4A62-ABAB-ED9D5BB312FD}" type="slidenum">
              <a:rPr kumimoji="1" lang="ja-JP" altLang="en-US" smtClean="0"/>
              <a:t>‹#›</a:t>
            </a:fld>
            <a:endParaRPr kumimoji="1" lang="ja-JP" altLang="en-US"/>
          </a:p>
        </p:txBody>
      </p:sp>
    </p:spTree>
    <p:extLst>
      <p:ext uri="{BB962C8B-B14F-4D97-AF65-F5344CB8AC3E}">
        <p14:creationId xmlns:p14="http://schemas.microsoft.com/office/powerpoint/2010/main" val="15370335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6F95915A-5E5B-4FF0-8B1A-09FC25CF203E}" type="datetimeFigureOut">
              <a:rPr kumimoji="1" lang="ja-JP" altLang="en-US" smtClean="0"/>
              <a:t>2019/11/26</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05389E9C-864A-4A62-ABAB-ED9D5BB312FD}" type="slidenum">
              <a:rPr kumimoji="1" lang="ja-JP" altLang="en-US" smtClean="0"/>
              <a:t>‹#›</a:t>
            </a:fld>
            <a:endParaRPr kumimoji="1" lang="ja-JP" altLang="en-US"/>
          </a:p>
        </p:txBody>
      </p:sp>
    </p:spTree>
    <p:extLst>
      <p:ext uri="{BB962C8B-B14F-4D97-AF65-F5344CB8AC3E}">
        <p14:creationId xmlns:p14="http://schemas.microsoft.com/office/powerpoint/2010/main" val="26674418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274638"/>
            <a:ext cx="2057400" cy="5851525"/>
          </a:xfrm>
        </p:spPr>
        <p:txBody>
          <a:bodyPr vert="eaVert"/>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a:xfrm>
            <a:off x="457200" y="274638"/>
            <a:ext cx="6019800" cy="5851525"/>
          </a:xfrm>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6F95915A-5E5B-4FF0-8B1A-09FC25CF203E}" type="datetimeFigureOut">
              <a:rPr kumimoji="1" lang="ja-JP" altLang="en-US" smtClean="0"/>
              <a:t>2019/11/26</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05389E9C-864A-4A62-ABAB-ED9D5BB312FD}" type="slidenum">
              <a:rPr kumimoji="1" lang="ja-JP" altLang="en-US" smtClean="0"/>
              <a:t>‹#›</a:t>
            </a:fld>
            <a:endParaRPr kumimoji="1" lang="ja-JP" altLang="en-US"/>
          </a:p>
        </p:txBody>
      </p:sp>
    </p:spTree>
    <p:extLst>
      <p:ext uri="{BB962C8B-B14F-4D97-AF65-F5344CB8AC3E}">
        <p14:creationId xmlns:p14="http://schemas.microsoft.com/office/powerpoint/2010/main" val="34633247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95915A-5E5B-4FF0-8B1A-09FC25CF203E}" type="datetimeFigureOut">
              <a:rPr kumimoji="1" lang="ja-JP" altLang="en-US" smtClean="0"/>
              <a:t>2019/11/26</a:t>
            </a:fld>
            <a:endParaRPr kumimoji="1" lang="ja-JP" altLang="en-US"/>
          </a:p>
        </p:txBody>
      </p:sp>
      <p:sp>
        <p:nvSpPr>
          <p:cNvPr id="5" name="フッター プレースホルダー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389E9C-864A-4A62-ABAB-ED9D5BB312FD}" type="slidenum">
              <a:rPr kumimoji="1" lang="ja-JP" altLang="en-US" smtClean="0"/>
              <a:t>‹#›</a:t>
            </a:fld>
            <a:endParaRPr kumimoji="1" lang="ja-JP" altLang="en-US"/>
          </a:p>
        </p:txBody>
      </p:sp>
    </p:spTree>
    <p:extLst>
      <p:ext uri="{BB962C8B-B14F-4D97-AF65-F5344CB8AC3E}">
        <p14:creationId xmlns:p14="http://schemas.microsoft.com/office/powerpoint/2010/main" val="26094312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kumimoji="1"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kumimoji="1"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kumimoji="1"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kumimoji="1"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正方形/長方形 3"/>
          <p:cNvSpPr/>
          <p:nvPr/>
        </p:nvSpPr>
        <p:spPr>
          <a:xfrm>
            <a:off x="8546" y="0"/>
            <a:ext cx="9118362" cy="476672"/>
          </a:xfrm>
          <a:prstGeom prst="rect">
            <a:avLst/>
          </a:prstGeom>
          <a:solidFill>
            <a:srgbClr val="FFFF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000" dirty="0">
                <a:solidFill>
                  <a:srgbClr val="000000"/>
                </a:solidFill>
              </a:rPr>
              <a:t>　　サービス管理責任者・児童発達支援管理</a:t>
            </a:r>
            <a:r>
              <a:rPr kumimoji="1" lang="ja-JP" altLang="en-US" sz="2000" dirty="0" smtClean="0">
                <a:solidFill>
                  <a:srgbClr val="000000"/>
                </a:solidFill>
              </a:rPr>
              <a:t>責任者研修の見直し</a:t>
            </a:r>
            <a:r>
              <a:rPr lang="ja-JP" altLang="en-US" sz="2000" dirty="0" smtClean="0">
                <a:solidFill>
                  <a:srgbClr val="000000"/>
                </a:solidFill>
              </a:rPr>
              <a:t>について</a:t>
            </a:r>
            <a:endParaRPr kumimoji="1" lang="ja-JP" altLang="en-US" sz="2000" dirty="0">
              <a:solidFill>
                <a:srgbClr val="000000"/>
              </a:solidFill>
            </a:endParaRPr>
          </a:p>
        </p:txBody>
      </p:sp>
      <p:sp>
        <p:nvSpPr>
          <p:cNvPr id="6" name="正方形/長方形 5"/>
          <p:cNvSpPr/>
          <p:nvPr/>
        </p:nvSpPr>
        <p:spPr>
          <a:xfrm>
            <a:off x="80208" y="520726"/>
            <a:ext cx="8957592" cy="2016000"/>
          </a:xfrm>
          <a:prstGeom prst="rect">
            <a:avLst/>
          </a:prstGeom>
          <a:noFill/>
          <a:ln w="19050">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65113" indent="-180975"/>
            <a:r>
              <a:rPr lang="ja-JP" altLang="en-US" sz="1200" dirty="0" smtClean="0">
                <a:solidFill>
                  <a:schemeClr val="tx1"/>
                </a:solidFill>
                <a:latin typeface="+mn-ea"/>
              </a:rPr>
              <a:t>○　一定</a:t>
            </a:r>
            <a:r>
              <a:rPr lang="ja-JP" altLang="en-US" sz="1200" dirty="0">
                <a:solidFill>
                  <a:schemeClr val="tx1"/>
                </a:solidFill>
                <a:latin typeface="+mn-ea"/>
              </a:rPr>
              <a:t>期間毎の知識や技術の更新を図るととも</a:t>
            </a:r>
            <a:r>
              <a:rPr lang="ja-JP" altLang="en-US" sz="1200" dirty="0" smtClean="0">
                <a:solidFill>
                  <a:schemeClr val="tx1"/>
                </a:solidFill>
                <a:latin typeface="+mn-ea"/>
              </a:rPr>
              <a:t>に、実践</a:t>
            </a:r>
            <a:r>
              <a:rPr lang="ja-JP" altLang="en-US" sz="1200" dirty="0">
                <a:solidFill>
                  <a:schemeClr val="tx1"/>
                </a:solidFill>
                <a:latin typeface="+mn-ea"/>
              </a:rPr>
              <a:t>の積み重ねを行いながら</a:t>
            </a:r>
            <a:r>
              <a:rPr lang="ja-JP" altLang="en-US" sz="1200" dirty="0" smtClean="0">
                <a:solidFill>
                  <a:schemeClr val="tx1"/>
                </a:solidFill>
                <a:latin typeface="+mn-ea"/>
              </a:rPr>
              <a:t>段階的</a:t>
            </a:r>
            <a:r>
              <a:rPr lang="ja-JP" altLang="en-US" sz="1200" dirty="0">
                <a:solidFill>
                  <a:schemeClr val="tx1"/>
                </a:solidFill>
                <a:latin typeface="+mn-ea"/>
              </a:rPr>
              <a:t>な</a:t>
            </a:r>
            <a:r>
              <a:rPr lang="ja-JP" altLang="en-US" sz="1200" dirty="0" smtClean="0">
                <a:solidFill>
                  <a:schemeClr val="tx1"/>
                </a:solidFill>
                <a:latin typeface="+mn-ea"/>
              </a:rPr>
              <a:t>スキルアップを図ることができるよう、研修　</a:t>
            </a:r>
            <a:endParaRPr lang="en-US" altLang="ja-JP" sz="1200" dirty="0" smtClean="0">
              <a:solidFill>
                <a:schemeClr val="tx1"/>
              </a:solidFill>
              <a:latin typeface="+mn-ea"/>
            </a:endParaRPr>
          </a:p>
          <a:p>
            <a:pPr marL="265113" indent="-180975"/>
            <a:r>
              <a:rPr lang="ja-JP" altLang="en-US" sz="1200" dirty="0">
                <a:solidFill>
                  <a:schemeClr val="tx1"/>
                </a:solidFill>
                <a:latin typeface="+mn-ea"/>
              </a:rPr>
              <a:t>　</a:t>
            </a:r>
            <a:r>
              <a:rPr lang="ja-JP" altLang="en-US" sz="1200" dirty="0" smtClean="0">
                <a:solidFill>
                  <a:schemeClr val="tx1"/>
                </a:solidFill>
                <a:latin typeface="+mn-ea"/>
              </a:rPr>
              <a:t>　を</a:t>
            </a:r>
            <a:r>
              <a:rPr lang="ja-JP" altLang="en-US" sz="1200" b="1" u="sng" dirty="0">
                <a:solidFill>
                  <a:schemeClr val="tx1"/>
                </a:solidFill>
                <a:latin typeface="+mn-ea"/>
              </a:rPr>
              <a:t>基礎研修、実践研修、更新研修</a:t>
            </a:r>
            <a:r>
              <a:rPr lang="ja-JP" altLang="en-US" sz="1200" dirty="0">
                <a:solidFill>
                  <a:schemeClr val="tx1"/>
                </a:solidFill>
                <a:latin typeface="+mn-ea"/>
              </a:rPr>
              <a:t>と分け</a:t>
            </a:r>
            <a:r>
              <a:rPr lang="ja-JP" altLang="en-US" sz="1200" dirty="0" smtClean="0">
                <a:solidFill>
                  <a:schemeClr val="tx1"/>
                </a:solidFill>
                <a:latin typeface="+mn-ea"/>
              </a:rPr>
              <a:t>、実践研修・更新研修の受講に当たっては、</a:t>
            </a:r>
            <a:r>
              <a:rPr lang="ja-JP" altLang="en-US" sz="1200" b="1" u="sng" dirty="0" smtClean="0">
                <a:solidFill>
                  <a:schemeClr val="tx1"/>
                </a:solidFill>
                <a:latin typeface="+mn-ea"/>
              </a:rPr>
              <a:t>一定</a:t>
            </a:r>
            <a:r>
              <a:rPr lang="ja-JP" altLang="en-US" sz="1200" b="1" u="sng" dirty="0">
                <a:solidFill>
                  <a:schemeClr val="tx1"/>
                </a:solidFill>
                <a:latin typeface="+mn-ea"/>
              </a:rPr>
              <a:t>の実務経験の</a:t>
            </a:r>
            <a:r>
              <a:rPr lang="ja-JP" altLang="en-US" sz="1200" b="1" u="sng" dirty="0" smtClean="0">
                <a:solidFill>
                  <a:schemeClr val="tx1"/>
                </a:solidFill>
                <a:latin typeface="+mn-ea"/>
              </a:rPr>
              <a:t>要件</a:t>
            </a:r>
            <a:r>
              <a:rPr lang="en-US" altLang="ja-JP" sz="1200" b="1" u="sng" dirty="0">
                <a:solidFill>
                  <a:schemeClr val="tx1"/>
                </a:solidFill>
                <a:latin typeface="+mn-ea"/>
              </a:rPr>
              <a:t>(</a:t>
            </a:r>
            <a:r>
              <a:rPr lang="ja-JP" altLang="en-US" sz="1200" b="1" u="sng" dirty="0">
                <a:solidFill>
                  <a:schemeClr val="tx1"/>
                </a:solidFill>
                <a:latin typeface="+mn-ea"/>
              </a:rPr>
              <a:t>注</a:t>
            </a:r>
            <a:r>
              <a:rPr lang="en-US" altLang="ja-JP" sz="1200" b="1" u="sng" dirty="0">
                <a:solidFill>
                  <a:schemeClr val="tx1"/>
                </a:solidFill>
                <a:latin typeface="+mn-ea"/>
              </a:rPr>
              <a:t>)</a:t>
            </a:r>
            <a:r>
              <a:rPr lang="ja-JP" altLang="en-US" sz="1200" dirty="0" smtClean="0">
                <a:solidFill>
                  <a:schemeClr val="tx1"/>
                </a:solidFill>
                <a:latin typeface="+mn-ea"/>
              </a:rPr>
              <a:t>を</a:t>
            </a:r>
            <a:r>
              <a:rPr lang="ja-JP" altLang="en-US" sz="1200" dirty="0">
                <a:solidFill>
                  <a:schemeClr val="tx1"/>
                </a:solidFill>
                <a:latin typeface="+mn-ea"/>
              </a:rPr>
              <a:t>設定</a:t>
            </a:r>
            <a:r>
              <a:rPr lang="ja-JP" altLang="en-US" sz="1200" dirty="0" smtClean="0">
                <a:solidFill>
                  <a:schemeClr val="tx1"/>
                </a:solidFill>
                <a:latin typeface="+mn-ea"/>
              </a:rPr>
              <a:t>。</a:t>
            </a:r>
            <a:endParaRPr lang="en-US" altLang="ja-JP" sz="1200" dirty="0" smtClean="0">
              <a:solidFill>
                <a:schemeClr val="tx1"/>
              </a:solidFill>
              <a:latin typeface="+mn-ea"/>
            </a:endParaRPr>
          </a:p>
          <a:p>
            <a:pPr marL="265113" indent="-180975"/>
            <a:r>
              <a:rPr lang="ja-JP" altLang="en-US" sz="1200" dirty="0">
                <a:solidFill>
                  <a:schemeClr val="tx1"/>
                </a:solidFill>
                <a:latin typeface="+mn-ea"/>
              </a:rPr>
              <a:t>　</a:t>
            </a:r>
            <a:r>
              <a:rPr lang="ja-JP" altLang="en-US" sz="1200" dirty="0" smtClean="0">
                <a:solidFill>
                  <a:schemeClr val="tx1"/>
                </a:solidFill>
                <a:latin typeface="+mn-ea"/>
              </a:rPr>
              <a:t>　</a:t>
            </a:r>
            <a:r>
              <a:rPr lang="en-US" altLang="ja-JP" sz="1050" dirty="0" smtClean="0">
                <a:solidFill>
                  <a:schemeClr val="tx1"/>
                </a:solidFill>
                <a:latin typeface="+mn-ea"/>
              </a:rPr>
              <a:t>※</a:t>
            </a:r>
            <a:r>
              <a:rPr lang="ja-JP" altLang="en-US" sz="1050" dirty="0">
                <a:solidFill>
                  <a:schemeClr val="tx1"/>
                </a:solidFill>
                <a:latin typeface="+mn-ea"/>
              </a:rPr>
              <a:t>　</a:t>
            </a:r>
            <a:r>
              <a:rPr lang="ja-JP" altLang="en-US" sz="1050" u="sng" dirty="0" smtClean="0">
                <a:solidFill>
                  <a:schemeClr val="tx1"/>
                </a:solidFill>
                <a:latin typeface="+mn-ea"/>
              </a:rPr>
              <a:t>令和元年度から新体系による研修開始</a:t>
            </a:r>
            <a:r>
              <a:rPr lang="ja-JP" altLang="en-US" sz="1050" dirty="0" smtClean="0">
                <a:solidFill>
                  <a:schemeClr val="tx1"/>
                </a:solidFill>
                <a:latin typeface="+mn-ea"/>
              </a:rPr>
              <a:t>。旧体系研修受講者は令和５年度末までに更新研修の受講が必要。</a:t>
            </a:r>
            <a:endParaRPr lang="en-US" altLang="ja-JP" sz="1050" dirty="0" smtClean="0">
              <a:solidFill>
                <a:schemeClr val="tx1"/>
              </a:solidFill>
              <a:latin typeface="+mn-ea"/>
            </a:endParaRPr>
          </a:p>
          <a:p>
            <a:pPr marL="265113" indent="-180975"/>
            <a:endParaRPr lang="en-US" altLang="ja-JP" sz="800" b="1" dirty="0">
              <a:solidFill>
                <a:schemeClr val="tx1"/>
              </a:solidFill>
              <a:latin typeface="+mn-ea"/>
            </a:endParaRPr>
          </a:p>
          <a:p>
            <a:pPr marL="265113" indent="-180975"/>
            <a:r>
              <a:rPr lang="ja-JP" altLang="en-US" sz="1200" dirty="0" smtClean="0">
                <a:solidFill>
                  <a:schemeClr val="tx1"/>
                </a:solidFill>
                <a:latin typeface="+mn-ea"/>
              </a:rPr>
              <a:t>○　分野</a:t>
            </a:r>
            <a:r>
              <a:rPr lang="ja-JP" altLang="en-US" sz="1200" dirty="0">
                <a:solidFill>
                  <a:schemeClr val="tx1"/>
                </a:solidFill>
                <a:latin typeface="+mn-ea"/>
              </a:rPr>
              <a:t>を超えた連携を図るための共通基盤を</a:t>
            </a:r>
            <a:r>
              <a:rPr lang="ja-JP" altLang="en-US" sz="1200" dirty="0" smtClean="0">
                <a:solidFill>
                  <a:schemeClr val="tx1"/>
                </a:solidFill>
                <a:latin typeface="+mn-ea"/>
              </a:rPr>
              <a:t>構築する等の観点から、サービス</a:t>
            </a:r>
            <a:r>
              <a:rPr lang="ja-JP" altLang="en-US" sz="1200" dirty="0">
                <a:solidFill>
                  <a:schemeClr val="tx1"/>
                </a:solidFill>
                <a:latin typeface="+mn-ea"/>
              </a:rPr>
              <a:t>管理責任者研修の</a:t>
            </a:r>
            <a:r>
              <a:rPr lang="ja-JP" altLang="en-US" sz="1200" dirty="0" smtClean="0">
                <a:solidFill>
                  <a:schemeClr val="tx1"/>
                </a:solidFill>
                <a:latin typeface="+mn-ea"/>
              </a:rPr>
              <a:t>全分野</a:t>
            </a:r>
            <a:r>
              <a:rPr lang="ja-JP" altLang="en-US" sz="1200" dirty="0">
                <a:solidFill>
                  <a:schemeClr val="tx1"/>
                </a:solidFill>
                <a:latin typeface="+mn-ea"/>
              </a:rPr>
              <a:t>及び</a:t>
            </a:r>
            <a:r>
              <a:rPr lang="ja-JP" altLang="en-US" sz="1200" dirty="0" smtClean="0">
                <a:solidFill>
                  <a:schemeClr val="tx1"/>
                </a:solidFill>
                <a:latin typeface="+mn-ea"/>
              </a:rPr>
              <a:t>児童</a:t>
            </a:r>
            <a:r>
              <a:rPr lang="ja-JP" altLang="en-US" sz="1200" dirty="0">
                <a:solidFill>
                  <a:schemeClr val="tx1"/>
                </a:solidFill>
                <a:latin typeface="+mn-ea"/>
              </a:rPr>
              <a:t>発達支援管理責任者</a:t>
            </a:r>
            <a:r>
              <a:rPr lang="ja-JP" altLang="en-US" sz="1200" dirty="0" smtClean="0">
                <a:solidFill>
                  <a:schemeClr val="tx1"/>
                </a:solidFill>
                <a:latin typeface="+mn-ea"/>
              </a:rPr>
              <a:t>研修の</a:t>
            </a:r>
            <a:r>
              <a:rPr lang="ja-JP" altLang="en-US" sz="1200" b="1" u="sng" dirty="0" smtClean="0">
                <a:solidFill>
                  <a:schemeClr val="tx1"/>
                </a:solidFill>
                <a:latin typeface="+mn-ea"/>
              </a:rPr>
              <a:t>カリキュラムを統一し、共通</a:t>
            </a:r>
            <a:r>
              <a:rPr lang="ja-JP" altLang="en-US" sz="1200" b="1" u="sng" dirty="0">
                <a:solidFill>
                  <a:schemeClr val="tx1"/>
                </a:solidFill>
                <a:latin typeface="+mn-ea"/>
              </a:rPr>
              <a:t>で実施</a:t>
            </a:r>
            <a:r>
              <a:rPr lang="ja-JP" altLang="en-US" sz="1200" dirty="0" smtClean="0">
                <a:solidFill>
                  <a:schemeClr val="tx1"/>
                </a:solidFill>
                <a:latin typeface="+mn-ea"/>
              </a:rPr>
              <a:t>する。</a:t>
            </a:r>
            <a:endParaRPr lang="en-US" altLang="ja-JP" sz="1200" dirty="0">
              <a:solidFill>
                <a:schemeClr val="tx1"/>
              </a:solidFill>
              <a:latin typeface="+mn-ea"/>
            </a:endParaRPr>
          </a:p>
          <a:p>
            <a:pPr marL="265113" indent="-180975"/>
            <a:r>
              <a:rPr lang="ja-JP" altLang="en-US" sz="1200" dirty="0">
                <a:solidFill>
                  <a:schemeClr val="tx1"/>
                </a:solidFill>
                <a:latin typeface="+mn-ea"/>
              </a:rPr>
              <a:t>　</a:t>
            </a:r>
            <a:r>
              <a:rPr lang="ja-JP" altLang="en-US" sz="1200" dirty="0" smtClean="0">
                <a:solidFill>
                  <a:schemeClr val="tx1"/>
                </a:solidFill>
                <a:latin typeface="+mn-ea"/>
              </a:rPr>
              <a:t>　</a:t>
            </a:r>
            <a:r>
              <a:rPr lang="en-US" altLang="ja-JP" sz="1050" dirty="0" smtClean="0">
                <a:solidFill>
                  <a:schemeClr val="tx1"/>
                </a:solidFill>
                <a:latin typeface="+mn-ea"/>
              </a:rPr>
              <a:t>※</a:t>
            </a:r>
            <a:r>
              <a:rPr lang="ja-JP" altLang="en-US" sz="1050" dirty="0" smtClean="0">
                <a:solidFill>
                  <a:schemeClr val="tx1"/>
                </a:solidFill>
                <a:latin typeface="+mn-ea"/>
              </a:rPr>
              <a:t>　共通</a:t>
            </a:r>
            <a:r>
              <a:rPr lang="ja-JP" altLang="en-US" sz="1050" dirty="0">
                <a:solidFill>
                  <a:schemeClr val="tx1"/>
                </a:solidFill>
                <a:latin typeface="+mn-ea"/>
              </a:rPr>
              <a:t>の知識及び技術に加えて各分野</a:t>
            </a:r>
            <a:r>
              <a:rPr lang="ja-JP" altLang="en-US" sz="1050" dirty="0" smtClean="0">
                <a:solidFill>
                  <a:schemeClr val="tx1"/>
                </a:solidFill>
                <a:latin typeface="+mn-ea"/>
              </a:rPr>
              <a:t>等において必要</a:t>
            </a:r>
            <a:r>
              <a:rPr lang="ja-JP" altLang="en-US" sz="1050" dirty="0">
                <a:solidFill>
                  <a:schemeClr val="tx1"/>
                </a:solidFill>
                <a:latin typeface="+mn-ea"/>
              </a:rPr>
              <a:t>な知識や技術については</a:t>
            </a:r>
            <a:r>
              <a:rPr lang="ja-JP" altLang="en-US" sz="1050" dirty="0" smtClean="0">
                <a:solidFill>
                  <a:schemeClr val="tx1"/>
                </a:solidFill>
                <a:latin typeface="+mn-ea"/>
              </a:rPr>
              <a:t>、新た</a:t>
            </a:r>
            <a:r>
              <a:rPr lang="ja-JP" altLang="en-US" sz="1050" dirty="0">
                <a:solidFill>
                  <a:schemeClr val="tx1"/>
                </a:solidFill>
                <a:latin typeface="+mn-ea"/>
              </a:rPr>
              <a:t>に専門コース別研修を創設</a:t>
            </a:r>
            <a:r>
              <a:rPr lang="ja-JP" altLang="en-US" sz="1050" dirty="0" smtClean="0">
                <a:solidFill>
                  <a:schemeClr val="tx1"/>
                </a:solidFill>
                <a:latin typeface="+mn-ea"/>
              </a:rPr>
              <a:t>して補完（予定）。</a:t>
            </a:r>
            <a:endParaRPr lang="en-US" altLang="ja-JP" sz="1050" dirty="0" smtClean="0">
              <a:solidFill>
                <a:schemeClr val="tx1"/>
              </a:solidFill>
              <a:latin typeface="+mn-ea"/>
            </a:endParaRPr>
          </a:p>
          <a:p>
            <a:pPr marL="265113" indent="-180975"/>
            <a:endParaRPr lang="en-US" altLang="ja-JP" sz="800" dirty="0" smtClean="0">
              <a:solidFill>
                <a:schemeClr val="tx1"/>
              </a:solidFill>
              <a:latin typeface="+mn-ea"/>
            </a:endParaRPr>
          </a:p>
          <a:p>
            <a:pPr marL="265113" indent="-180975"/>
            <a:r>
              <a:rPr lang="ja-JP" altLang="en-US" sz="1200" dirty="0" smtClean="0">
                <a:solidFill>
                  <a:schemeClr val="tx1"/>
                </a:solidFill>
                <a:latin typeface="+mn-ea"/>
              </a:rPr>
              <a:t>○　この</a:t>
            </a:r>
            <a:r>
              <a:rPr lang="ja-JP" altLang="en-US" sz="1200" dirty="0">
                <a:solidFill>
                  <a:schemeClr val="tx1"/>
                </a:solidFill>
                <a:latin typeface="+mn-ea"/>
              </a:rPr>
              <a:t>ほか</a:t>
            </a:r>
            <a:r>
              <a:rPr lang="ja-JP" altLang="en-US" sz="1200" dirty="0" smtClean="0">
                <a:solidFill>
                  <a:schemeClr val="tx1"/>
                </a:solidFill>
                <a:latin typeface="+mn-ea"/>
              </a:rPr>
              <a:t>、</a:t>
            </a:r>
            <a:r>
              <a:rPr lang="ja-JP" altLang="en-US" sz="1200" b="1" u="sng" dirty="0" smtClean="0">
                <a:solidFill>
                  <a:schemeClr val="tx1"/>
                </a:solidFill>
                <a:latin typeface="+mn-ea"/>
              </a:rPr>
              <a:t>直接支援業務による実務要件を</a:t>
            </a:r>
            <a:r>
              <a:rPr lang="en-US" altLang="ja-JP" sz="1200" b="1" u="sng" dirty="0" smtClean="0">
                <a:solidFill>
                  <a:schemeClr val="tx1"/>
                </a:solidFill>
                <a:latin typeface="+mn-ea"/>
              </a:rPr>
              <a:t>10</a:t>
            </a:r>
            <a:r>
              <a:rPr lang="ja-JP" altLang="en-US" sz="1200" b="1" u="sng" dirty="0" smtClean="0">
                <a:solidFill>
                  <a:schemeClr val="tx1"/>
                </a:solidFill>
                <a:latin typeface="+mn-ea"/>
              </a:rPr>
              <a:t>年⇒８年に緩和</a:t>
            </a:r>
            <a:r>
              <a:rPr lang="ja-JP" altLang="en-US" sz="1200" dirty="0" smtClean="0">
                <a:solidFill>
                  <a:schemeClr val="tx1"/>
                </a:solidFill>
                <a:latin typeface="+mn-ea"/>
              </a:rPr>
              <a:t>するとともに、基礎研修受講時点において、サービス管理責任者等の一部業務を可能とする等の見直しを行う。</a:t>
            </a:r>
            <a:endParaRPr lang="en-US" altLang="ja-JP" sz="1200" dirty="0" smtClean="0">
              <a:solidFill>
                <a:schemeClr val="tx1"/>
              </a:solidFill>
              <a:latin typeface="+mn-ea"/>
            </a:endParaRPr>
          </a:p>
          <a:p>
            <a:pPr marL="265113" indent="-180975"/>
            <a:r>
              <a:rPr lang="ja-JP" altLang="en-US" sz="1200" dirty="0">
                <a:solidFill>
                  <a:schemeClr val="tx1"/>
                </a:solidFill>
                <a:latin typeface="+mn-ea"/>
              </a:rPr>
              <a:t>　</a:t>
            </a:r>
            <a:r>
              <a:rPr lang="ja-JP" altLang="en-US" sz="1050" dirty="0" smtClean="0">
                <a:solidFill>
                  <a:schemeClr val="tx1"/>
                </a:solidFill>
                <a:latin typeface="+mn-ea"/>
              </a:rPr>
              <a:t>　</a:t>
            </a:r>
            <a:r>
              <a:rPr lang="en-US" altLang="ja-JP" sz="1050" dirty="0" smtClean="0">
                <a:solidFill>
                  <a:schemeClr val="tx1"/>
                </a:solidFill>
                <a:latin typeface="+mn-ea"/>
              </a:rPr>
              <a:t>※</a:t>
            </a:r>
            <a:r>
              <a:rPr lang="ja-JP" altLang="en-US" sz="1050" dirty="0">
                <a:solidFill>
                  <a:schemeClr val="tx1"/>
                </a:solidFill>
                <a:latin typeface="+mn-ea"/>
              </a:rPr>
              <a:t>　</a:t>
            </a:r>
            <a:r>
              <a:rPr lang="ja-JP" altLang="en-US" sz="1050" spc="-60" dirty="0" smtClean="0">
                <a:solidFill>
                  <a:schemeClr val="tx1"/>
                </a:solidFill>
                <a:latin typeface="+mn-ea"/>
              </a:rPr>
              <a:t>新カリキュラム移行</a:t>
            </a:r>
            <a:r>
              <a:rPr lang="ja-JP" altLang="en-US" sz="1050" spc="-60" dirty="0">
                <a:solidFill>
                  <a:schemeClr val="tx1"/>
                </a:solidFill>
                <a:latin typeface="+mn-ea"/>
              </a:rPr>
              <a:t>時</a:t>
            </a:r>
            <a:r>
              <a:rPr lang="ja-JP" altLang="en-US" sz="1050" spc="-60" dirty="0" smtClean="0">
                <a:solidFill>
                  <a:schemeClr val="tx1"/>
                </a:solidFill>
                <a:latin typeface="+mn-ea"/>
              </a:rPr>
              <a:t>に配置に関する実務</a:t>
            </a:r>
            <a:r>
              <a:rPr lang="ja-JP" altLang="en-US" sz="1050" spc="-60" dirty="0">
                <a:solidFill>
                  <a:schemeClr val="tx1"/>
                </a:solidFill>
                <a:latin typeface="+mn-ea"/>
              </a:rPr>
              <a:t>要件を満たす者</a:t>
            </a:r>
            <a:r>
              <a:rPr lang="ja-JP" altLang="en-US" sz="1050" spc="-60" dirty="0" smtClean="0">
                <a:solidFill>
                  <a:schemeClr val="tx1"/>
                </a:solidFill>
                <a:latin typeface="+mn-ea"/>
              </a:rPr>
              <a:t>等について、一定期間、基礎研修受講後にサービス管理責任者等としての配置を認める経過措置。</a:t>
            </a:r>
            <a:endParaRPr lang="en-US" altLang="ja-JP" sz="1050" spc="-60" dirty="0">
              <a:solidFill>
                <a:schemeClr val="tx1"/>
              </a:solidFill>
              <a:latin typeface="+mn-ea"/>
            </a:endParaRPr>
          </a:p>
        </p:txBody>
      </p:sp>
      <p:grpSp>
        <p:nvGrpSpPr>
          <p:cNvPr id="7" name="グループ化 1">
            <a:extLst>
              <a:ext uri="{FF2B5EF4-FFF2-40B4-BE49-F238E27FC236}">
                <a16:creationId xmlns:a16="http://schemas.microsoft.com/office/drawing/2014/main" xmlns="" id="{FCB529C2-D725-5A40-9D74-C5AD1EFD2573}"/>
              </a:ext>
            </a:extLst>
          </p:cNvPr>
          <p:cNvGrpSpPr/>
          <p:nvPr/>
        </p:nvGrpSpPr>
        <p:grpSpPr>
          <a:xfrm>
            <a:off x="0" y="368916"/>
            <a:ext cx="9144000" cy="72008"/>
            <a:chOff x="0" y="188640"/>
            <a:chExt cx="9144000" cy="72008"/>
          </a:xfrm>
        </p:grpSpPr>
        <p:cxnSp>
          <p:nvCxnSpPr>
            <p:cNvPr id="8" name="直線コネクタ 7">
              <a:extLst>
                <a:ext uri="{FF2B5EF4-FFF2-40B4-BE49-F238E27FC236}">
                  <a16:creationId xmlns:a16="http://schemas.microsoft.com/office/drawing/2014/main" xmlns="" id="{64BC0377-F8C9-564D-8AD6-7C2D9C540683}"/>
                </a:ext>
              </a:extLst>
            </p:cNvPr>
            <p:cNvCxnSpPr/>
            <p:nvPr/>
          </p:nvCxnSpPr>
          <p:spPr>
            <a:xfrm>
              <a:off x="0" y="188640"/>
              <a:ext cx="9144000" cy="0"/>
            </a:xfrm>
            <a:prstGeom prst="line">
              <a:avLst/>
            </a:prstGeom>
            <a:ln>
              <a:solidFill>
                <a:srgbClr val="99CCFF"/>
              </a:solidFill>
            </a:ln>
          </p:spPr>
          <p:style>
            <a:lnRef idx="1">
              <a:schemeClr val="accent1"/>
            </a:lnRef>
            <a:fillRef idx="0">
              <a:schemeClr val="accent1"/>
            </a:fillRef>
            <a:effectRef idx="0">
              <a:schemeClr val="accent1"/>
            </a:effectRef>
            <a:fontRef idx="minor">
              <a:schemeClr val="tx1"/>
            </a:fontRef>
          </p:style>
        </p:cxnSp>
        <p:cxnSp>
          <p:nvCxnSpPr>
            <p:cNvPr id="9" name="直線コネクタ 8">
              <a:extLst>
                <a:ext uri="{FF2B5EF4-FFF2-40B4-BE49-F238E27FC236}">
                  <a16:creationId xmlns:a16="http://schemas.microsoft.com/office/drawing/2014/main" xmlns="" id="{572D32AB-802A-B94C-9AE5-A76E9E352F91}"/>
                </a:ext>
              </a:extLst>
            </p:cNvPr>
            <p:cNvCxnSpPr/>
            <p:nvPr/>
          </p:nvCxnSpPr>
          <p:spPr>
            <a:xfrm>
              <a:off x="0" y="260648"/>
              <a:ext cx="9144000" cy="0"/>
            </a:xfrm>
            <a:prstGeom prst="line">
              <a:avLst/>
            </a:prstGeom>
            <a:ln w="57150">
              <a:solidFill>
                <a:srgbClr val="99CCFF"/>
              </a:solidFill>
            </a:ln>
          </p:spPr>
          <p:style>
            <a:lnRef idx="1">
              <a:schemeClr val="accent1"/>
            </a:lnRef>
            <a:fillRef idx="0">
              <a:schemeClr val="accent1"/>
            </a:fillRef>
            <a:effectRef idx="0">
              <a:schemeClr val="accent1"/>
            </a:effectRef>
            <a:fontRef idx="minor">
              <a:schemeClr val="tx1"/>
            </a:fontRef>
          </p:style>
        </p:cxnSp>
      </p:grpSp>
      <p:sp>
        <p:nvSpPr>
          <p:cNvPr id="12" name="正方形/長方形 11"/>
          <p:cNvSpPr/>
          <p:nvPr/>
        </p:nvSpPr>
        <p:spPr>
          <a:xfrm>
            <a:off x="98645" y="2933038"/>
            <a:ext cx="1589480" cy="1001363"/>
          </a:xfrm>
          <a:prstGeom prst="rect">
            <a:avLst/>
          </a:prstGeom>
          <a:ln w="19050"/>
        </p:spPr>
        <p:style>
          <a:lnRef idx="2">
            <a:schemeClr val="dk1"/>
          </a:lnRef>
          <a:fillRef idx="1">
            <a:schemeClr val="lt1"/>
          </a:fillRef>
          <a:effectRef idx="0">
            <a:schemeClr val="dk1"/>
          </a:effectRef>
          <a:fontRef idx="minor">
            <a:schemeClr val="dk1"/>
          </a:fontRef>
        </p:style>
        <p:txBody>
          <a:bodyPr vert="horz" rtlCol="0" anchor="ctr"/>
          <a:lstStyle/>
          <a:p>
            <a:pPr algn="ctr"/>
            <a:r>
              <a:rPr lang="ja-JP" altLang="en-US" sz="1100" spc="-80" dirty="0">
                <a:solidFill>
                  <a:schemeClr val="tx1"/>
                </a:solidFill>
              </a:rPr>
              <a:t>サービス管理</a:t>
            </a:r>
            <a:r>
              <a:rPr lang="ja-JP" altLang="en-US" sz="1100" spc="-80" dirty="0" smtClean="0">
                <a:solidFill>
                  <a:schemeClr val="tx1"/>
                </a:solidFill>
              </a:rPr>
              <a:t>責任者の配置に関する実務経験要件</a:t>
            </a:r>
            <a:endParaRPr lang="en-US" altLang="ja-JP" sz="1100" spc="-80" dirty="0" smtClean="0">
              <a:solidFill>
                <a:schemeClr val="tx1"/>
              </a:solidFill>
            </a:endParaRPr>
          </a:p>
          <a:p>
            <a:pPr algn="ctr"/>
            <a:endParaRPr lang="en-US" altLang="ja-JP" sz="800" dirty="0">
              <a:solidFill>
                <a:schemeClr val="tx1"/>
              </a:solidFill>
            </a:endParaRPr>
          </a:p>
          <a:p>
            <a:pPr algn="ctr"/>
            <a:r>
              <a:rPr lang="ja-JP" altLang="en-US" sz="1100" spc="-100" dirty="0" smtClean="0">
                <a:solidFill>
                  <a:schemeClr val="tx1"/>
                </a:solidFill>
              </a:rPr>
              <a:t>児童</a:t>
            </a:r>
            <a:r>
              <a:rPr lang="ja-JP" altLang="en-US" sz="1100" spc="-100" dirty="0">
                <a:solidFill>
                  <a:schemeClr val="tx1"/>
                </a:solidFill>
              </a:rPr>
              <a:t>発達支援</a:t>
            </a:r>
            <a:r>
              <a:rPr lang="ja-JP" altLang="en-US" sz="1100" spc="-100" dirty="0" smtClean="0">
                <a:solidFill>
                  <a:schemeClr val="tx1"/>
                </a:solidFill>
              </a:rPr>
              <a:t>管理責任者の配置に関する</a:t>
            </a:r>
            <a:endParaRPr lang="en-US" altLang="ja-JP" sz="1100" spc="-100" dirty="0" smtClean="0">
              <a:solidFill>
                <a:schemeClr val="tx1"/>
              </a:solidFill>
            </a:endParaRPr>
          </a:p>
          <a:p>
            <a:pPr algn="ctr"/>
            <a:r>
              <a:rPr kumimoji="1" lang="ja-JP" altLang="en-US" sz="1100" spc="-100" dirty="0" smtClean="0">
                <a:solidFill>
                  <a:schemeClr val="tx1"/>
                </a:solidFill>
              </a:rPr>
              <a:t>実務経験</a:t>
            </a:r>
            <a:r>
              <a:rPr lang="ja-JP" altLang="en-US" sz="1100" spc="-100" dirty="0" smtClean="0">
                <a:solidFill>
                  <a:schemeClr val="tx1"/>
                </a:solidFill>
              </a:rPr>
              <a:t>要件</a:t>
            </a:r>
            <a:endParaRPr lang="en-US" altLang="ja-JP" sz="1100" spc="-100" dirty="0">
              <a:solidFill>
                <a:schemeClr val="tx1"/>
              </a:solidFill>
            </a:endParaRPr>
          </a:p>
        </p:txBody>
      </p:sp>
      <p:sp>
        <p:nvSpPr>
          <p:cNvPr id="13" name="加算記号 12"/>
          <p:cNvSpPr/>
          <p:nvPr/>
        </p:nvSpPr>
        <p:spPr>
          <a:xfrm>
            <a:off x="1688124" y="3128601"/>
            <a:ext cx="471035" cy="445255"/>
          </a:xfrm>
          <a:prstGeom prst="mathPlus">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kumimoji="1" lang="ja-JP" altLang="en-US" sz="1600"/>
          </a:p>
        </p:txBody>
      </p:sp>
      <p:sp>
        <p:nvSpPr>
          <p:cNvPr id="15" name="AutoShape 10"/>
          <p:cNvSpPr>
            <a:spLocks noChangeArrowheads="1"/>
          </p:cNvSpPr>
          <p:nvPr/>
        </p:nvSpPr>
        <p:spPr bwMode="auto">
          <a:xfrm rot="5400000">
            <a:off x="5167427" y="2554616"/>
            <a:ext cx="403076" cy="1680338"/>
          </a:xfrm>
          <a:prstGeom prst="upArrow">
            <a:avLst>
              <a:gd name="adj1" fmla="val 48352"/>
              <a:gd name="adj2" fmla="val 45699"/>
            </a:avLst>
          </a:prstGeom>
          <a:ln>
            <a:headEnd/>
            <a:tailEnd/>
          </a:ln>
        </p:spPr>
        <p:style>
          <a:lnRef idx="1">
            <a:schemeClr val="accent5"/>
          </a:lnRef>
          <a:fillRef idx="2">
            <a:schemeClr val="accent5"/>
          </a:fillRef>
          <a:effectRef idx="1">
            <a:schemeClr val="accent5"/>
          </a:effectRef>
          <a:fontRef idx="minor">
            <a:schemeClr val="dk1"/>
          </a:fontRef>
        </p:style>
        <p:txBody>
          <a:bodyPr vert="eaVert" wrap="none" lIns="91422" tIns="45712" rIns="91422" bIns="45712" anchor="ctr"/>
          <a:lstStyle/>
          <a:p>
            <a:pPr fontAlgn="base">
              <a:spcBef>
                <a:spcPct val="0"/>
              </a:spcBef>
              <a:spcAft>
                <a:spcPct val="0"/>
              </a:spcAft>
            </a:pPr>
            <a:endParaRPr lang="ja-JP" altLang="en-US" sz="2000" dirty="0">
              <a:solidFill>
                <a:srgbClr val="000000"/>
              </a:solidFill>
            </a:endParaRPr>
          </a:p>
        </p:txBody>
      </p:sp>
      <p:sp>
        <p:nvSpPr>
          <p:cNvPr id="17" name="Rectangle 7"/>
          <p:cNvSpPr>
            <a:spLocks noChangeArrowheads="1"/>
          </p:cNvSpPr>
          <p:nvPr/>
        </p:nvSpPr>
        <p:spPr bwMode="auto">
          <a:xfrm>
            <a:off x="6309378" y="2888023"/>
            <a:ext cx="1791014" cy="1066449"/>
          </a:xfrm>
          <a:prstGeom prst="rect">
            <a:avLst/>
          </a:prstGeom>
          <a:ln>
            <a:headEnd/>
            <a:tailEnd/>
          </a:ln>
        </p:spPr>
        <p:style>
          <a:lnRef idx="2">
            <a:schemeClr val="dk1"/>
          </a:lnRef>
          <a:fillRef idx="1">
            <a:schemeClr val="lt1"/>
          </a:fillRef>
          <a:effectRef idx="0">
            <a:schemeClr val="dk1"/>
          </a:effectRef>
          <a:fontRef idx="minor">
            <a:schemeClr val="dk1"/>
          </a:fontRef>
        </p:style>
        <p:txBody>
          <a:bodyPr lIns="91422" tIns="45712" rIns="91422" bIns="45712" anchor="ctr"/>
          <a:lstStyle/>
          <a:p>
            <a:pPr algn="ctr" fontAlgn="base">
              <a:spcBef>
                <a:spcPct val="0"/>
              </a:spcBef>
              <a:spcAft>
                <a:spcPct val="0"/>
              </a:spcAft>
            </a:pPr>
            <a:r>
              <a:rPr lang="ja-JP" altLang="en-US" sz="1100" dirty="0">
                <a:solidFill>
                  <a:srgbClr val="000000"/>
                </a:solidFill>
                <a:latin typeface="+mn-ea"/>
              </a:rPr>
              <a:t>サービス</a:t>
            </a:r>
            <a:r>
              <a:rPr lang="ja-JP" altLang="en-US" sz="1100" dirty="0" smtClean="0">
                <a:solidFill>
                  <a:srgbClr val="000000"/>
                </a:solidFill>
                <a:latin typeface="+mn-ea"/>
              </a:rPr>
              <a:t>管理責任者</a:t>
            </a:r>
            <a:endParaRPr lang="en-US" altLang="ja-JP" sz="1100" dirty="0">
              <a:solidFill>
                <a:srgbClr val="000000"/>
              </a:solidFill>
              <a:latin typeface="+mn-ea"/>
            </a:endParaRPr>
          </a:p>
          <a:p>
            <a:pPr algn="ctr" fontAlgn="base">
              <a:spcBef>
                <a:spcPct val="0"/>
              </a:spcBef>
              <a:spcAft>
                <a:spcPct val="0"/>
              </a:spcAft>
            </a:pPr>
            <a:r>
              <a:rPr lang="ja-JP" altLang="en-US" sz="1100" dirty="0">
                <a:solidFill>
                  <a:srgbClr val="000000"/>
                </a:solidFill>
                <a:latin typeface="+mn-ea"/>
              </a:rPr>
              <a:t>児童発達</a:t>
            </a:r>
            <a:r>
              <a:rPr lang="ja-JP" altLang="en-US" sz="1100" dirty="0" smtClean="0">
                <a:solidFill>
                  <a:srgbClr val="000000"/>
                </a:solidFill>
                <a:latin typeface="+mn-ea"/>
              </a:rPr>
              <a:t>支援管理</a:t>
            </a:r>
            <a:r>
              <a:rPr lang="ja-JP" altLang="en-US" sz="1100" dirty="0">
                <a:solidFill>
                  <a:srgbClr val="000000"/>
                </a:solidFill>
                <a:latin typeface="+mn-ea"/>
              </a:rPr>
              <a:t>責任者</a:t>
            </a:r>
            <a:endParaRPr lang="en-US" altLang="ja-JP" sz="1100" dirty="0">
              <a:solidFill>
                <a:srgbClr val="000000"/>
              </a:solidFill>
              <a:latin typeface="+mn-ea"/>
            </a:endParaRPr>
          </a:p>
          <a:p>
            <a:pPr algn="ctr" fontAlgn="base">
              <a:spcBef>
                <a:spcPct val="0"/>
              </a:spcBef>
              <a:spcAft>
                <a:spcPct val="0"/>
              </a:spcAft>
            </a:pPr>
            <a:r>
              <a:rPr lang="ja-JP" altLang="en-US" sz="1100" dirty="0">
                <a:solidFill>
                  <a:srgbClr val="000000"/>
                </a:solidFill>
                <a:latin typeface="+mn-ea"/>
              </a:rPr>
              <a:t>として配置</a:t>
            </a:r>
          </a:p>
        </p:txBody>
      </p:sp>
      <p:sp>
        <p:nvSpPr>
          <p:cNvPr id="18" name="角丸四角形 17"/>
          <p:cNvSpPr/>
          <p:nvPr/>
        </p:nvSpPr>
        <p:spPr>
          <a:xfrm>
            <a:off x="80208" y="2612699"/>
            <a:ext cx="2270232" cy="260587"/>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ja-JP" altLang="en-US" sz="1400" dirty="0" smtClean="0"/>
              <a:t>旧体系（平成</a:t>
            </a:r>
            <a:r>
              <a:rPr lang="en-US" altLang="ja-JP" sz="1400" dirty="0" smtClean="0"/>
              <a:t>30</a:t>
            </a:r>
            <a:r>
              <a:rPr lang="ja-JP" altLang="en-US" sz="1400" dirty="0" smtClean="0"/>
              <a:t>年度まで）</a:t>
            </a:r>
            <a:endParaRPr kumimoji="1" lang="ja-JP" altLang="en-US" sz="1400" dirty="0"/>
          </a:p>
        </p:txBody>
      </p:sp>
      <p:sp>
        <p:nvSpPr>
          <p:cNvPr id="19" name="正方形/長方形 18"/>
          <p:cNvSpPr/>
          <p:nvPr/>
        </p:nvSpPr>
        <p:spPr>
          <a:xfrm>
            <a:off x="2147186" y="4521777"/>
            <a:ext cx="2244178" cy="1328533"/>
          </a:xfrm>
          <a:prstGeom prst="rect">
            <a:avLst/>
          </a:prstGeom>
          <a:ln w="19050"/>
        </p:spPr>
        <p:style>
          <a:lnRef idx="2">
            <a:schemeClr val="dk1"/>
          </a:lnRef>
          <a:fillRef idx="1">
            <a:schemeClr val="lt1"/>
          </a:fillRef>
          <a:effectRef idx="0">
            <a:schemeClr val="dk1"/>
          </a:effectRef>
          <a:fontRef idx="minor">
            <a:schemeClr val="dk1"/>
          </a:fontRef>
        </p:style>
        <p:txBody>
          <a:bodyPr rtlCol="0" anchor="t"/>
          <a:lstStyle/>
          <a:p>
            <a:r>
              <a:rPr lang="en-US" altLang="ja-JP" sz="1100" b="1" dirty="0" smtClean="0">
                <a:solidFill>
                  <a:srgbClr val="FF0000"/>
                </a:solidFill>
              </a:rPr>
              <a:t>【</a:t>
            </a:r>
            <a:r>
              <a:rPr lang="ja-JP" altLang="en-US" sz="1100" b="1" dirty="0" smtClean="0">
                <a:solidFill>
                  <a:srgbClr val="FF0000"/>
                </a:solidFill>
              </a:rPr>
              <a:t>改定</a:t>
            </a:r>
            <a:r>
              <a:rPr lang="en-US" altLang="ja-JP" sz="1100" b="1" dirty="0" smtClean="0">
                <a:solidFill>
                  <a:srgbClr val="FF0000"/>
                </a:solidFill>
              </a:rPr>
              <a:t>】</a:t>
            </a:r>
            <a:r>
              <a:rPr lang="ja-JP" altLang="en-US" sz="1100" b="1" dirty="0" smtClean="0">
                <a:solidFill>
                  <a:srgbClr val="FF0000"/>
                </a:solidFill>
              </a:rPr>
              <a:t>基礎研修</a:t>
            </a:r>
            <a:endParaRPr lang="en-US" altLang="ja-JP" sz="1100" b="1" dirty="0">
              <a:solidFill>
                <a:srgbClr val="FF0000"/>
              </a:solidFill>
            </a:endParaRPr>
          </a:p>
          <a:p>
            <a:r>
              <a:rPr kumimoji="1" lang="ja-JP" altLang="en-US" sz="1100" dirty="0" smtClean="0">
                <a:solidFill>
                  <a:schemeClr val="tx1"/>
                </a:solidFill>
              </a:rPr>
              <a:t>相談支援従事者初任者</a:t>
            </a:r>
            <a:r>
              <a:rPr kumimoji="1" lang="ja-JP" altLang="en-US" sz="1100" dirty="0">
                <a:solidFill>
                  <a:schemeClr val="tx1"/>
                </a:solidFill>
              </a:rPr>
              <a:t>研修</a:t>
            </a:r>
            <a:endParaRPr kumimoji="1" lang="en-US" altLang="ja-JP" sz="1100" dirty="0">
              <a:solidFill>
                <a:schemeClr val="tx1"/>
              </a:solidFill>
            </a:endParaRPr>
          </a:p>
          <a:p>
            <a:r>
              <a:rPr lang="ja-JP" altLang="en-US" sz="1100" dirty="0">
                <a:solidFill>
                  <a:schemeClr val="tx1"/>
                </a:solidFill>
              </a:rPr>
              <a:t>講義</a:t>
            </a:r>
            <a:r>
              <a:rPr lang="ja-JP" altLang="en-US" sz="1100" dirty="0" smtClean="0">
                <a:solidFill>
                  <a:schemeClr val="tx1"/>
                </a:solidFill>
              </a:rPr>
              <a:t>部分の一部を修了</a:t>
            </a:r>
            <a:r>
              <a:rPr kumimoji="1" lang="ja-JP" altLang="en-US" sz="1100" dirty="0" smtClean="0">
                <a:solidFill>
                  <a:srgbClr val="FF0000"/>
                </a:solidFill>
              </a:rPr>
              <a:t>（</a:t>
            </a:r>
            <a:r>
              <a:rPr lang="ja-JP" altLang="en-US" sz="1100" b="1" dirty="0" smtClean="0">
                <a:solidFill>
                  <a:srgbClr val="FF0000"/>
                </a:solidFill>
              </a:rPr>
              <a:t>１１．</a:t>
            </a:r>
            <a:r>
              <a:rPr lang="ja-JP" altLang="en-US" sz="1100" b="1" dirty="0">
                <a:solidFill>
                  <a:srgbClr val="FF0000"/>
                </a:solidFill>
              </a:rPr>
              <a:t>５</a:t>
            </a:r>
            <a:r>
              <a:rPr kumimoji="1" lang="ja-JP" altLang="en-US" sz="1100" b="1" dirty="0" smtClean="0">
                <a:solidFill>
                  <a:srgbClr val="FF0000"/>
                </a:solidFill>
              </a:rPr>
              <a:t>ｈ</a:t>
            </a:r>
            <a:r>
              <a:rPr kumimoji="1" lang="ja-JP" altLang="en-US" sz="1100" dirty="0" smtClean="0">
                <a:solidFill>
                  <a:srgbClr val="FF0000"/>
                </a:solidFill>
              </a:rPr>
              <a:t>）</a:t>
            </a:r>
            <a:endParaRPr kumimoji="1" lang="en-US" altLang="ja-JP" sz="1100" dirty="0" smtClean="0">
              <a:solidFill>
                <a:srgbClr val="FF0000"/>
              </a:solidFill>
            </a:endParaRPr>
          </a:p>
          <a:p>
            <a:endParaRPr kumimoji="1" lang="en-US" altLang="ja-JP" sz="1100" dirty="0" smtClean="0">
              <a:solidFill>
                <a:srgbClr val="FF0000"/>
              </a:solidFill>
            </a:endParaRPr>
          </a:p>
          <a:p>
            <a:endParaRPr kumimoji="1" lang="en-US" altLang="ja-JP" sz="1100" dirty="0" smtClean="0">
              <a:solidFill>
                <a:srgbClr val="FF0000"/>
              </a:solidFill>
            </a:endParaRPr>
          </a:p>
          <a:p>
            <a:r>
              <a:rPr lang="ja-JP" altLang="en-US" sz="1100" dirty="0" smtClean="0">
                <a:solidFill>
                  <a:schemeClr val="tx1"/>
                </a:solidFill>
              </a:rPr>
              <a:t>サービス管理責任者等研修</a:t>
            </a:r>
            <a:r>
              <a:rPr lang="ja-JP" altLang="en-US" sz="1100" b="1" u="sng" dirty="0" smtClean="0">
                <a:solidFill>
                  <a:srgbClr val="FF0000"/>
                </a:solidFill>
              </a:rPr>
              <a:t>（</a:t>
            </a:r>
            <a:r>
              <a:rPr lang="ja-JP" altLang="en-US" sz="1100" b="1" u="sng" dirty="0">
                <a:solidFill>
                  <a:srgbClr val="FF0000"/>
                </a:solidFill>
              </a:rPr>
              <a:t>統一</a:t>
            </a:r>
            <a:r>
              <a:rPr lang="ja-JP" altLang="en-US" sz="1100" b="1" u="sng" dirty="0" smtClean="0">
                <a:solidFill>
                  <a:srgbClr val="FF0000"/>
                </a:solidFill>
              </a:rPr>
              <a:t>）</a:t>
            </a:r>
            <a:r>
              <a:rPr lang="ja-JP" altLang="en-US" sz="1100" dirty="0">
                <a:solidFill>
                  <a:schemeClr val="tx1"/>
                </a:solidFill>
              </a:rPr>
              <a:t>を</a:t>
            </a:r>
            <a:r>
              <a:rPr lang="ja-JP" altLang="en-US" sz="1100" dirty="0" smtClean="0">
                <a:solidFill>
                  <a:schemeClr val="tx1"/>
                </a:solidFill>
              </a:rPr>
              <a:t>修了</a:t>
            </a:r>
            <a:r>
              <a:rPr lang="ja-JP" altLang="en-US" sz="1100" b="1" dirty="0" smtClean="0">
                <a:solidFill>
                  <a:srgbClr val="FF0000"/>
                </a:solidFill>
              </a:rPr>
              <a:t>（講義・演習：１６．５ ｈ）　</a:t>
            </a:r>
            <a:endParaRPr lang="en-US" altLang="ja-JP" sz="1100" b="1" dirty="0">
              <a:solidFill>
                <a:srgbClr val="FF0000"/>
              </a:solidFill>
            </a:endParaRPr>
          </a:p>
          <a:p>
            <a:endParaRPr kumimoji="1" lang="ja-JP" altLang="en-US" sz="1100" dirty="0">
              <a:solidFill>
                <a:srgbClr val="FF0000"/>
              </a:solidFill>
            </a:endParaRPr>
          </a:p>
        </p:txBody>
      </p:sp>
      <p:sp>
        <p:nvSpPr>
          <p:cNvPr id="20" name="正方形/長方形 19"/>
          <p:cNvSpPr/>
          <p:nvPr/>
        </p:nvSpPr>
        <p:spPr>
          <a:xfrm>
            <a:off x="5167104" y="4556745"/>
            <a:ext cx="1030264" cy="1280879"/>
          </a:xfrm>
          <a:prstGeom prst="rect">
            <a:avLst/>
          </a:prstGeom>
          <a:ln w="19050"/>
        </p:spPr>
        <p:style>
          <a:lnRef idx="2">
            <a:schemeClr val="dk1"/>
          </a:lnRef>
          <a:fillRef idx="1">
            <a:schemeClr val="lt1"/>
          </a:fillRef>
          <a:effectRef idx="0">
            <a:schemeClr val="dk1"/>
          </a:effectRef>
          <a:fontRef idx="minor">
            <a:schemeClr val="dk1"/>
          </a:fontRef>
        </p:style>
        <p:txBody>
          <a:bodyPr rtlCol="0" anchor="t"/>
          <a:lstStyle/>
          <a:p>
            <a:pPr algn="ctr"/>
            <a:endParaRPr kumimoji="1" lang="en-US" altLang="ja-JP" sz="600" b="1" dirty="0" smtClean="0">
              <a:solidFill>
                <a:srgbClr val="FF0000"/>
              </a:solidFill>
            </a:endParaRPr>
          </a:p>
          <a:p>
            <a:pPr algn="ctr"/>
            <a:r>
              <a:rPr kumimoji="1" lang="en-US" altLang="ja-JP" sz="1100" b="1" dirty="0" smtClean="0">
                <a:solidFill>
                  <a:srgbClr val="FF0000"/>
                </a:solidFill>
              </a:rPr>
              <a:t>【</a:t>
            </a:r>
            <a:r>
              <a:rPr kumimoji="1" lang="ja-JP" altLang="en-US" sz="1100" b="1" dirty="0">
                <a:solidFill>
                  <a:srgbClr val="FF0000"/>
                </a:solidFill>
              </a:rPr>
              <a:t>新規創設</a:t>
            </a:r>
            <a:r>
              <a:rPr kumimoji="1" lang="en-US" altLang="ja-JP" sz="1100" b="1" dirty="0">
                <a:solidFill>
                  <a:srgbClr val="FF0000"/>
                </a:solidFill>
              </a:rPr>
              <a:t>】</a:t>
            </a:r>
          </a:p>
          <a:p>
            <a:pPr algn="ctr"/>
            <a:r>
              <a:rPr kumimoji="1" lang="ja-JP" altLang="en-US" sz="1100" b="1" dirty="0" smtClean="0">
                <a:solidFill>
                  <a:srgbClr val="FF0000"/>
                </a:solidFill>
              </a:rPr>
              <a:t>サービス</a:t>
            </a:r>
            <a:endParaRPr kumimoji="1" lang="en-US" altLang="ja-JP" sz="1100" b="1" dirty="0" smtClean="0">
              <a:solidFill>
                <a:srgbClr val="FF0000"/>
              </a:solidFill>
            </a:endParaRPr>
          </a:p>
          <a:p>
            <a:pPr algn="ctr"/>
            <a:r>
              <a:rPr kumimoji="1" lang="ja-JP" altLang="en-US" sz="1100" b="1" dirty="0" smtClean="0">
                <a:solidFill>
                  <a:srgbClr val="FF0000"/>
                </a:solidFill>
              </a:rPr>
              <a:t>管理責任者</a:t>
            </a:r>
            <a:r>
              <a:rPr kumimoji="1" lang="ja-JP" altLang="en-US" sz="1100" b="1" dirty="0">
                <a:solidFill>
                  <a:srgbClr val="FF0000"/>
                </a:solidFill>
              </a:rPr>
              <a:t>等</a:t>
            </a:r>
            <a:endParaRPr kumimoji="1" lang="en-US" altLang="ja-JP" sz="1100" b="1" dirty="0">
              <a:solidFill>
                <a:srgbClr val="FF0000"/>
              </a:solidFill>
            </a:endParaRPr>
          </a:p>
          <a:p>
            <a:pPr algn="ctr"/>
            <a:r>
              <a:rPr kumimoji="1" lang="ja-JP" altLang="en-US" sz="1100" b="1" dirty="0">
                <a:solidFill>
                  <a:srgbClr val="FF0000"/>
                </a:solidFill>
              </a:rPr>
              <a:t>実践</a:t>
            </a:r>
            <a:r>
              <a:rPr kumimoji="1" lang="ja-JP" altLang="en-US" sz="1100" b="1" dirty="0" smtClean="0">
                <a:solidFill>
                  <a:srgbClr val="FF0000"/>
                </a:solidFill>
              </a:rPr>
              <a:t>研修</a:t>
            </a:r>
            <a:endParaRPr lang="en-US" altLang="ja-JP" sz="1100" b="1" dirty="0">
              <a:solidFill>
                <a:srgbClr val="FF0000"/>
              </a:solidFill>
            </a:endParaRPr>
          </a:p>
          <a:p>
            <a:pPr algn="ctr"/>
            <a:r>
              <a:rPr lang="ja-JP" altLang="en-US" sz="1100" b="1" dirty="0" smtClean="0">
                <a:solidFill>
                  <a:srgbClr val="FF0000"/>
                </a:solidFill>
              </a:rPr>
              <a:t>（</a:t>
            </a:r>
            <a:r>
              <a:rPr kumimoji="1" lang="ja-JP" altLang="en-US" sz="1100" b="1" dirty="0" smtClean="0">
                <a:solidFill>
                  <a:srgbClr val="FF0000"/>
                </a:solidFill>
              </a:rPr>
              <a:t>１４．５ ｈ）</a:t>
            </a:r>
            <a:endParaRPr kumimoji="1" lang="en-US" altLang="ja-JP" sz="1100" b="1" dirty="0" smtClean="0">
              <a:solidFill>
                <a:srgbClr val="FF0000"/>
              </a:solidFill>
            </a:endParaRPr>
          </a:p>
          <a:p>
            <a:pPr algn="ctr"/>
            <a:r>
              <a:rPr lang="ja-JP" altLang="en-US" sz="1100" b="1" dirty="0" smtClean="0">
                <a:solidFill>
                  <a:srgbClr val="FF0000"/>
                </a:solidFill>
              </a:rPr>
              <a:t>を修了</a:t>
            </a:r>
            <a:endParaRPr kumimoji="1" lang="ja-JP" altLang="en-US" sz="1100" b="1" dirty="0">
              <a:solidFill>
                <a:srgbClr val="FF0000"/>
              </a:solidFill>
            </a:endParaRPr>
          </a:p>
        </p:txBody>
      </p:sp>
      <p:sp>
        <p:nvSpPr>
          <p:cNvPr id="21" name="正方形/長方形 20"/>
          <p:cNvSpPr/>
          <p:nvPr/>
        </p:nvSpPr>
        <p:spPr>
          <a:xfrm>
            <a:off x="2086482" y="4429500"/>
            <a:ext cx="4165855" cy="1465125"/>
          </a:xfrm>
          <a:prstGeom prst="rect">
            <a:avLst/>
          </a:prstGeom>
          <a:noFill/>
          <a:ln>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ja-JP" altLang="en-US" sz="1000" dirty="0">
              <a:solidFill>
                <a:schemeClr val="tx1"/>
              </a:solidFill>
            </a:endParaRPr>
          </a:p>
        </p:txBody>
      </p:sp>
      <p:sp>
        <p:nvSpPr>
          <p:cNvPr id="23" name="正方形/長方形 22"/>
          <p:cNvSpPr/>
          <p:nvPr/>
        </p:nvSpPr>
        <p:spPr>
          <a:xfrm>
            <a:off x="44583" y="4465157"/>
            <a:ext cx="1692000" cy="1429468"/>
          </a:xfrm>
          <a:prstGeom prst="rect">
            <a:avLst/>
          </a:prstGeom>
          <a:ln w="19050"/>
        </p:spPr>
        <p:style>
          <a:lnRef idx="2">
            <a:schemeClr val="dk1"/>
          </a:lnRef>
          <a:fillRef idx="1">
            <a:schemeClr val="lt1"/>
          </a:fillRef>
          <a:effectRef idx="0">
            <a:schemeClr val="dk1"/>
          </a:effectRef>
          <a:fontRef idx="minor">
            <a:schemeClr val="dk1"/>
          </a:fontRef>
        </p:style>
        <p:txBody>
          <a:bodyPr vert="horz" rtlCol="0" anchor="ctr"/>
          <a:lstStyle/>
          <a:p>
            <a:pPr algn="ctr"/>
            <a:r>
              <a:rPr lang="ja-JP" altLang="en-US" sz="1100" spc="-80" dirty="0" smtClean="0">
                <a:solidFill>
                  <a:schemeClr val="tx1"/>
                </a:solidFill>
              </a:rPr>
              <a:t>サービス</a:t>
            </a:r>
            <a:r>
              <a:rPr lang="ja-JP" altLang="en-US" sz="1100" spc="-80" dirty="0">
                <a:solidFill>
                  <a:schemeClr val="tx1"/>
                </a:solidFill>
              </a:rPr>
              <a:t>管理責任者の配置に関する実務経験要件</a:t>
            </a:r>
            <a:endParaRPr lang="en-US" altLang="ja-JP" sz="1100" spc="-80" dirty="0">
              <a:solidFill>
                <a:schemeClr val="tx1"/>
              </a:solidFill>
            </a:endParaRPr>
          </a:p>
          <a:p>
            <a:endParaRPr lang="en-US" altLang="ja-JP" sz="400" dirty="0">
              <a:solidFill>
                <a:schemeClr val="tx1"/>
              </a:solidFill>
            </a:endParaRPr>
          </a:p>
          <a:p>
            <a:pPr algn="ctr"/>
            <a:r>
              <a:rPr lang="ja-JP" altLang="en-US" sz="1100" spc="-100" dirty="0">
                <a:solidFill>
                  <a:schemeClr val="tx1"/>
                </a:solidFill>
              </a:rPr>
              <a:t>児童発達支援管理責任者</a:t>
            </a:r>
            <a:r>
              <a:rPr lang="ja-JP" altLang="en-US" sz="1100" spc="-170" dirty="0">
                <a:solidFill>
                  <a:schemeClr val="tx1"/>
                </a:solidFill>
              </a:rPr>
              <a:t>の配置に</a:t>
            </a:r>
            <a:r>
              <a:rPr lang="ja-JP" altLang="en-US" sz="1100" spc="-170" dirty="0" smtClean="0">
                <a:solidFill>
                  <a:schemeClr val="tx1"/>
                </a:solidFill>
              </a:rPr>
              <a:t>関する実務</a:t>
            </a:r>
            <a:r>
              <a:rPr lang="ja-JP" altLang="en-US" sz="1100" spc="-170" dirty="0">
                <a:solidFill>
                  <a:schemeClr val="tx1"/>
                </a:solidFill>
              </a:rPr>
              <a:t>経験</a:t>
            </a:r>
            <a:r>
              <a:rPr lang="ja-JP" altLang="en-US" sz="1100" spc="-170" dirty="0" smtClean="0">
                <a:solidFill>
                  <a:schemeClr val="tx1"/>
                </a:solidFill>
              </a:rPr>
              <a:t>要件</a:t>
            </a:r>
            <a:endParaRPr lang="en-US" altLang="ja-JP" sz="1100" spc="-170" dirty="0" smtClean="0">
              <a:solidFill>
                <a:schemeClr val="tx1"/>
              </a:solidFill>
            </a:endParaRPr>
          </a:p>
          <a:p>
            <a:pPr algn="ctr"/>
            <a:endParaRPr lang="en-US" altLang="ja-JP" sz="400" spc="-100" dirty="0" smtClean="0">
              <a:solidFill>
                <a:schemeClr val="tx1"/>
              </a:solidFill>
            </a:endParaRPr>
          </a:p>
          <a:p>
            <a:pPr algn="ctr"/>
            <a:r>
              <a:rPr lang="en-US" altLang="ja-JP" sz="1100" b="1" dirty="0">
                <a:solidFill>
                  <a:srgbClr val="FF0000"/>
                </a:solidFill>
              </a:rPr>
              <a:t>【</a:t>
            </a:r>
            <a:r>
              <a:rPr lang="ja-JP" altLang="en-US" sz="1100" b="1" dirty="0">
                <a:solidFill>
                  <a:srgbClr val="FF0000"/>
                </a:solidFill>
              </a:rPr>
              <a:t>一部緩和</a:t>
            </a:r>
            <a:r>
              <a:rPr lang="en-US" altLang="ja-JP" sz="1100" b="1" dirty="0" smtClean="0">
                <a:solidFill>
                  <a:srgbClr val="FF0000"/>
                </a:solidFill>
              </a:rPr>
              <a:t>】</a:t>
            </a:r>
            <a:endParaRPr lang="en-US" altLang="ja-JP" sz="1100" spc="-100" dirty="0" smtClean="0">
              <a:solidFill>
                <a:schemeClr val="tx1"/>
              </a:solidFill>
            </a:endParaRPr>
          </a:p>
          <a:p>
            <a:r>
              <a:rPr lang="en-US" altLang="ja-JP" sz="900" dirty="0" smtClean="0">
                <a:solidFill>
                  <a:srgbClr val="FF0000"/>
                </a:solidFill>
              </a:rPr>
              <a:t>※</a:t>
            </a:r>
            <a:r>
              <a:rPr lang="ja-JP" altLang="en-US" sz="900" dirty="0" smtClean="0">
                <a:solidFill>
                  <a:srgbClr val="FF0000"/>
                </a:solidFill>
              </a:rPr>
              <a:t>配置に関する実務経験要件</a:t>
            </a:r>
            <a:endParaRPr lang="en-US" altLang="ja-JP" sz="900" dirty="0" smtClean="0">
              <a:solidFill>
                <a:srgbClr val="FF0000"/>
              </a:solidFill>
            </a:endParaRPr>
          </a:p>
          <a:p>
            <a:r>
              <a:rPr lang="ja-JP" altLang="en-US" sz="900" dirty="0">
                <a:solidFill>
                  <a:srgbClr val="FF0000"/>
                </a:solidFill>
              </a:rPr>
              <a:t>　</a:t>
            </a:r>
            <a:r>
              <a:rPr lang="ja-JP" altLang="en-US" sz="900" dirty="0" smtClean="0">
                <a:solidFill>
                  <a:srgbClr val="FF0000"/>
                </a:solidFill>
              </a:rPr>
              <a:t>を満たす予定の日の２年前か</a:t>
            </a:r>
            <a:endParaRPr lang="en-US" altLang="ja-JP" sz="900" dirty="0" smtClean="0">
              <a:solidFill>
                <a:srgbClr val="FF0000"/>
              </a:solidFill>
            </a:endParaRPr>
          </a:p>
          <a:p>
            <a:r>
              <a:rPr lang="ja-JP" altLang="en-US" sz="900" dirty="0">
                <a:solidFill>
                  <a:srgbClr val="FF0000"/>
                </a:solidFill>
              </a:rPr>
              <a:t>　</a:t>
            </a:r>
            <a:r>
              <a:rPr lang="ja-JP" altLang="en-US" sz="900" dirty="0" smtClean="0">
                <a:solidFill>
                  <a:srgbClr val="FF0000"/>
                </a:solidFill>
              </a:rPr>
              <a:t>ら、基礎研修受講可</a:t>
            </a:r>
            <a:endParaRPr lang="en-US" altLang="ja-JP" sz="900" dirty="0" smtClean="0">
              <a:solidFill>
                <a:srgbClr val="FF0000"/>
              </a:solidFill>
            </a:endParaRPr>
          </a:p>
        </p:txBody>
      </p:sp>
      <p:sp>
        <p:nvSpPr>
          <p:cNvPr id="24" name="加算記号 23"/>
          <p:cNvSpPr/>
          <p:nvPr/>
        </p:nvSpPr>
        <p:spPr>
          <a:xfrm>
            <a:off x="1715535" y="5029658"/>
            <a:ext cx="370947" cy="362881"/>
          </a:xfrm>
          <a:prstGeom prst="mathPlus">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kumimoji="1" lang="ja-JP" altLang="en-US" sz="1400"/>
          </a:p>
        </p:txBody>
      </p:sp>
      <p:sp>
        <p:nvSpPr>
          <p:cNvPr id="25" name="加算記号 24"/>
          <p:cNvSpPr/>
          <p:nvPr/>
        </p:nvSpPr>
        <p:spPr>
          <a:xfrm>
            <a:off x="3105894" y="5032226"/>
            <a:ext cx="370947" cy="362881"/>
          </a:xfrm>
          <a:prstGeom prst="mathPlus">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kumimoji="1" lang="ja-JP" altLang="en-US" sz="1400"/>
          </a:p>
        </p:txBody>
      </p:sp>
      <p:sp>
        <p:nvSpPr>
          <p:cNvPr id="27" name="Rectangle 7"/>
          <p:cNvSpPr>
            <a:spLocks noChangeArrowheads="1"/>
          </p:cNvSpPr>
          <p:nvPr/>
        </p:nvSpPr>
        <p:spPr bwMode="auto">
          <a:xfrm>
            <a:off x="6561677" y="4482310"/>
            <a:ext cx="1164228" cy="1368000"/>
          </a:xfrm>
          <a:prstGeom prst="rect">
            <a:avLst/>
          </a:prstGeom>
          <a:ln>
            <a:headEnd/>
            <a:tailEnd/>
          </a:ln>
        </p:spPr>
        <p:style>
          <a:lnRef idx="2">
            <a:schemeClr val="dk1"/>
          </a:lnRef>
          <a:fillRef idx="1">
            <a:schemeClr val="lt1"/>
          </a:fillRef>
          <a:effectRef idx="0">
            <a:schemeClr val="dk1"/>
          </a:effectRef>
          <a:fontRef idx="minor">
            <a:schemeClr val="dk1"/>
          </a:fontRef>
        </p:style>
        <p:txBody>
          <a:bodyPr lIns="91422" tIns="45712" rIns="91422" bIns="45712" anchor="ctr"/>
          <a:lstStyle/>
          <a:p>
            <a:pPr algn="ctr" fontAlgn="base">
              <a:spcBef>
                <a:spcPct val="0"/>
              </a:spcBef>
              <a:spcAft>
                <a:spcPct val="0"/>
              </a:spcAft>
            </a:pPr>
            <a:r>
              <a:rPr lang="ja-JP" altLang="en-US" sz="1100" dirty="0">
                <a:solidFill>
                  <a:srgbClr val="000000"/>
                </a:solidFill>
                <a:latin typeface="Arial" charset="0"/>
              </a:rPr>
              <a:t>サービス</a:t>
            </a:r>
            <a:r>
              <a:rPr lang="ja-JP" altLang="en-US" sz="1100" dirty="0" smtClean="0">
                <a:solidFill>
                  <a:srgbClr val="000000"/>
                </a:solidFill>
                <a:latin typeface="Arial" charset="0"/>
              </a:rPr>
              <a:t>管理</a:t>
            </a:r>
            <a:endParaRPr lang="en-US" altLang="ja-JP" sz="1100" dirty="0" smtClean="0">
              <a:solidFill>
                <a:srgbClr val="000000"/>
              </a:solidFill>
              <a:latin typeface="Arial" charset="0"/>
            </a:endParaRPr>
          </a:p>
          <a:p>
            <a:pPr algn="ctr" fontAlgn="base">
              <a:spcBef>
                <a:spcPct val="0"/>
              </a:spcBef>
              <a:spcAft>
                <a:spcPct val="0"/>
              </a:spcAft>
            </a:pPr>
            <a:r>
              <a:rPr lang="ja-JP" altLang="en-US" sz="1100" dirty="0" smtClean="0">
                <a:solidFill>
                  <a:srgbClr val="000000"/>
                </a:solidFill>
                <a:latin typeface="Arial" charset="0"/>
              </a:rPr>
              <a:t>責任者</a:t>
            </a:r>
            <a:endParaRPr lang="en-US" altLang="ja-JP" sz="1100" dirty="0">
              <a:solidFill>
                <a:srgbClr val="000000"/>
              </a:solidFill>
              <a:latin typeface="Arial" charset="0"/>
            </a:endParaRPr>
          </a:p>
          <a:p>
            <a:pPr algn="ctr" fontAlgn="base">
              <a:spcBef>
                <a:spcPct val="0"/>
              </a:spcBef>
              <a:spcAft>
                <a:spcPct val="0"/>
              </a:spcAft>
            </a:pPr>
            <a:r>
              <a:rPr lang="ja-JP" altLang="en-US" sz="1100" dirty="0">
                <a:solidFill>
                  <a:srgbClr val="000000"/>
                </a:solidFill>
                <a:latin typeface="Arial" charset="0"/>
              </a:rPr>
              <a:t>児童発達</a:t>
            </a:r>
            <a:r>
              <a:rPr lang="ja-JP" altLang="en-US" sz="1100" dirty="0" smtClean="0">
                <a:solidFill>
                  <a:srgbClr val="000000"/>
                </a:solidFill>
                <a:latin typeface="Arial" charset="0"/>
              </a:rPr>
              <a:t>支援</a:t>
            </a:r>
            <a:endParaRPr lang="en-US" altLang="ja-JP" sz="1100" dirty="0" smtClean="0">
              <a:solidFill>
                <a:srgbClr val="000000"/>
              </a:solidFill>
              <a:latin typeface="Arial" charset="0"/>
            </a:endParaRPr>
          </a:p>
          <a:p>
            <a:pPr algn="ctr" fontAlgn="base">
              <a:spcBef>
                <a:spcPct val="0"/>
              </a:spcBef>
              <a:spcAft>
                <a:spcPct val="0"/>
              </a:spcAft>
            </a:pPr>
            <a:r>
              <a:rPr lang="ja-JP" altLang="en-US" sz="1100" dirty="0" smtClean="0">
                <a:solidFill>
                  <a:srgbClr val="000000"/>
                </a:solidFill>
                <a:latin typeface="Arial" charset="0"/>
              </a:rPr>
              <a:t>管理</a:t>
            </a:r>
            <a:r>
              <a:rPr lang="ja-JP" altLang="en-US" sz="1100" dirty="0">
                <a:solidFill>
                  <a:srgbClr val="000000"/>
                </a:solidFill>
                <a:latin typeface="Arial" charset="0"/>
              </a:rPr>
              <a:t>責任者</a:t>
            </a:r>
            <a:endParaRPr lang="en-US" altLang="ja-JP" sz="1100" dirty="0">
              <a:solidFill>
                <a:srgbClr val="000000"/>
              </a:solidFill>
              <a:latin typeface="Arial" charset="0"/>
            </a:endParaRPr>
          </a:p>
          <a:p>
            <a:pPr algn="ctr" fontAlgn="base">
              <a:spcBef>
                <a:spcPct val="0"/>
              </a:spcBef>
              <a:spcAft>
                <a:spcPct val="0"/>
              </a:spcAft>
            </a:pPr>
            <a:r>
              <a:rPr lang="ja-JP" altLang="en-US" sz="1100" dirty="0">
                <a:solidFill>
                  <a:srgbClr val="000000"/>
                </a:solidFill>
                <a:latin typeface="Arial" charset="0"/>
              </a:rPr>
              <a:t>として</a:t>
            </a:r>
            <a:r>
              <a:rPr lang="ja-JP" altLang="en-US" sz="1100" dirty="0" smtClean="0">
                <a:solidFill>
                  <a:srgbClr val="000000"/>
                </a:solidFill>
                <a:latin typeface="Arial" charset="0"/>
              </a:rPr>
              <a:t>配置</a:t>
            </a:r>
            <a:endParaRPr lang="en-US" altLang="ja-JP" sz="1100" dirty="0" smtClean="0">
              <a:solidFill>
                <a:srgbClr val="000000"/>
              </a:solidFill>
              <a:latin typeface="Arial" charset="0"/>
            </a:endParaRPr>
          </a:p>
        </p:txBody>
      </p:sp>
      <p:sp>
        <p:nvSpPr>
          <p:cNvPr id="28" name="AutoShape 10"/>
          <p:cNvSpPr>
            <a:spLocks noChangeArrowheads="1"/>
          </p:cNvSpPr>
          <p:nvPr/>
        </p:nvSpPr>
        <p:spPr bwMode="auto">
          <a:xfrm rot="5400000">
            <a:off x="6240621" y="5056435"/>
            <a:ext cx="357816" cy="251210"/>
          </a:xfrm>
          <a:prstGeom prst="upArrow">
            <a:avLst>
              <a:gd name="adj1" fmla="val 48352"/>
              <a:gd name="adj2" fmla="val 45699"/>
            </a:avLst>
          </a:prstGeom>
          <a:ln>
            <a:headEnd/>
            <a:tailEnd/>
          </a:ln>
        </p:spPr>
        <p:style>
          <a:lnRef idx="1">
            <a:schemeClr val="accent5"/>
          </a:lnRef>
          <a:fillRef idx="2">
            <a:schemeClr val="accent5"/>
          </a:fillRef>
          <a:effectRef idx="1">
            <a:schemeClr val="accent5"/>
          </a:effectRef>
          <a:fontRef idx="minor">
            <a:schemeClr val="dk1"/>
          </a:fontRef>
        </p:style>
        <p:txBody>
          <a:bodyPr vert="eaVert" wrap="none" lIns="91422" tIns="45712" rIns="91422" bIns="45712" anchor="ctr"/>
          <a:lstStyle/>
          <a:p>
            <a:pPr fontAlgn="base">
              <a:spcBef>
                <a:spcPct val="0"/>
              </a:spcBef>
              <a:spcAft>
                <a:spcPct val="0"/>
              </a:spcAft>
            </a:pPr>
            <a:endParaRPr lang="ja-JP" altLang="en-US" dirty="0">
              <a:solidFill>
                <a:srgbClr val="000000"/>
              </a:solidFill>
            </a:endParaRPr>
          </a:p>
        </p:txBody>
      </p:sp>
      <p:sp>
        <p:nvSpPr>
          <p:cNvPr id="29" name="角丸四角形 28"/>
          <p:cNvSpPr/>
          <p:nvPr/>
        </p:nvSpPr>
        <p:spPr>
          <a:xfrm>
            <a:off x="44583" y="4100607"/>
            <a:ext cx="2241108" cy="275827"/>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ja-JP" altLang="en-US" sz="1400" dirty="0" smtClean="0"/>
              <a:t>新体系（</a:t>
            </a:r>
            <a:r>
              <a:rPr lang="ja-JP" altLang="en-US" sz="1400" dirty="0"/>
              <a:t>令和</a:t>
            </a:r>
            <a:r>
              <a:rPr lang="ja-JP" altLang="en-US" sz="1400" dirty="0" smtClean="0"/>
              <a:t>元年度から）</a:t>
            </a:r>
            <a:endParaRPr lang="ja-JP" altLang="en-US" sz="1400" dirty="0"/>
          </a:p>
        </p:txBody>
      </p:sp>
      <p:sp>
        <p:nvSpPr>
          <p:cNvPr id="31" name="正方形/長方形 30"/>
          <p:cNvSpPr/>
          <p:nvPr/>
        </p:nvSpPr>
        <p:spPr>
          <a:xfrm>
            <a:off x="8012930" y="4470863"/>
            <a:ext cx="1094279" cy="1368000"/>
          </a:xfrm>
          <a:prstGeom prst="rect">
            <a:avLst/>
          </a:prstGeom>
          <a:ln w="19050"/>
        </p:spPr>
        <p:style>
          <a:lnRef idx="2">
            <a:schemeClr val="dk1"/>
          </a:lnRef>
          <a:fillRef idx="1">
            <a:schemeClr val="lt1"/>
          </a:fillRef>
          <a:effectRef idx="0">
            <a:schemeClr val="dk1"/>
          </a:effectRef>
          <a:fontRef idx="minor">
            <a:schemeClr val="dk1"/>
          </a:fontRef>
        </p:style>
        <p:txBody>
          <a:bodyPr vert="horz" rtlCol="0" anchor="t"/>
          <a:lstStyle/>
          <a:p>
            <a:pPr algn="ctr"/>
            <a:endParaRPr kumimoji="1" lang="en-US" altLang="ja-JP" sz="500" b="1" dirty="0" smtClean="0">
              <a:solidFill>
                <a:srgbClr val="FF0000"/>
              </a:solidFill>
            </a:endParaRPr>
          </a:p>
          <a:p>
            <a:pPr algn="ctr"/>
            <a:r>
              <a:rPr kumimoji="1" lang="en-US" altLang="ja-JP" sz="1100" b="1" dirty="0" smtClean="0">
                <a:solidFill>
                  <a:srgbClr val="FF0000"/>
                </a:solidFill>
              </a:rPr>
              <a:t>【</a:t>
            </a:r>
            <a:r>
              <a:rPr kumimoji="1" lang="ja-JP" altLang="en-US" sz="1100" b="1" dirty="0">
                <a:solidFill>
                  <a:srgbClr val="FF0000"/>
                </a:solidFill>
              </a:rPr>
              <a:t>新規創設</a:t>
            </a:r>
            <a:r>
              <a:rPr kumimoji="1" lang="en-US" altLang="ja-JP" sz="1100" b="1" dirty="0" smtClean="0">
                <a:solidFill>
                  <a:srgbClr val="FF0000"/>
                </a:solidFill>
              </a:rPr>
              <a:t>】</a:t>
            </a:r>
          </a:p>
          <a:p>
            <a:pPr algn="ctr"/>
            <a:r>
              <a:rPr kumimoji="1" lang="ja-JP" altLang="en-US" sz="1100" b="1" dirty="0" smtClean="0">
                <a:solidFill>
                  <a:srgbClr val="FF0000"/>
                </a:solidFill>
              </a:rPr>
              <a:t>サービス</a:t>
            </a:r>
            <a:endParaRPr kumimoji="1" lang="en-US" altLang="ja-JP" sz="1100" b="1" dirty="0">
              <a:solidFill>
                <a:srgbClr val="FF0000"/>
              </a:solidFill>
            </a:endParaRPr>
          </a:p>
          <a:p>
            <a:pPr algn="ctr"/>
            <a:r>
              <a:rPr kumimoji="1" lang="ja-JP" altLang="en-US" sz="1100" b="1" dirty="0">
                <a:solidFill>
                  <a:srgbClr val="FF0000"/>
                </a:solidFill>
              </a:rPr>
              <a:t>管理責任者等</a:t>
            </a:r>
            <a:endParaRPr kumimoji="1" lang="en-US" altLang="ja-JP" sz="1100" b="1" dirty="0">
              <a:solidFill>
                <a:srgbClr val="FF0000"/>
              </a:solidFill>
            </a:endParaRPr>
          </a:p>
          <a:p>
            <a:pPr algn="ctr"/>
            <a:r>
              <a:rPr kumimoji="1" lang="ja-JP" altLang="en-US" sz="1100" b="1" dirty="0">
                <a:solidFill>
                  <a:srgbClr val="FF0000"/>
                </a:solidFill>
              </a:rPr>
              <a:t>更新</a:t>
            </a:r>
            <a:r>
              <a:rPr kumimoji="1" lang="ja-JP" altLang="en-US" sz="1100" b="1" dirty="0" smtClean="0">
                <a:solidFill>
                  <a:srgbClr val="FF0000"/>
                </a:solidFill>
              </a:rPr>
              <a:t>研修</a:t>
            </a:r>
            <a:endParaRPr kumimoji="1" lang="en-US" altLang="ja-JP" sz="1100" dirty="0" smtClean="0">
              <a:solidFill>
                <a:srgbClr val="FF0000"/>
              </a:solidFill>
            </a:endParaRPr>
          </a:p>
          <a:p>
            <a:pPr algn="ctr"/>
            <a:r>
              <a:rPr kumimoji="1" lang="ja-JP" altLang="en-US" sz="1100" b="1" dirty="0" smtClean="0">
                <a:solidFill>
                  <a:srgbClr val="FF0000"/>
                </a:solidFill>
              </a:rPr>
              <a:t>（</a:t>
            </a:r>
            <a:r>
              <a:rPr kumimoji="1" lang="en-US" altLang="ja-JP" sz="1100" b="1" dirty="0" smtClean="0">
                <a:solidFill>
                  <a:srgbClr val="FF0000"/>
                </a:solidFill>
              </a:rPr>
              <a:t>※</a:t>
            </a:r>
            <a:r>
              <a:rPr kumimoji="1" lang="ja-JP" altLang="en-US" sz="1100" b="1" dirty="0" smtClean="0">
                <a:solidFill>
                  <a:srgbClr val="FF0000"/>
                </a:solidFill>
              </a:rPr>
              <a:t>１３</a:t>
            </a:r>
            <a:r>
              <a:rPr lang="ja-JP" altLang="en-US" sz="1100" b="1" dirty="0" smtClean="0">
                <a:solidFill>
                  <a:srgbClr val="FF0000"/>
                </a:solidFill>
              </a:rPr>
              <a:t>ｈ）</a:t>
            </a:r>
            <a:endParaRPr lang="en-US" altLang="ja-JP" sz="1100" b="1" dirty="0" smtClean="0">
              <a:solidFill>
                <a:srgbClr val="FF0000"/>
              </a:solidFill>
            </a:endParaRPr>
          </a:p>
          <a:p>
            <a:pPr algn="ctr"/>
            <a:r>
              <a:rPr lang="ja-JP" altLang="en-US" sz="1050" b="1" dirty="0" smtClean="0">
                <a:solidFill>
                  <a:srgbClr val="FF0000"/>
                </a:solidFill>
              </a:rPr>
              <a:t>５年の間毎に</a:t>
            </a:r>
            <a:endParaRPr lang="en-US" altLang="ja-JP" sz="1050" b="1" dirty="0" smtClean="0">
              <a:solidFill>
                <a:srgbClr val="FF0000"/>
              </a:solidFill>
            </a:endParaRPr>
          </a:p>
          <a:p>
            <a:pPr algn="ctr"/>
            <a:r>
              <a:rPr lang="ja-JP" altLang="en-US" sz="1050" b="1" dirty="0" smtClean="0">
                <a:solidFill>
                  <a:srgbClr val="FF0000"/>
                </a:solidFill>
              </a:rPr>
              <a:t>一度受講</a:t>
            </a:r>
            <a:endParaRPr lang="en-US" altLang="ja-JP" sz="1050" b="1" dirty="0" smtClean="0">
              <a:solidFill>
                <a:srgbClr val="FF0000"/>
              </a:solidFill>
            </a:endParaRPr>
          </a:p>
        </p:txBody>
      </p:sp>
      <p:sp>
        <p:nvSpPr>
          <p:cNvPr id="33" name="加算記号 32"/>
          <p:cNvSpPr/>
          <p:nvPr/>
        </p:nvSpPr>
        <p:spPr>
          <a:xfrm>
            <a:off x="6889732" y="5930230"/>
            <a:ext cx="370947" cy="362881"/>
          </a:xfrm>
          <a:prstGeom prst="mathPlus">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kumimoji="1" lang="ja-JP" altLang="en-US" sz="1400"/>
          </a:p>
        </p:txBody>
      </p:sp>
      <p:cxnSp>
        <p:nvCxnSpPr>
          <p:cNvPr id="34" name="直線コネクタ 33"/>
          <p:cNvCxnSpPr/>
          <p:nvPr/>
        </p:nvCxnSpPr>
        <p:spPr>
          <a:xfrm>
            <a:off x="8546" y="4009256"/>
            <a:ext cx="9144000"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5" name="下矢印 34"/>
          <p:cNvSpPr/>
          <p:nvPr/>
        </p:nvSpPr>
        <p:spPr>
          <a:xfrm>
            <a:off x="3046855" y="4021448"/>
            <a:ext cx="2979617" cy="32862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スライド番号プレースホルダー 1"/>
          <p:cNvSpPr>
            <a:spLocks noGrp="1"/>
          </p:cNvSpPr>
          <p:nvPr>
            <p:ph type="sldNum" sz="quarter" idx="12"/>
          </p:nvPr>
        </p:nvSpPr>
        <p:spPr>
          <a:xfrm>
            <a:off x="7018946" y="6492875"/>
            <a:ext cx="2133600" cy="365125"/>
          </a:xfrm>
        </p:spPr>
        <p:txBody>
          <a:bodyPr/>
          <a:lstStyle/>
          <a:p>
            <a:fld id="{BF650902-BC30-4882-9DB1-CF188FB606CB}" type="slidenum">
              <a:rPr lang="ja-JP" altLang="en-US" smtClean="0"/>
              <a:pPr/>
              <a:t>1</a:t>
            </a:fld>
            <a:endParaRPr lang="ja-JP" altLang="en-US" dirty="0"/>
          </a:p>
        </p:txBody>
      </p:sp>
      <p:sp>
        <p:nvSpPr>
          <p:cNvPr id="36" name="AutoShape 10"/>
          <p:cNvSpPr>
            <a:spLocks noChangeArrowheads="1"/>
          </p:cNvSpPr>
          <p:nvPr/>
        </p:nvSpPr>
        <p:spPr bwMode="auto">
          <a:xfrm rot="5400000">
            <a:off x="4208159" y="4871537"/>
            <a:ext cx="1152000" cy="684000"/>
          </a:xfrm>
          <a:prstGeom prst="upArrow">
            <a:avLst>
              <a:gd name="adj1" fmla="val 70426"/>
              <a:gd name="adj2" fmla="val 31872"/>
            </a:avLst>
          </a:prstGeom>
          <a:ln>
            <a:headEnd/>
            <a:tailEnd/>
          </a:ln>
        </p:spPr>
        <p:style>
          <a:lnRef idx="1">
            <a:schemeClr val="accent5"/>
          </a:lnRef>
          <a:fillRef idx="2">
            <a:schemeClr val="accent5"/>
          </a:fillRef>
          <a:effectRef idx="1">
            <a:schemeClr val="accent5"/>
          </a:effectRef>
          <a:fontRef idx="minor">
            <a:schemeClr val="dk1"/>
          </a:fontRef>
        </p:style>
        <p:txBody>
          <a:bodyPr vert="vert270" wrap="none" lIns="91422" tIns="45712" rIns="91422" bIns="45712" anchor="ctr"/>
          <a:lstStyle/>
          <a:p>
            <a:pPr algn="ctr" fontAlgn="base">
              <a:spcBef>
                <a:spcPct val="0"/>
              </a:spcBef>
              <a:spcAft>
                <a:spcPct val="0"/>
              </a:spcAft>
            </a:pPr>
            <a:r>
              <a:rPr lang="ja-JP" altLang="en-US" sz="1050" b="1" dirty="0" smtClean="0">
                <a:solidFill>
                  <a:srgbClr val="0000FF"/>
                </a:solidFill>
                <a:latin typeface="Arial" charset="0"/>
              </a:rPr>
              <a:t>ＯＪＴ</a:t>
            </a:r>
            <a:endParaRPr lang="en-US" altLang="ja-JP" sz="1050" b="1" dirty="0" smtClean="0">
              <a:solidFill>
                <a:srgbClr val="0000FF"/>
              </a:solidFill>
              <a:latin typeface="Arial" charset="0"/>
            </a:endParaRPr>
          </a:p>
          <a:p>
            <a:pPr algn="ctr" fontAlgn="base">
              <a:spcBef>
                <a:spcPct val="0"/>
              </a:spcBef>
              <a:spcAft>
                <a:spcPct val="0"/>
              </a:spcAft>
            </a:pPr>
            <a:r>
              <a:rPr lang="ja-JP" altLang="en-US" sz="1000" b="1" dirty="0" smtClean="0">
                <a:solidFill>
                  <a:srgbClr val="FF0000"/>
                </a:solidFill>
                <a:latin typeface="Arial" charset="0"/>
              </a:rPr>
              <a:t>一部業務</a:t>
            </a:r>
            <a:endParaRPr lang="en-US" altLang="ja-JP" sz="1000" b="1" dirty="0" smtClean="0">
              <a:solidFill>
                <a:srgbClr val="FF0000"/>
              </a:solidFill>
              <a:latin typeface="Arial" charset="0"/>
            </a:endParaRPr>
          </a:p>
          <a:p>
            <a:pPr algn="ctr" fontAlgn="base">
              <a:spcBef>
                <a:spcPct val="0"/>
              </a:spcBef>
              <a:spcAft>
                <a:spcPct val="0"/>
              </a:spcAft>
            </a:pPr>
            <a:r>
              <a:rPr lang="ja-JP" altLang="en-US" sz="1000" b="1" dirty="0">
                <a:solidFill>
                  <a:srgbClr val="FF0000"/>
                </a:solidFill>
                <a:latin typeface="Arial" charset="0"/>
              </a:rPr>
              <a:t>可能</a:t>
            </a:r>
            <a:endParaRPr lang="en-US" altLang="ja-JP" sz="1000" b="1" dirty="0" smtClean="0">
              <a:solidFill>
                <a:srgbClr val="FF0000"/>
              </a:solidFill>
              <a:latin typeface="Arial" charset="0"/>
            </a:endParaRPr>
          </a:p>
        </p:txBody>
      </p:sp>
      <p:sp>
        <p:nvSpPr>
          <p:cNvPr id="32" name="正方形/長方形 31"/>
          <p:cNvSpPr/>
          <p:nvPr/>
        </p:nvSpPr>
        <p:spPr>
          <a:xfrm>
            <a:off x="6444208" y="6381328"/>
            <a:ext cx="1405023" cy="358881"/>
          </a:xfrm>
          <a:prstGeom prst="rect">
            <a:avLst/>
          </a:prstGeom>
          <a:ln w="19050"/>
        </p:spPr>
        <p:style>
          <a:lnRef idx="2">
            <a:schemeClr val="dk1"/>
          </a:lnRef>
          <a:fillRef idx="1">
            <a:schemeClr val="lt1"/>
          </a:fillRef>
          <a:effectRef idx="0">
            <a:schemeClr val="dk1"/>
          </a:effectRef>
          <a:fontRef idx="minor">
            <a:schemeClr val="dk1"/>
          </a:fontRef>
        </p:style>
        <p:txBody>
          <a:bodyPr rtlCol="0" anchor="ctr"/>
          <a:lstStyle/>
          <a:p>
            <a:pPr algn="ctr">
              <a:lnSpc>
                <a:spcPts val="1300"/>
              </a:lnSpc>
            </a:pPr>
            <a:r>
              <a:rPr kumimoji="1" lang="en-US" altLang="ja-JP" sz="1100" b="1" dirty="0">
                <a:solidFill>
                  <a:srgbClr val="FF0000"/>
                </a:solidFill>
              </a:rPr>
              <a:t>【</a:t>
            </a:r>
            <a:r>
              <a:rPr kumimoji="1" lang="ja-JP" altLang="en-US" sz="1100" b="1" dirty="0">
                <a:solidFill>
                  <a:srgbClr val="FF0000"/>
                </a:solidFill>
              </a:rPr>
              <a:t>新規</a:t>
            </a:r>
            <a:r>
              <a:rPr kumimoji="1" lang="ja-JP" altLang="en-US" sz="1100" b="1" dirty="0" smtClean="0">
                <a:solidFill>
                  <a:srgbClr val="FF0000"/>
                </a:solidFill>
              </a:rPr>
              <a:t>創設予定</a:t>
            </a:r>
            <a:r>
              <a:rPr kumimoji="1" lang="en-US" altLang="ja-JP" sz="1100" b="1" dirty="0" smtClean="0">
                <a:solidFill>
                  <a:srgbClr val="FF0000"/>
                </a:solidFill>
              </a:rPr>
              <a:t>】</a:t>
            </a:r>
          </a:p>
          <a:p>
            <a:pPr algn="ctr">
              <a:lnSpc>
                <a:spcPts val="1300"/>
              </a:lnSpc>
            </a:pPr>
            <a:r>
              <a:rPr kumimoji="1" lang="ja-JP" altLang="en-US" sz="1100" dirty="0" smtClean="0">
                <a:solidFill>
                  <a:schemeClr val="tx1"/>
                </a:solidFill>
              </a:rPr>
              <a:t>専門コース別研修</a:t>
            </a:r>
            <a:endParaRPr kumimoji="1" lang="en-US" altLang="ja-JP" sz="1100" dirty="0">
              <a:solidFill>
                <a:schemeClr val="tx1"/>
              </a:solidFill>
            </a:endParaRPr>
          </a:p>
        </p:txBody>
      </p:sp>
      <p:sp>
        <p:nvSpPr>
          <p:cNvPr id="38" name="テキスト ボックス 37"/>
          <p:cNvSpPr txBox="1"/>
          <p:nvPr/>
        </p:nvSpPr>
        <p:spPr>
          <a:xfrm>
            <a:off x="98644" y="5982685"/>
            <a:ext cx="6195280" cy="769441"/>
          </a:xfrm>
          <a:prstGeom prst="rect">
            <a:avLst/>
          </a:prstGeom>
          <a:solidFill>
            <a:schemeClr val="bg1"/>
          </a:solidFill>
          <a:ln>
            <a:solidFill>
              <a:schemeClr val="tx1"/>
            </a:solidFill>
            <a:prstDash val="dash"/>
          </a:ln>
        </p:spPr>
        <p:txBody>
          <a:bodyPr wrap="square" rtlCol="0">
            <a:spAutoFit/>
          </a:bodyPr>
          <a:lstStyle/>
          <a:p>
            <a:r>
              <a:rPr lang="en-US" altLang="ja-JP" sz="1100" dirty="0"/>
              <a:t>(</a:t>
            </a:r>
            <a:r>
              <a:rPr lang="ja-JP" altLang="en-US" sz="1100" dirty="0"/>
              <a:t>注</a:t>
            </a:r>
            <a:r>
              <a:rPr lang="en-US" altLang="ja-JP" sz="1100" dirty="0"/>
              <a:t>)</a:t>
            </a:r>
            <a:r>
              <a:rPr lang="ja-JP" altLang="en-US" sz="1100" dirty="0"/>
              <a:t>一定の実務経験の要件</a:t>
            </a:r>
            <a:endParaRPr lang="en-US" altLang="ja-JP" sz="1100" dirty="0"/>
          </a:p>
          <a:p>
            <a:r>
              <a:rPr lang="ja-JP" altLang="en-US" sz="1100" dirty="0" smtClean="0"/>
              <a:t>・実践</a:t>
            </a:r>
            <a:r>
              <a:rPr lang="ja-JP" altLang="en-US" sz="1100" dirty="0"/>
              <a:t>研修</a:t>
            </a:r>
            <a:r>
              <a:rPr lang="ja-JP" altLang="en-US" sz="1100" dirty="0" smtClean="0"/>
              <a:t>：基礎研修修了後、過去</a:t>
            </a:r>
            <a:r>
              <a:rPr lang="ja-JP" altLang="en-US" sz="1100" dirty="0"/>
              <a:t>５年間に２年以上の相談</a:t>
            </a:r>
            <a:r>
              <a:rPr lang="ja-JP" altLang="en-US" sz="1100" dirty="0" smtClean="0"/>
              <a:t>支援又は直接支援業務の実務</a:t>
            </a:r>
            <a:r>
              <a:rPr lang="ja-JP" altLang="en-US" sz="1100" dirty="0"/>
              <a:t>経験がある</a:t>
            </a:r>
            <a:endParaRPr lang="en-US" altLang="ja-JP" sz="1100" dirty="0" smtClean="0"/>
          </a:p>
          <a:p>
            <a:r>
              <a:rPr lang="ja-JP" altLang="en-US" sz="1100" dirty="0" smtClean="0"/>
              <a:t>・更新研修：①</a:t>
            </a:r>
            <a:r>
              <a:rPr lang="ja-JP" altLang="en-US" sz="1100" dirty="0"/>
              <a:t>過去５年間に２年以上</a:t>
            </a:r>
            <a:r>
              <a:rPr lang="ja-JP" altLang="en-US" sz="1100" dirty="0" smtClean="0"/>
              <a:t>のサービス管理責任者等・管理者・相談支援専門員の</a:t>
            </a:r>
            <a:r>
              <a:rPr lang="ja-JP" altLang="en-US" sz="1100" dirty="0"/>
              <a:t>実務経験</a:t>
            </a:r>
            <a:r>
              <a:rPr lang="ja-JP" altLang="en-US" sz="1100" dirty="0" smtClean="0"/>
              <a:t>が</a:t>
            </a:r>
            <a:endParaRPr lang="en-US" altLang="ja-JP" sz="1100" dirty="0" smtClean="0"/>
          </a:p>
          <a:p>
            <a:r>
              <a:rPr lang="ja-JP" altLang="en-US" sz="1100" dirty="0"/>
              <a:t>　</a:t>
            </a:r>
            <a:r>
              <a:rPr lang="ja-JP" altLang="en-US" sz="1100" dirty="0" smtClean="0"/>
              <a:t>　　　　　　　ある　又は　②</a:t>
            </a:r>
            <a:r>
              <a:rPr lang="ja-JP" altLang="en-US" sz="1100" dirty="0"/>
              <a:t>現</a:t>
            </a:r>
            <a:r>
              <a:rPr lang="ja-JP" altLang="en-US" sz="1100" dirty="0" smtClean="0"/>
              <a:t>にサービス管理責任者等として従事</a:t>
            </a:r>
            <a:r>
              <a:rPr lang="ja-JP" altLang="en-US" sz="1100" dirty="0"/>
              <a:t>している</a:t>
            </a:r>
            <a:endParaRPr lang="en-US" altLang="ja-JP" sz="1100" dirty="0"/>
          </a:p>
        </p:txBody>
      </p:sp>
      <p:sp>
        <p:nvSpPr>
          <p:cNvPr id="37" name="正方形/長方形 36"/>
          <p:cNvSpPr/>
          <p:nvPr/>
        </p:nvSpPr>
        <p:spPr>
          <a:xfrm>
            <a:off x="2159159" y="2892336"/>
            <a:ext cx="2268000" cy="1042065"/>
          </a:xfrm>
          <a:prstGeom prst="rect">
            <a:avLst/>
          </a:prstGeom>
          <a:ln w="19050"/>
        </p:spPr>
        <p:style>
          <a:lnRef idx="2">
            <a:schemeClr val="dk1"/>
          </a:lnRef>
          <a:fillRef idx="1">
            <a:schemeClr val="lt1"/>
          </a:fillRef>
          <a:effectRef idx="0">
            <a:schemeClr val="dk1"/>
          </a:effectRef>
          <a:fontRef idx="minor">
            <a:schemeClr val="dk1"/>
          </a:fontRef>
        </p:style>
        <p:txBody>
          <a:bodyPr rtlCol="0" anchor="t"/>
          <a:lstStyle/>
          <a:p>
            <a:r>
              <a:rPr kumimoji="1" lang="ja-JP" altLang="en-US" sz="1100" dirty="0" smtClean="0">
                <a:solidFill>
                  <a:schemeClr val="tx1"/>
                </a:solidFill>
                <a:latin typeface="+mn-ea"/>
              </a:rPr>
              <a:t>相談支援従事者初任者研修</a:t>
            </a:r>
            <a:endParaRPr lang="en-US" altLang="ja-JP" sz="1100" dirty="0">
              <a:solidFill>
                <a:schemeClr val="tx1"/>
              </a:solidFill>
              <a:latin typeface="+mn-ea"/>
            </a:endParaRPr>
          </a:p>
          <a:p>
            <a:r>
              <a:rPr lang="ja-JP" altLang="en-US" sz="1100" dirty="0" smtClean="0">
                <a:solidFill>
                  <a:schemeClr val="tx1"/>
                </a:solidFill>
                <a:latin typeface="+mn-ea"/>
              </a:rPr>
              <a:t>講義部分の一部を修了（１１．５</a:t>
            </a:r>
            <a:r>
              <a:rPr lang="ja-JP" altLang="en-US" sz="1100" dirty="0">
                <a:solidFill>
                  <a:schemeClr val="tx1"/>
                </a:solidFill>
                <a:latin typeface="+mn-ea"/>
              </a:rPr>
              <a:t>ｈ</a:t>
            </a:r>
            <a:r>
              <a:rPr lang="ja-JP" altLang="en-US" sz="1100" dirty="0" smtClean="0">
                <a:solidFill>
                  <a:schemeClr val="tx1"/>
                </a:solidFill>
                <a:latin typeface="+mn-ea"/>
              </a:rPr>
              <a:t>）</a:t>
            </a:r>
            <a:endParaRPr lang="en-US" altLang="ja-JP" sz="1100" dirty="0" smtClean="0">
              <a:solidFill>
                <a:schemeClr val="tx1"/>
              </a:solidFill>
              <a:latin typeface="+mn-ea"/>
            </a:endParaRPr>
          </a:p>
          <a:p>
            <a:endParaRPr lang="en-US" altLang="ja-JP" sz="1100" dirty="0" smtClean="0">
              <a:solidFill>
                <a:schemeClr val="tx1"/>
              </a:solidFill>
              <a:latin typeface="+mn-ea"/>
            </a:endParaRPr>
          </a:p>
          <a:p>
            <a:endParaRPr lang="en-US" altLang="ja-JP" sz="800" dirty="0" smtClean="0">
              <a:solidFill>
                <a:schemeClr val="tx1"/>
              </a:solidFill>
              <a:latin typeface="+mn-ea"/>
            </a:endParaRPr>
          </a:p>
          <a:p>
            <a:r>
              <a:rPr lang="ja-JP" altLang="en-US" sz="1100" dirty="0" smtClean="0">
                <a:solidFill>
                  <a:schemeClr val="tx1"/>
                </a:solidFill>
                <a:latin typeface="+mn-ea"/>
              </a:rPr>
              <a:t>サービス管理責任者等研修共通</a:t>
            </a:r>
            <a:endParaRPr lang="en-US" altLang="ja-JP" sz="1100" dirty="0">
              <a:solidFill>
                <a:schemeClr val="tx1"/>
              </a:solidFill>
              <a:latin typeface="+mn-ea"/>
            </a:endParaRPr>
          </a:p>
          <a:p>
            <a:r>
              <a:rPr lang="ja-JP" altLang="en-US" sz="1100" dirty="0" smtClean="0">
                <a:solidFill>
                  <a:schemeClr val="tx1"/>
                </a:solidFill>
                <a:latin typeface="+mn-ea"/>
              </a:rPr>
              <a:t>講義</a:t>
            </a:r>
            <a:r>
              <a:rPr lang="ja-JP" altLang="en-US" sz="1100" dirty="0">
                <a:solidFill>
                  <a:schemeClr val="tx1"/>
                </a:solidFill>
                <a:latin typeface="+mn-ea"/>
              </a:rPr>
              <a:t>及び</a:t>
            </a:r>
            <a:r>
              <a:rPr lang="ja-JP" altLang="en-US" sz="1100" u="sng" dirty="0">
                <a:solidFill>
                  <a:schemeClr val="tx1"/>
                </a:solidFill>
                <a:latin typeface="+mn-ea"/>
              </a:rPr>
              <a:t>分野別</a:t>
            </a:r>
            <a:r>
              <a:rPr lang="ja-JP" altLang="en-US" sz="1100" dirty="0" smtClean="0">
                <a:solidFill>
                  <a:schemeClr val="tx1"/>
                </a:solidFill>
                <a:latin typeface="+mn-ea"/>
              </a:rPr>
              <a:t>演習を修了（</a:t>
            </a:r>
            <a:r>
              <a:rPr lang="ja-JP" altLang="en-US" sz="1100" dirty="0">
                <a:solidFill>
                  <a:schemeClr val="tx1"/>
                </a:solidFill>
                <a:latin typeface="+mn-ea"/>
              </a:rPr>
              <a:t>１９ｈ</a:t>
            </a:r>
            <a:r>
              <a:rPr lang="ja-JP" altLang="en-US" sz="1100" dirty="0" smtClean="0">
                <a:solidFill>
                  <a:schemeClr val="tx1"/>
                </a:solidFill>
                <a:latin typeface="+mn-ea"/>
              </a:rPr>
              <a:t>）</a:t>
            </a:r>
            <a:endParaRPr lang="ja-JP" altLang="en-US" sz="1100" dirty="0">
              <a:solidFill>
                <a:schemeClr val="tx1"/>
              </a:solidFill>
              <a:latin typeface="+mn-ea"/>
            </a:endParaRPr>
          </a:p>
        </p:txBody>
      </p:sp>
      <p:sp>
        <p:nvSpPr>
          <p:cNvPr id="39" name="加算記号 38"/>
          <p:cNvSpPr/>
          <p:nvPr/>
        </p:nvSpPr>
        <p:spPr>
          <a:xfrm>
            <a:off x="3044815" y="3224380"/>
            <a:ext cx="370947" cy="362881"/>
          </a:xfrm>
          <a:prstGeom prst="mathPlus">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kumimoji="1" lang="ja-JP" altLang="en-US" sz="1400"/>
          </a:p>
        </p:txBody>
      </p:sp>
      <p:sp>
        <p:nvSpPr>
          <p:cNvPr id="40" name="正方形/長方形 39"/>
          <p:cNvSpPr/>
          <p:nvPr/>
        </p:nvSpPr>
        <p:spPr>
          <a:xfrm>
            <a:off x="7877800" y="5862414"/>
            <a:ext cx="1253152" cy="600994"/>
          </a:xfrm>
          <a:prstGeom prst="rect">
            <a:avLst/>
          </a:prstGeom>
          <a:ln w="12700">
            <a:noFill/>
          </a:ln>
        </p:spPr>
        <p:style>
          <a:lnRef idx="2">
            <a:schemeClr val="dk1"/>
          </a:lnRef>
          <a:fillRef idx="1">
            <a:schemeClr val="lt1"/>
          </a:fillRef>
          <a:effectRef idx="0">
            <a:schemeClr val="dk1"/>
          </a:effectRef>
          <a:fontRef idx="minor">
            <a:schemeClr val="dk1"/>
          </a:fontRef>
        </p:style>
        <p:txBody>
          <a:bodyPr vert="horz" rtlCol="0" anchor="t"/>
          <a:lstStyle/>
          <a:p>
            <a:r>
              <a:rPr lang="en-US" altLang="ja-JP" sz="800" dirty="0" smtClean="0">
                <a:solidFill>
                  <a:schemeClr val="tx1"/>
                </a:solidFill>
              </a:rPr>
              <a:t>※</a:t>
            </a:r>
            <a:r>
              <a:rPr lang="ja-JP" altLang="en-US" sz="800" dirty="0" smtClean="0">
                <a:solidFill>
                  <a:schemeClr val="tx1"/>
                </a:solidFill>
              </a:rPr>
              <a:t>令和</a:t>
            </a:r>
            <a:r>
              <a:rPr lang="en-US" altLang="ja-JP" sz="800" dirty="0" smtClean="0">
                <a:solidFill>
                  <a:schemeClr val="tx1"/>
                </a:solidFill>
              </a:rPr>
              <a:t>5</a:t>
            </a:r>
            <a:r>
              <a:rPr lang="ja-JP" altLang="en-US" sz="800" dirty="0" smtClean="0">
                <a:solidFill>
                  <a:schemeClr val="tx1"/>
                </a:solidFill>
              </a:rPr>
              <a:t>年度末までは、カリキュラムを一部割愛し、</a:t>
            </a:r>
            <a:r>
              <a:rPr lang="en-US" altLang="ja-JP" sz="800" dirty="0" smtClean="0">
                <a:solidFill>
                  <a:schemeClr val="tx1"/>
                </a:solidFill>
              </a:rPr>
              <a:t>6</a:t>
            </a:r>
            <a:r>
              <a:rPr lang="ja-JP" altLang="en-US" sz="800" dirty="0" smtClean="0">
                <a:solidFill>
                  <a:schemeClr val="tx1"/>
                </a:solidFill>
              </a:rPr>
              <a:t>時間程度の内容で実施することが可能</a:t>
            </a:r>
            <a:endParaRPr lang="en-US" altLang="ja-JP" sz="800" dirty="0" smtClean="0">
              <a:solidFill>
                <a:schemeClr val="tx1"/>
              </a:solidFill>
            </a:endParaRPr>
          </a:p>
        </p:txBody>
      </p:sp>
      <p:sp>
        <p:nvSpPr>
          <p:cNvPr id="42" name="AutoShape 10"/>
          <p:cNvSpPr>
            <a:spLocks noChangeArrowheads="1"/>
          </p:cNvSpPr>
          <p:nvPr/>
        </p:nvSpPr>
        <p:spPr bwMode="auto">
          <a:xfrm rot="5400000">
            <a:off x="7698892" y="5056435"/>
            <a:ext cx="357816" cy="251210"/>
          </a:xfrm>
          <a:prstGeom prst="upArrow">
            <a:avLst>
              <a:gd name="adj1" fmla="val 48352"/>
              <a:gd name="adj2" fmla="val 45699"/>
            </a:avLst>
          </a:prstGeom>
          <a:ln>
            <a:headEnd/>
            <a:tailEnd/>
          </a:ln>
        </p:spPr>
        <p:style>
          <a:lnRef idx="1">
            <a:schemeClr val="accent5"/>
          </a:lnRef>
          <a:fillRef idx="2">
            <a:schemeClr val="accent5"/>
          </a:fillRef>
          <a:effectRef idx="1">
            <a:schemeClr val="accent5"/>
          </a:effectRef>
          <a:fontRef idx="minor">
            <a:schemeClr val="dk1"/>
          </a:fontRef>
        </p:style>
        <p:txBody>
          <a:bodyPr vert="eaVert" wrap="none" lIns="91422" tIns="45712" rIns="91422" bIns="45712" anchor="ctr"/>
          <a:lstStyle/>
          <a:p>
            <a:pPr fontAlgn="base">
              <a:spcBef>
                <a:spcPct val="0"/>
              </a:spcBef>
              <a:spcAft>
                <a:spcPct val="0"/>
              </a:spcAft>
            </a:pPr>
            <a:endParaRPr lang="ja-JP" altLang="en-US" dirty="0">
              <a:solidFill>
                <a:srgbClr val="000000"/>
              </a:solidFill>
            </a:endParaRPr>
          </a:p>
        </p:txBody>
      </p:sp>
    </p:spTree>
    <p:extLst>
      <p:ext uri="{BB962C8B-B14F-4D97-AF65-F5344CB8AC3E}">
        <p14:creationId xmlns:p14="http://schemas.microsoft.com/office/powerpoint/2010/main" val="38867330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 2"/>
          <p:cNvGraphicFramePr>
            <a:graphicFrameLocks noGrp="1"/>
          </p:cNvGraphicFramePr>
          <p:nvPr>
            <p:extLst>
              <p:ext uri="{D42A27DB-BD31-4B8C-83A1-F6EECF244321}">
                <p14:modId xmlns:p14="http://schemas.microsoft.com/office/powerpoint/2010/main" val="3532175357"/>
              </p:ext>
            </p:extLst>
          </p:nvPr>
        </p:nvGraphicFramePr>
        <p:xfrm>
          <a:off x="107504" y="688468"/>
          <a:ext cx="8928992" cy="5882640"/>
        </p:xfrm>
        <a:graphic>
          <a:graphicData uri="http://schemas.openxmlformats.org/drawingml/2006/table">
            <a:tbl>
              <a:tblPr firstRow="1" bandRow="1">
                <a:tableStyleId>{5C22544A-7EE6-4342-B048-85BDC9FD1C3A}</a:tableStyleId>
              </a:tblPr>
              <a:tblGrid>
                <a:gridCol w="4464496"/>
                <a:gridCol w="4464496"/>
              </a:tblGrid>
              <a:tr h="357935">
                <a:tc>
                  <a:txBody>
                    <a:bodyPr/>
                    <a:lstStyle/>
                    <a:p>
                      <a:pPr algn="ctr"/>
                      <a:r>
                        <a:rPr kumimoji="1" lang="ja-JP" altLang="en-US" dirty="0" smtClean="0"/>
                        <a:t>旧体系（平成</a:t>
                      </a:r>
                      <a:r>
                        <a:rPr kumimoji="1" lang="en-US" altLang="ja-JP" dirty="0" smtClean="0"/>
                        <a:t>30</a:t>
                      </a:r>
                      <a:r>
                        <a:rPr kumimoji="1" lang="ja-JP" altLang="en-US" dirty="0" smtClean="0"/>
                        <a:t>年度まで）</a:t>
                      </a:r>
                      <a:endParaRPr kumimoji="1" lang="ja-JP" altLang="en-US" dirty="0"/>
                    </a:p>
                  </a:txBody>
                  <a:tcPr/>
                </a:tc>
                <a:tc>
                  <a:txBody>
                    <a:bodyPr/>
                    <a:lstStyle/>
                    <a:p>
                      <a:pPr algn="ctr"/>
                      <a:r>
                        <a:rPr kumimoji="1" lang="ja-JP" altLang="en-US" dirty="0" smtClean="0"/>
                        <a:t>新体系（令和元年度から）</a:t>
                      </a:r>
                      <a:endParaRPr kumimoji="1" lang="ja-JP" altLang="en-US" dirty="0"/>
                    </a:p>
                  </a:txBody>
                  <a:tcPr/>
                </a:tc>
              </a:tr>
              <a:tr h="357935">
                <a:tc gridSpan="2">
                  <a:txBody>
                    <a:bodyPr/>
                    <a:lstStyle/>
                    <a:p>
                      <a:r>
                        <a:rPr kumimoji="1" lang="ja-JP" altLang="en-US" b="1" dirty="0" smtClean="0"/>
                        <a:t>①実務経験の一部緩和</a:t>
                      </a:r>
                      <a:endParaRPr kumimoji="1" lang="ja-JP" altLang="en-US" b="1" dirty="0"/>
                    </a:p>
                  </a:txBody>
                  <a:tcPr/>
                </a:tc>
                <a:tc hMerge="1">
                  <a:txBody>
                    <a:bodyPr/>
                    <a:lstStyle/>
                    <a:p>
                      <a:endParaRPr kumimoji="1" lang="ja-JP" altLang="en-US" dirty="0"/>
                    </a:p>
                  </a:txBody>
                  <a:tcPr/>
                </a:tc>
              </a:tr>
              <a:tr h="10686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zh-TW" altLang="en-US" sz="1600" u="none" strike="noStrike" kern="1200" baseline="0" dirty="0" smtClean="0"/>
                        <a:t>○直接支援業務</a:t>
                      </a:r>
                      <a:r>
                        <a:rPr kumimoji="1" lang="ja-JP" altLang="en-US" sz="1600" u="none" strike="noStrike" kern="1200" baseline="0" dirty="0" smtClean="0"/>
                        <a:t>　１０</a:t>
                      </a:r>
                      <a:r>
                        <a:rPr kumimoji="1" lang="zh-TW" altLang="en-US" sz="1600" u="none" strike="noStrike" kern="1200" baseline="0" dirty="0" smtClean="0"/>
                        <a:t>年</a:t>
                      </a:r>
                      <a:endParaRPr kumimoji="1" lang="en-US" altLang="zh-TW" sz="1600" u="none" strike="noStrike" kern="1200" baseline="0" dirty="0" smtClean="0"/>
                    </a:p>
                    <a:p>
                      <a:r>
                        <a:rPr kumimoji="1" lang="ja-JP" altLang="en-US" sz="1600" u="none" strike="noStrike" kern="1200" baseline="0" dirty="0" smtClean="0"/>
                        <a:t>○実務経験を満たして研修受講</a:t>
                      </a:r>
                    </a:p>
                    <a:p>
                      <a:r>
                        <a:rPr kumimoji="1" lang="ja-JP" altLang="en-US" sz="1600" u="none" strike="noStrike" kern="1200" baseline="0" dirty="0" smtClean="0"/>
                        <a:t>　・ 相談支援業務　　５年</a:t>
                      </a:r>
                    </a:p>
                    <a:p>
                      <a:r>
                        <a:rPr kumimoji="1" lang="ja-JP" altLang="en-US" sz="1600" u="none" strike="noStrike" kern="1200" baseline="0" dirty="0" smtClean="0"/>
                        <a:t>　・ 直接支援業務　１０年</a:t>
                      </a:r>
                    </a:p>
                    <a:p>
                      <a:r>
                        <a:rPr kumimoji="1" lang="ja-JP" altLang="en-US" sz="1600" u="none" strike="noStrike" kern="1200" baseline="0" dirty="0" smtClean="0"/>
                        <a:t>　・ 有資格者による相談・直接支援　３年</a:t>
                      </a:r>
                      <a:endParaRPr kumimoji="1" lang="zh-TW" altLang="en-US" sz="1600" b="0" i="0" u="none" strike="noStrike" kern="1200" baseline="0" dirty="0" smtClean="0">
                        <a:solidFill>
                          <a:schemeClr val="dk1"/>
                        </a:solidFill>
                        <a:latin typeface="+mn-lt"/>
                        <a:ea typeface="+mn-ea"/>
                        <a:cs typeface="+mn-cs"/>
                      </a:endParaRPr>
                    </a:p>
                  </a:txBody>
                  <a:tcPr/>
                </a:tc>
                <a:tc>
                  <a:txBody>
                    <a:bodyPr/>
                    <a:lstStyle/>
                    <a:p>
                      <a:r>
                        <a:rPr kumimoji="1" lang="zh-TW" altLang="en-US" sz="1600" u="none" strike="noStrike" kern="1200" baseline="0" dirty="0" smtClean="0"/>
                        <a:t>○直接支援業務</a:t>
                      </a:r>
                      <a:r>
                        <a:rPr kumimoji="1" lang="ja-JP" altLang="en-US" sz="1600" u="none" strike="noStrike" kern="1200" baseline="0" dirty="0" smtClean="0"/>
                        <a:t>　８</a:t>
                      </a:r>
                      <a:r>
                        <a:rPr kumimoji="1" lang="zh-TW" altLang="en-US" sz="1600" u="none" strike="noStrike" kern="1200" baseline="0" dirty="0" smtClean="0"/>
                        <a:t>年</a:t>
                      </a:r>
                      <a:endParaRPr kumimoji="1" lang="en-US" altLang="zh-TW" sz="1600" u="none" strike="noStrike" kern="1200" baseline="0" dirty="0" smtClean="0"/>
                    </a:p>
                    <a:p>
                      <a:r>
                        <a:rPr kumimoji="1" lang="ja-JP" altLang="en-US" sz="1600" u="none" strike="noStrike" kern="1200" spc="-40" baseline="0" dirty="0" smtClean="0"/>
                        <a:t>○</a:t>
                      </a:r>
                      <a:r>
                        <a:rPr kumimoji="1" lang="ja-JP" altLang="en-US" sz="1600" u="none" strike="noStrike" kern="1200" spc="-180" baseline="0" dirty="0" smtClean="0"/>
                        <a:t>実務要件が２年満たない段階から基礎研修を受講可</a:t>
                      </a:r>
                    </a:p>
                    <a:p>
                      <a:r>
                        <a:rPr kumimoji="1" lang="ja-JP" altLang="en-US" sz="1600" u="none" strike="noStrike" kern="1200" baseline="0" dirty="0" smtClean="0"/>
                        <a:t>　・ 相談支援業務　５年 → ３年</a:t>
                      </a:r>
                    </a:p>
                    <a:p>
                      <a:r>
                        <a:rPr kumimoji="1" lang="ja-JP" altLang="en-US" sz="1600" u="none" strike="noStrike" kern="1200" baseline="0" dirty="0" smtClean="0"/>
                        <a:t>　・ 直接支援業務　８年 → ６年</a:t>
                      </a:r>
                    </a:p>
                    <a:p>
                      <a:r>
                        <a:rPr kumimoji="1" lang="ja-JP" altLang="en-US" sz="1600" u="none" strike="noStrike" kern="1200" baseline="0" dirty="0" smtClean="0"/>
                        <a:t>　・ 有資格者による相談・直接支援　３年 → １年</a:t>
                      </a:r>
                      <a:endParaRPr kumimoji="1" lang="ja-JP" altLang="en-US" sz="1600" dirty="0"/>
                    </a:p>
                  </a:txBody>
                  <a:tcPr/>
                </a:tc>
              </a:tr>
              <a:tr h="342488">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800" b="1" kern="1200" dirty="0" smtClean="0">
                          <a:solidFill>
                            <a:schemeClr val="dk1"/>
                          </a:solidFill>
                          <a:latin typeface="+mn-lt"/>
                          <a:ea typeface="+mn-ea"/>
                          <a:cs typeface="+mn-cs"/>
                        </a:rPr>
                        <a:t>②配置時の取扱いの緩和</a:t>
                      </a:r>
                      <a:endParaRPr kumimoji="1" lang="ja-JP" altLang="en-US" sz="1400" b="0" i="0" u="none" strike="noStrike" kern="1200" baseline="0" dirty="0" smtClean="0">
                        <a:solidFill>
                          <a:schemeClr val="dk1"/>
                        </a:solidFill>
                        <a:latin typeface="+mn-lt"/>
                        <a:ea typeface="+mn-ea"/>
                        <a:cs typeface="+mn-cs"/>
                      </a:endParaRPr>
                    </a:p>
                  </a:txBody>
                  <a:tcPr/>
                </a:tc>
                <a:tc hMerge="1">
                  <a:txBody>
                    <a:bodyPr/>
                    <a:lstStyle/>
                    <a:p>
                      <a:endParaRPr kumimoji="1" lang="ja-JP" altLang="en-US" sz="1400" b="0" i="0" u="none" strike="noStrike" kern="1200" baseline="0" dirty="0" smtClean="0">
                        <a:solidFill>
                          <a:schemeClr val="dk1"/>
                        </a:solidFill>
                        <a:latin typeface="+mn-lt"/>
                        <a:ea typeface="+mn-ea"/>
                        <a:cs typeface="+mn-cs"/>
                      </a:endParaRPr>
                    </a:p>
                  </a:txBody>
                  <a:tcPr/>
                </a:tc>
              </a:tr>
              <a:tr h="50707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600" u="none" strike="noStrike" kern="1200" baseline="0" dirty="0" smtClean="0"/>
                        <a:t>○</a:t>
                      </a:r>
                      <a:r>
                        <a:rPr kumimoji="1" lang="ja-JP" altLang="en-US" sz="1600" u="none" strike="noStrike" kern="1200" spc="-10" baseline="0" dirty="0" smtClean="0"/>
                        <a:t>研修修了後にサービス管理責任者として配置可</a:t>
                      </a:r>
                      <a:endParaRPr kumimoji="1" lang="en-US" altLang="ja-JP" sz="1600" u="none" strike="noStrike" kern="1200" spc="-10"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kumimoji="1" lang="en-US" altLang="ja-JP" sz="160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kumimoji="1" lang="ja-JP" altLang="en-US" sz="1600" dirty="0" smtClean="0"/>
                    </a:p>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600" u="none" strike="noStrike" kern="1200" baseline="0" dirty="0" smtClean="0"/>
                        <a:t>○個別支援計画原案はサービス管理責任者等</a:t>
                      </a:r>
                      <a:endParaRPr kumimoji="1" lang="en-US" altLang="ja-JP" sz="1600" u="none" strike="noStrike" kern="1200"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600" u="none" strike="noStrike" kern="1200" baseline="0" dirty="0" smtClean="0"/>
                        <a:t>　のみ作成可</a:t>
                      </a:r>
                      <a:endParaRPr kumimoji="1" lang="ja-JP" altLang="en-US"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600" u="none" strike="noStrike" kern="1200" baseline="0" dirty="0" smtClean="0"/>
                        <a:t>○既にサービス管理責任者が１名配置されている</a:t>
                      </a:r>
                      <a:endParaRPr kumimoji="1" lang="en-US" altLang="ja-JP" sz="1600" u="none" strike="noStrike" kern="1200"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600" u="none" strike="noStrike" kern="1200" baseline="0" dirty="0" smtClean="0"/>
                        <a:t>　場合は、基礎研修修了者は、２人目のサービ</a:t>
                      </a:r>
                      <a:endParaRPr kumimoji="1" lang="en-US" altLang="ja-JP" sz="1600" u="none" strike="noStrike" kern="1200"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600" u="none" strike="noStrike" kern="1200" baseline="0" dirty="0" smtClean="0"/>
                        <a:t>　ス管理責任者として配置可</a:t>
                      </a:r>
                      <a:endParaRPr kumimoji="1" lang="ja-JP" altLang="en-US" sz="1600" dirty="0" smtClean="0"/>
                    </a:p>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600" u="none" strike="noStrike" kern="1200" baseline="0" dirty="0" smtClean="0"/>
                        <a:t>○実務経験が２年満たない基礎研修修了者も個</a:t>
                      </a:r>
                      <a:endParaRPr kumimoji="1" lang="en-US" altLang="ja-JP" sz="1600" u="none" strike="noStrike" kern="1200"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kumimoji="1" lang="ja-JP" altLang="en-US" sz="1600" u="none" strike="noStrike" kern="1200" baseline="0" dirty="0" smtClean="0"/>
                        <a:t>　別支援計画原案の作成可</a:t>
                      </a:r>
                      <a:endParaRPr kumimoji="1" lang="ja-JP" altLang="en-US" sz="1600" dirty="0"/>
                    </a:p>
                  </a:txBody>
                  <a:tcPr/>
                </a:tc>
              </a:tr>
              <a:tr h="357935">
                <a:tc gridSpan="2">
                  <a:txBody>
                    <a:bodyPr/>
                    <a:lstStyle/>
                    <a:p>
                      <a:r>
                        <a:rPr kumimoji="1" lang="ja-JP" altLang="en-US" sz="1800" b="1" u="none" strike="noStrike" kern="1200" baseline="0" dirty="0" smtClean="0"/>
                        <a:t>③ 研修分野統合による緩和</a:t>
                      </a:r>
                      <a:endParaRPr kumimoji="1" lang="ja-JP" altLang="en-US" b="1" dirty="0"/>
                    </a:p>
                  </a:txBody>
                  <a:tcPr/>
                </a:tc>
                <a:tc hMerge="1">
                  <a:txBody>
                    <a:bodyPr/>
                    <a:lstStyle/>
                    <a:p>
                      <a:endParaRPr kumimoji="1" lang="ja-JP" altLang="en-US" dirty="0"/>
                    </a:p>
                  </a:txBody>
                  <a:tcPr/>
                </a:tc>
              </a:tr>
              <a:tr h="1296531">
                <a:tc>
                  <a:txBody>
                    <a:bodyPr/>
                    <a:lstStyle/>
                    <a:p>
                      <a:r>
                        <a:rPr kumimoji="1" lang="ja-JP" altLang="en-US" sz="1600" u="none" strike="noStrike" kern="1200" baseline="0" dirty="0" smtClean="0"/>
                        <a:t>○</a:t>
                      </a:r>
                      <a:r>
                        <a:rPr kumimoji="1" lang="ja-JP" altLang="en-US" sz="1600" u="none" strike="noStrike" kern="1200" spc="0" baseline="0" dirty="0" smtClean="0"/>
                        <a:t>サービス管理責任者の各分野（介護、地域生活</a:t>
                      </a:r>
                      <a:endParaRPr kumimoji="1" lang="en-US" altLang="ja-JP" sz="1600" u="none" strike="noStrike" kern="1200" spc="0" baseline="0" dirty="0" smtClean="0"/>
                    </a:p>
                    <a:p>
                      <a:r>
                        <a:rPr kumimoji="1" lang="ja-JP" altLang="en-US" sz="1600" u="none" strike="noStrike" kern="1200" spc="0" baseline="0" dirty="0" smtClean="0"/>
                        <a:t>　（身体）、地域生活（知的・精神）、就労）、児童発</a:t>
                      </a:r>
                      <a:endParaRPr kumimoji="1" lang="en-US" altLang="ja-JP" sz="1600" u="none" strike="noStrike" kern="1200" spc="0" baseline="0" dirty="0" smtClean="0"/>
                    </a:p>
                    <a:p>
                      <a:r>
                        <a:rPr kumimoji="1" lang="ja-JP" altLang="en-US" sz="1600" u="none" strike="noStrike" kern="1200" spc="0" baseline="0" smtClean="0"/>
                        <a:t>　達</a:t>
                      </a:r>
                      <a:r>
                        <a:rPr kumimoji="1" lang="ja-JP" altLang="en-US" sz="1600" u="none" strike="noStrike" kern="1200" spc="0" baseline="0" dirty="0" smtClean="0"/>
                        <a:t>支援管理責任者別に研修を実施</a:t>
                      </a:r>
                    </a:p>
                    <a:p>
                      <a:r>
                        <a:rPr kumimoji="1" lang="ja-JP" altLang="en-US" sz="1600" u="none" strike="noStrike" kern="1200" baseline="0" dirty="0" smtClean="0"/>
                        <a:t>　・ 修了した分野のみ従事可</a:t>
                      </a:r>
                      <a:endParaRPr kumimoji="1" lang="ja-JP" altLang="en-US" sz="1600" b="0" i="0" u="none" strike="noStrike" kern="1200" baseline="0" dirty="0" smtClean="0">
                        <a:solidFill>
                          <a:schemeClr val="dk1"/>
                        </a:solidFill>
                        <a:latin typeface="+mn-lt"/>
                        <a:ea typeface="+mn-ea"/>
                        <a:cs typeface="+mn-cs"/>
                      </a:endParaRPr>
                    </a:p>
                  </a:txBody>
                  <a:tcPr/>
                </a:tc>
                <a:tc>
                  <a:txBody>
                    <a:bodyPr/>
                    <a:lstStyle/>
                    <a:p>
                      <a:r>
                        <a:rPr kumimoji="1" lang="ja-JP" altLang="en-US" sz="1600" u="none" strike="noStrike" kern="1200" baseline="0" dirty="0" smtClean="0"/>
                        <a:t>○全分野（児童発達支援管理責任者を含む）のカ</a:t>
                      </a:r>
                      <a:endParaRPr kumimoji="1" lang="en-US" altLang="ja-JP" sz="1600" u="none" strike="noStrike" kern="1200" baseline="0" dirty="0" smtClean="0"/>
                    </a:p>
                    <a:p>
                      <a:r>
                        <a:rPr kumimoji="1" lang="ja-JP" altLang="en-US" sz="1600" u="none" strike="noStrike" kern="1200" baseline="0" dirty="0" smtClean="0"/>
                        <a:t>　リキュラムを統一し、共通で実施</a:t>
                      </a:r>
                      <a:endParaRPr kumimoji="1" lang="en-US" altLang="ja-JP" sz="1600" u="none" strike="noStrike" kern="1200" baseline="0" dirty="0" smtClean="0"/>
                    </a:p>
                    <a:p>
                      <a:r>
                        <a:rPr kumimoji="1" lang="ja-JP" altLang="en-US" sz="1600" u="none" strike="noStrike" kern="1200" baseline="0" dirty="0" smtClean="0"/>
                        <a:t>　・ 全分野のサービスに従事可（他分野に</a:t>
                      </a:r>
                      <a:r>
                        <a:rPr kumimoji="1" lang="ja-JP" altLang="en-US" sz="1600" u="none" strike="noStrike" kern="1200" baseline="0" dirty="0" err="1" smtClean="0"/>
                        <a:t>従事す</a:t>
                      </a:r>
                      <a:endParaRPr kumimoji="1" lang="en-US" altLang="ja-JP" sz="1600" u="none" strike="noStrike" kern="1200" baseline="0" dirty="0" smtClean="0"/>
                    </a:p>
                    <a:p>
                      <a:r>
                        <a:rPr kumimoji="1" lang="ja-JP" altLang="en-US" sz="1600" u="none" strike="noStrike" kern="1200" baseline="0" dirty="0" smtClean="0"/>
                        <a:t>　　</a:t>
                      </a:r>
                      <a:r>
                        <a:rPr kumimoji="1" lang="ja-JP" altLang="en-US" sz="1600" u="none" strike="noStrike" kern="1200" baseline="0" dirty="0" err="1" smtClean="0"/>
                        <a:t>る</a:t>
                      </a:r>
                      <a:r>
                        <a:rPr kumimoji="1" lang="ja-JP" altLang="en-US" sz="1600" u="none" strike="noStrike" kern="1200" baseline="0" dirty="0" smtClean="0"/>
                        <a:t>際の、研修の再受講は必要なし）</a:t>
                      </a:r>
                    </a:p>
                    <a:p>
                      <a:r>
                        <a:rPr kumimoji="1" lang="ja-JP" altLang="en-US" sz="1600" u="none" strike="noStrike" kern="1200" baseline="0" dirty="0" smtClean="0"/>
                        <a:t>　・ 平成３０年度までのサービス管理責任者研修</a:t>
                      </a:r>
                      <a:endParaRPr kumimoji="1" lang="en-US" altLang="ja-JP" sz="1600" u="none" strike="noStrike" kern="1200" baseline="0" dirty="0" smtClean="0"/>
                    </a:p>
                    <a:p>
                      <a:r>
                        <a:rPr kumimoji="1" lang="ja-JP" altLang="en-US" sz="1600" u="none" strike="noStrike" kern="1200" baseline="0" dirty="0" smtClean="0"/>
                        <a:t>　　の既受講者は、共通カリキュラムの修了者とみ</a:t>
                      </a:r>
                      <a:endParaRPr kumimoji="1" lang="en-US" altLang="ja-JP" sz="1600" u="none" strike="noStrike" kern="1200" baseline="0" dirty="0" smtClean="0"/>
                    </a:p>
                    <a:p>
                      <a:r>
                        <a:rPr kumimoji="1" lang="ja-JP" altLang="en-US" sz="1600" u="none" strike="noStrike" kern="1200" baseline="0" dirty="0" smtClean="0"/>
                        <a:t>　　なす</a:t>
                      </a:r>
                      <a:endParaRPr kumimoji="1" lang="ja-JP" altLang="en-US" sz="1600" dirty="0"/>
                    </a:p>
                  </a:txBody>
                  <a:tcPr/>
                </a:tc>
              </a:tr>
            </a:tbl>
          </a:graphicData>
        </a:graphic>
      </p:graphicFrame>
      <p:sp>
        <p:nvSpPr>
          <p:cNvPr id="4" name="正方形/長方形 3"/>
          <p:cNvSpPr/>
          <p:nvPr/>
        </p:nvSpPr>
        <p:spPr>
          <a:xfrm>
            <a:off x="17782" y="168320"/>
            <a:ext cx="1944216" cy="5040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b="1" dirty="0" smtClean="0">
                <a:solidFill>
                  <a:schemeClr val="tx1"/>
                </a:solidFill>
              </a:rPr>
              <a:t>【</a:t>
            </a:r>
            <a:r>
              <a:rPr kumimoji="1" lang="ja-JP" altLang="en-US" b="1" dirty="0" smtClean="0">
                <a:solidFill>
                  <a:schemeClr val="tx1"/>
                </a:solidFill>
              </a:rPr>
              <a:t>要件緩和事項</a:t>
            </a:r>
            <a:r>
              <a:rPr kumimoji="1" lang="en-US" altLang="ja-JP" b="1" dirty="0" smtClean="0">
                <a:solidFill>
                  <a:schemeClr val="tx1"/>
                </a:solidFill>
              </a:rPr>
              <a:t>】</a:t>
            </a:r>
            <a:endParaRPr kumimoji="1" lang="ja-JP" altLang="en-US" b="1" dirty="0">
              <a:solidFill>
                <a:schemeClr val="tx1"/>
              </a:solidFill>
            </a:endParaRPr>
          </a:p>
        </p:txBody>
      </p:sp>
    </p:spTree>
    <p:extLst>
      <p:ext uri="{BB962C8B-B14F-4D97-AF65-F5344CB8AC3E}">
        <p14:creationId xmlns:p14="http://schemas.microsoft.com/office/powerpoint/2010/main" val="3659883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正方形/長方形 60"/>
          <p:cNvSpPr/>
          <p:nvPr/>
        </p:nvSpPr>
        <p:spPr>
          <a:xfrm>
            <a:off x="162617" y="4429125"/>
            <a:ext cx="8852315" cy="2362200"/>
          </a:xfrm>
          <a:prstGeom prst="rect">
            <a:avLst/>
          </a:prstGeom>
          <a:noFill/>
        </p:spPr>
        <p:style>
          <a:lnRef idx="2">
            <a:schemeClr val="accent3"/>
          </a:lnRef>
          <a:fillRef idx="1">
            <a:schemeClr val="lt1"/>
          </a:fillRef>
          <a:effectRef idx="0">
            <a:schemeClr val="accent3"/>
          </a:effectRef>
          <a:fontRef idx="minor">
            <a:schemeClr val="dk1"/>
          </a:fontRef>
        </p:style>
        <p:txBody>
          <a:bodyPr rtlCol="0" anchor="ctr"/>
          <a:lstStyle/>
          <a:p>
            <a:pPr algn="ctr"/>
            <a:endParaRPr kumimoji="1" lang="ja-JP" altLang="en-US"/>
          </a:p>
        </p:txBody>
      </p:sp>
      <p:sp>
        <p:nvSpPr>
          <p:cNvPr id="2" name="タイトル 1"/>
          <p:cNvSpPr>
            <a:spLocks noGrp="1"/>
          </p:cNvSpPr>
          <p:nvPr>
            <p:ph type="title"/>
          </p:nvPr>
        </p:nvSpPr>
        <p:spPr>
          <a:xfrm>
            <a:off x="0" y="18139"/>
            <a:ext cx="9144000" cy="490066"/>
          </a:xfrm>
          <a:noFill/>
          <a:ln>
            <a:noFill/>
          </a:ln>
        </p:spPr>
        <p:txBody>
          <a:bodyPr>
            <a:noAutofit/>
          </a:bodyPr>
          <a:lstStyle/>
          <a:p>
            <a:r>
              <a:rPr lang="ja-JP" altLang="en-US" sz="1800" b="1" dirty="0" smtClean="0"/>
              <a:t>サービス</a:t>
            </a:r>
            <a:r>
              <a:rPr lang="ja-JP" altLang="en-US" sz="1800" b="1" dirty="0"/>
              <a:t>管理</a:t>
            </a:r>
            <a:r>
              <a:rPr lang="ja-JP" altLang="en-US" sz="1800" b="1" dirty="0" smtClean="0"/>
              <a:t>責任者等の研修見直しに伴う経過措置及び配置時の取扱いの緩和等について</a:t>
            </a:r>
            <a:endParaRPr kumimoji="1" lang="ja-JP" altLang="en-US" sz="1800" b="1" dirty="0"/>
          </a:p>
        </p:txBody>
      </p:sp>
      <p:sp>
        <p:nvSpPr>
          <p:cNvPr id="4" name="コンテンツ プレースホルダー 2"/>
          <p:cNvSpPr txBox="1">
            <a:spLocks/>
          </p:cNvSpPr>
          <p:nvPr/>
        </p:nvSpPr>
        <p:spPr>
          <a:xfrm>
            <a:off x="190761" y="905638"/>
            <a:ext cx="8712234" cy="216024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kumimoji="1"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kumimoji="1"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kumimoji="1"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0" indent="0">
              <a:buFont typeface="Arial" panose="020B0604020202020204" pitchFamily="34" charset="0"/>
              <a:buNone/>
            </a:pPr>
            <a:endParaRPr lang="en-US" altLang="ja-JP" sz="1600" dirty="0"/>
          </a:p>
          <a:p>
            <a:pPr marL="0" indent="0">
              <a:buFont typeface="Arial" panose="020B0604020202020204" pitchFamily="34" charset="0"/>
              <a:buNone/>
            </a:pPr>
            <a:endParaRPr lang="ja-JP" altLang="en-US" sz="1600" dirty="0"/>
          </a:p>
        </p:txBody>
      </p:sp>
      <p:sp>
        <p:nvSpPr>
          <p:cNvPr id="22" name="正方形/長方形 21"/>
          <p:cNvSpPr/>
          <p:nvPr/>
        </p:nvSpPr>
        <p:spPr>
          <a:xfrm>
            <a:off x="7881905" y="2722515"/>
            <a:ext cx="938246" cy="1552215"/>
          </a:xfrm>
          <a:prstGeom prst="rect">
            <a:avLst/>
          </a:prstGeom>
          <a:noFill/>
          <a:ln>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r>
              <a:rPr lang="ja-JP" altLang="en-US" sz="1100" dirty="0" smtClean="0">
                <a:solidFill>
                  <a:schemeClr val="tx1"/>
                </a:solidFill>
              </a:rPr>
              <a:t>サービス管理責任者等更新</a:t>
            </a:r>
            <a:r>
              <a:rPr lang="ja-JP" altLang="en-US" sz="1100" dirty="0">
                <a:solidFill>
                  <a:schemeClr val="tx1"/>
                </a:solidFill>
              </a:rPr>
              <a:t>研修</a:t>
            </a:r>
            <a:endParaRPr lang="en-US" altLang="ja-JP" sz="1100" dirty="0">
              <a:solidFill>
                <a:schemeClr val="tx1"/>
              </a:solidFill>
            </a:endParaRPr>
          </a:p>
          <a:p>
            <a:pPr algn="ctr"/>
            <a:r>
              <a:rPr lang="en-US" altLang="ja-JP" sz="1100" dirty="0" smtClean="0">
                <a:solidFill>
                  <a:schemeClr val="tx1"/>
                </a:solidFill>
              </a:rPr>
              <a:t>※</a:t>
            </a:r>
            <a:r>
              <a:rPr lang="ja-JP" altLang="en-US" sz="1100" dirty="0">
                <a:solidFill>
                  <a:schemeClr val="tx1"/>
                </a:solidFill>
              </a:rPr>
              <a:t>実践研修</a:t>
            </a:r>
            <a:r>
              <a:rPr lang="ja-JP" altLang="en-US" sz="1100" dirty="0" smtClean="0">
                <a:solidFill>
                  <a:schemeClr val="tx1"/>
                </a:solidFill>
              </a:rPr>
              <a:t>修了後</a:t>
            </a:r>
            <a:endParaRPr lang="en-US" altLang="ja-JP" sz="1100" dirty="0" smtClean="0">
              <a:solidFill>
                <a:schemeClr val="tx1"/>
              </a:solidFill>
            </a:endParaRPr>
          </a:p>
          <a:p>
            <a:pPr algn="ctr"/>
            <a:r>
              <a:rPr lang="en-US" altLang="ja-JP" sz="1100" dirty="0" smtClean="0">
                <a:solidFill>
                  <a:schemeClr val="tx1"/>
                </a:solidFill>
              </a:rPr>
              <a:t>5</a:t>
            </a:r>
            <a:r>
              <a:rPr lang="ja-JP" altLang="en-US" sz="1100" dirty="0">
                <a:solidFill>
                  <a:schemeClr val="tx1"/>
                </a:solidFill>
              </a:rPr>
              <a:t>年毎に受講</a:t>
            </a:r>
          </a:p>
        </p:txBody>
      </p:sp>
      <p:cxnSp>
        <p:nvCxnSpPr>
          <p:cNvPr id="23" name="直線矢印コネクタ 22"/>
          <p:cNvCxnSpPr>
            <a:stCxn id="43" idx="3"/>
          </p:cNvCxnSpPr>
          <p:nvPr/>
        </p:nvCxnSpPr>
        <p:spPr>
          <a:xfrm>
            <a:off x="942112" y="6153913"/>
            <a:ext cx="2221418" cy="0"/>
          </a:xfrm>
          <a:prstGeom prst="straightConnector1">
            <a:avLst/>
          </a:prstGeom>
          <a:ln w="444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4" name="直線矢印コネクタ 23"/>
          <p:cNvCxnSpPr/>
          <p:nvPr/>
        </p:nvCxnSpPr>
        <p:spPr>
          <a:xfrm>
            <a:off x="4604869" y="6064923"/>
            <a:ext cx="2021242" cy="18516"/>
          </a:xfrm>
          <a:prstGeom prst="straightConnector1">
            <a:avLst/>
          </a:prstGeom>
          <a:ln w="444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6" name="直線矢印コネクタ 25"/>
          <p:cNvCxnSpPr/>
          <p:nvPr/>
        </p:nvCxnSpPr>
        <p:spPr>
          <a:xfrm>
            <a:off x="7406597" y="6083439"/>
            <a:ext cx="463307" cy="0"/>
          </a:xfrm>
          <a:prstGeom prst="straightConnector1">
            <a:avLst/>
          </a:prstGeom>
          <a:ln w="444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 name="正方形/長方形 4"/>
          <p:cNvSpPr/>
          <p:nvPr/>
        </p:nvSpPr>
        <p:spPr>
          <a:xfrm>
            <a:off x="162617" y="4437112"/>
            <a:ext cx="2906911" cy="568112"/>
          </a:xfrm>
          <a:prstGeom prst="rect">
            <a:avLst/>
          </a:prstGeom>
        </p:spPr>
        <p:style>
          <a:lnRef idx="1">
            <a:schemeClr val="accent3"/>
          </a:lnRef>
          <a:fillRef idx="2">
            <a:schemeClr val="accent3"/>
          </a:fillRef>
          <a:effectRef idx="1">
            <a:schemeClr val="accent3"/>
          </a:effectRef>
          <a:fontRef idx="minor">
            <a:schemeClr val="dk1"/>
          </a:fontRef>
        </p:style>
        <p:txBody>
          <a:bodyPr vert="horz" rtlCol="0" anchor="ctr"/>
          <a:lstStyle/>
          <a:p>
            <a:pPr algn="ctr"/>
            <a:r>
              <a:rPr lang="ja-JP" altLang="en-US" sz="1400" b="1" dirty="0" smtClean="0">
                <a:solidFill>
                  <a:schemeClr val="tx1"/>
                </a:solidFill>
              </a:rPr>
              <a:t>配置時の取扱いの緩和等について</a:t>
            </a:r>
            <a:endParaRPr lang="en-US" altLang="ja-JP" sz="1400" b="1" dirty="0" smtClean="0">
              <a:solidFill>
                <a:schemeClr val="tx1"/>
              </a:solidFill>
            </a:endParaRPr>
          </a:p>
        </p:txBody>
      </p:sp>
      <p:cxnSp>
        <p:nvCxnSpPr>
          <p:cNvPr id="46" name="直線矢印コネクタ 45"/>
          <p:cNvCxnSpPr>
            <a:stCxn id="15" idx="3"/>
            <a:endCxn id="33" idx="1"/>
          </p:cNvCxnSpPr>
          <p:nvPr/>
        </p:nvCxnSpPr>
        <p:spPr>
          <a:xfrm>
            <a:off x="942112" y="3457054"/>
            <a:ext cx="2221418" cy="0"/>
          </a:xfrm>
          <a:prstGeom prst="straightConnector1">
            <a:avLst/>
          </a:prstGeom>
          <a:ln w="444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8" name="正方形/長方形 57"/>
          <p:cNvSpPr/>
          <p:nvPr/>
        </p:nvSpPr>
        <p:spPr>
          <a:xfrm>
            <a:off x="162616" y="601542"/>
            <a:ext cx="8852315" cy="3751384"/>
          </a:xfrm>
          <a:prstGeom prst="rect">
            <a:avLst/>
          </a:prstGeom>
          <a:noFill/>
        </p:spPr>
        <p:style>
          <a:lnRef idx="2">
            <a:schemeClr val="accent2"/>
          </a:lnRef>
          <a:fillRef idx="1">
            <a:schemeClr val="lt1"/>
          </a:fillRef>
          <a:effectRef idx="0">
            <a:schemeClr val="accent2"/>
          </a:effectRef>
          <a:fontRef idx="minor">
            <a:schemeClr val="dk1"/>
          </a:fontRef>
        </p:style>
        <p:txBody>
          <a:bodyPr rtlCol="0" anchor="ctr"/>
          <a:lstStyle/>
          <a:p>
            <a:pPr algn="ctr"/>
            <a:endParaRPr kumimoji="1" lang="ja-JP" altLang="en-US"/>
          </a:p>
        </p:txBody>
      </p:sp>
      <p:sp>
        <p:nvSpPr>
          <p:cNvPr id="62" name="左右矢印 61"/>
          <p:cNvSpPr/>
          <p:nvPr/>
        </p:nvSpPr>
        <p:spPr>
          <a:xfrm>
            <a:off x="4612864" y="5527650"/>
            <a:ext cx="2021242" cy="401781"/>
          </a:xfrm>
          <a:prstGeom prst="leftRightArrow">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kumimoji="1" lang="ja-JP" altLang="en-US"/>
          </a:p>
        </p:txBody>
      </p:sp>
      <p:cxnSp>
        <p:nvCxnSpPr>
          <p:cNvPr id="64" name="直線矢印コネクタ 63"/>
          <p:cNvCxnSpPr/>
          <p:nvPr/>
        </p:nvCxnSpPr>
        <p:spPr>
          <a:xfrm>
            <a:off x="7406597" y="3460000"/>
            <a:ext cx="475308" cy="0"/>
          </a:xfrm>
          <a:prstGeom prst="straightConnector1">
            <a:avLst/>
          </a:prstGeom>
          <a:ln w="444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 name="左右矢印 2"/>
          <p:cNvSpPr/>
          <p:nvPr/>
        </p:nvSpPr>
        <p:spPr>
          <a:xfrm>
            <a:off x="4667250" y="2864990"/>
            <a:ext cx="1958862" cy="401781"/>
          </a:xfrm>
          <a:prstGeom prst="leftRigh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kumimoji="1" lang="ja-JP" altLang="en-US"/>
          </a:p>
        </p:txBody>
      </p:sp>
      <p:grpSp>
        <p:nvGrpSpPr>
          <p:cNvPr id="30" name="グループ化 29"/>
          <p:cNvGrpSpPr/>
          <p:nvPr/>
        </p:nvGrpSpPr>
        <p:grpSpPr>
          <a:xfrm>
            <a:off x="3163530" y="2639382"/>
            <a:ext cx="1425974" cy="1635347"/>
            <a:chOff x="2332156" y="2068887"/>
            <a:chExt cx="1852667" cy="2441214"/>
          </a:xfrm>
        </p:grpSpPr>
        <p:sp>
          <p:nvSpPr>
            <p:cNvPr id="31" name="正方形/長方形 30"/>
            <p:cNvSpPr/>
            <p:nvPr/>
          </p:nvSpPr>
          <p:spPr>
            <a:xfrm>
              <a:off x="2396325" y="2179928"/>
              <a:ext cx="819404" cy="2198110"/>
            </a:xfrm>
            <a:prstGeom prst="rect">
              <a:avLst/>
            </a:prstGeom>
            <a:ln/>
          </p:spPr>
          <p:style>
            <a:lnRef idx="2">
              <a:schemeClr val="dk1"/>
            </a:lnRef>
            <a:fillRef idx="1">
              <a:schemeClr val="lt1"/>
            </a:fillRef>
            <a:effectRef idx="0">
              <a:schemeClr val="dk1"/>
            </a:effectRef>
            <a:fontRef idx="minor">
              <a:schemeClr val="dk1"/>
            </a:fontRef>
          </p:style>
          <p:txBody>
            <a:bodyPr vert="eaVert" rtlCol="0" anchor="ctr"/>
            <a:lstStyle/>
            <a:p>
              <a:pPr algn="ctr"/>
              <a:r>
                <a:rPr kumimoji="1" lang="ja-JP" altLang="en-US" sz="1100" dirty="0" smtClean="0">
                  <a:solidFill>
                    <a:schemeClr val="tx1"/>
                  </a:solidFill>
                </a:rPr>
                <a:t>相談支援従事者</a:t>
              </a:r>
              <a:endParaRPr kumimoji="1" lang="en-US" altLang="ja-JP" sz="1100" dirty="0" smtClean="0">
                <a:solidFill>
                  <a:schemeClr val="tx1"/>
                </a:solidFill>
              </a:endParaRPr>
            </a:p>
            <a:p>
              <a:pPr algn="ctr"/>
              <a:r>
                <a:rPr kumimoji="1" lang="ja-JP" altLang="en-US" sz="1100" dirty="0" smtClean="0">
                  <a:solidFill>
                    <a:schemeClr val="tx1"/>
                  </a:solidFill>
                </a:rPr>
                <a:t>初任者</a:t>
              </a:r>
              <a:r>
                <a:rPr kumimoji="1" lang="ja-JP" altLang="en-US" sz="1100" dirty="0">
                  <a:solidFill>
                    <a:schemeClr val="tx1"/>
                  </a:solidFill>
                </a:rPr>
                <a:t>研修</a:t>
              </a:r>
              <a:endParaRPr kumimoji="1" lang="en-US" altLang="ja-JP" sz="1100" dirty="0">
                <a:solidFill>
                  <a:schemeClr val="tx1"/>
                </a:solidFill>
              </a:endParaRPr>
            </a:p>
            <a:p>
              <a:pPr algn="ctr"/>
              <a:r>
                <a:rPr lang="ja-JP" altLang="en-US" sz="1100" dirty="0">
                  <a:solidFill>
                    <a:schemeClr val="tx1"/>
                  </a:solidFill>
                </a:rPr>
                <a:t>講義</a:t>
              </a:r>
              <a:r>
                <a:rPr lang="ja-JP" altLang="en-US" sz="1100" dirty="0" smtClean="0">
                  <a:solidFill>
                    <a:schemeClr val="tx1"/>
                  </a:solidFill>
                </a:rPr>
                <a:t>部分</a:t>
              </a:r>
              <a:endParaRPr lang="en-US" altLang="ja-JP" sz="1100" dirty="0">
                <a:solidFill>
                  <a:schemeClr val="tx1"/>
                </a:solidFill>
              </a:endParaRPr>
            </a:p>
          </p:txBody>
        </p:sp>
        <p:sp>
          <p:nvSpPr>
            <p:cNvPr id="32" name="正方形/長方形 31"/>
            <p:cNvSpPr/>
            <p:nvPr/>
          </p:nvSpPr>
          <p:spPr>
            <a:xfrm>
              <a:off x="3260209" y="2179927"/>
              <a:ext cx="858984" cy="2198110"/>
            </a:xfrm>
            <a:prstGeom prst="rect">
              <a:avLst/>
            </a:prstGeom>
            <a:ln/>
          </p:spPr>
          <p:style>
            <a:lnRef idx="2">
              <a:schemeClr val="dk1"/>
            </a:lnRef>
            <a:fillRef idx="1">
              <a:schemeClr val="lt1"/>
            </a:fillRef>
            <a:effectRef idx="0">
              <a:schemeClr val="dk1"/>
            </a:effectRef>
            <a:fontRef idx="minor">
              <a:schemeClr val="dk1"/>
            </a:fontRef>
          </p:style>
          <p:txBody>
            <a:bodyPr vert="eaVert" rtlCol="0" anchor="ctr"/>
            <a:lstStyle/>
            <a:p>
              <a:pPr algn="ctr"/>
              <a:r>
                <a:rPr kumimoji="1" lang="ja-JP" altLang="en-US" sz="1100" dirty="0" smtClean="0">
                  <a:solidFill>
                    <a:schemeClr val="tx1"/>
                  </a:solidFill>
                </a:rPr>
                <a:t>サービス管理責任者等</a:t>
              </a:r>
              <a:endParaRPr kumimoji="1" lang="en-US" altLang="ja-JP" sz="1100" dirty="0" smtClean="0">
                <a:solidFill>
                  <a:schemeClr val="tx1"/>
                </a:solidFill>
              </a:endParaRPr>
            </a:p>
            <a:p>
              <a:pPr algn="ctr"/>
              <a:r>
                <a:rPr lang="ja-JP" altLang="en-US" sz="1100" dirty="0" smtClean="0">
                  <a:solidFill>
                    <a:schemeClr val="tx1"/>
                  </a:solidFill>
                </a:rPr>
                <a:t>基礎研修</a:t>
              </a:r>
              <a:endParaRPr lang="en-US" altLang="ja-JP" sz="1100" dirty="0" smtClean="0">
                <a:solidFill>
                  <a:schemeClr val="tx1"/>
                </a:solidFill>
              </a:endParaRPr>
            </a:p>
            <a:p>
              <a:pPr algn="ctr"/>
              <a:r>
                <a:rPr lang="ja-JP" altLang="en-US" sz="1100" dirty="0" smtClean="0">
                  <a:solidFill>
                    <a:schemeClr val="tx1"/>
                  </a:solidFill>
                </a:rPr>
                <a:t>講義</a:t>
              </a:r>
              <a:r>
                <a:rPr lang="ja-JP" altLang="en-US" sz="1100" dirty="0">
                  <a:solidFill>
                    <a:schemeClr val="tx1"/>
                  </a:solidFill>
                </a:rPr>
                <a:t>・</a:t>
              </a:r>
              <a:r>
                <a:rPr lang="ja-JP" altLang="en-US" sz="1100" dirty="0" smtClean="0">
                  <a:solidFill>
                    <a:schemeClr val="tx1"/>
                  </a:solidFill>
                </a:rPr>
                <a:t>演習</a:t>
              </a:r>
              <a:endParaRPr lang="en-US" altLang="ja-JP" sz="1100" dirty="0">
                <a:solidFill>
                  <a:schemeClr val="tx1"/>
                </a:solidFill>
              </a:endParaRPr>
            </a:p>
          </p:txBody>
        </p:sp>
        <p:sp>
          <p:nvSpPr>
            <p:cNvPr id="33" name="正方形/長方形 32"/>
            <p:cNvSpPr/>
            <p:nvPr/>
          </p:nvSpPr>
          <p:spPr>
            <a:xfrm>
              <a:off x="2332156" y="2068887"/>
              <a:ext cx="1852667" cy="2441214"/>
            </a:xfrm>
            <a:prstGeom prst="rect">
              <a:avLst/>
            </a:prstGeom>
            <a:noFill/>
            <a:ln>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200" dirty="0">
                <a:solidFill>
                  <a:schemeClr val="tx1"/>
                </a:solidFill>
              </a:endParaRPr>
            </a:p>
          </p:txBody>
        </p:sp>
      </p:grpSp>
      <p:sp>
        <p:nvSpPr>
          <p:cNvPr id="38" name="正方形/長方形 37"/>
          <p:cNvSpPr/>
          <p:nvPr/>
        </p:nvSpPr>
        <p:spPr>
          <a:xfrm>
            <a:off x="6658197" y="2722513"/>
            <a:ext cx="748399" cy="1552214"/>
          </a:xfrm>
          <a:prstGeom prst="rect">
            <a:avLst/>
          </a:prstGeom>
          <a:ln/>
        </p:spPr>
        <p:style>
          <a:lnRef idx="2">
            <a:schemeClr val="dk1"/>
          </a:lnRef>
          <a:fillRef idx="1">
            <a:schemeClr val="lt1"/>
          </a:fillRef>
          <a:effectRef idx="0">
            <a:schemeClr val="dk1"/>
          </a:effectRef>
          <a:fontRef idx="minor">
            <a:schemeClr val="dk1"/>
          </a:fontRef>
        </p:style>
        <p:txBody>
          <a:bodyPr vert="eaVert" rtlCol="0" anchor="ctr"/>
          <a:lstStyle/>
          <a:p>
            <a:pPr algn="ctr"/>
            <a:r>
              <a:rPr kumimoji="1" lang="ja-JP" altLang="en-US" sz="1100" dirty="0" smtClean="0">
                <a:solidFill>
                  <a:schemeClr val="tx1"/>
                </a:solidFill>
              </a:rPr>
              <a:t>サービス管理責任者等</a:t>
            </a:r>
            <a:endParaRPr kumimoji="1" lang="en-US" altLang="ja-JP" sz="1100" dirty="0" smtClean="0">
              <a:solidFill>
                <a:schemeClr val="tx1"/>
              </a:solidFill>
            </a:endParaRPr>
          </a:p>
          <a:p>
            <a:pPr algn="ctr"/>
            <a:r>
              <a:rPr kumimoji="1" lang="ja-JP" altLang="en-US" sz="1100" dirty="0" smtClean="0">
                <a:solidFill>
                  <a:schemeClr val="tx1"/>
                </a:solidFill>
              </a:rPr>
              <a:t>実践</a:t>
            </a:r>
            <a:r>
              <a:rPr kumimoji="1" lang="ja-JP" altLang="en-US" sz="1100" dirty="0">
                <a:solidFill>
                  <a:schemeClr val="tx1"/>
                </a:solidFill>
              </a:rPr>
              <a:t>研修</a:t>
            </a:r>
            <a:endParaRPr kumimoji="1" lang="en-US" altLang="ja-JP" sz="1100" dirty="0">
              <a:solidFill>
                <a:schemeClr val="tx1"/>
              </a:solidFill>
            </a:endParaRPr>
          </a:p>
          <a:p>
            <a:pPr algn="ctr"/>
            <a:r>
              <a:rPr lang="ja-JP" altLang="en-US" sz="1100" dirty="0">
                <a:solidFill>
                  <a:schemeClr val="tx1"/>
                </a:solidFill>
              </a:rPr>
              <a:t>講義・</a:t>
            </a:r>
            <a:r>
              <a:rPr lang="ja-JP" altLang="en-US" sz="1100" dirty="0" smtClean="0">
                <a:solidFill>
                  <a:schemeClr val="tx1"/>
                </a:solidFill>
              </a:rPr>
              <a:t>演習</a:t>
            </a:r>
            <a:endParaRPr lang="en-US" altLang="ja-JP" sz="1100" dirty="0">
              <a:solidFill>
                <a:schemeClr val="tx1"/>
              </a:solidFill>
            </a:endParaRPr>
          </a:p>
        </p:txBody>
      </p:sp>
      <p:sp>
        <p:nvSpPr>
          <p:cNvPr id="15" name="正方形/長方形 14"/>
          <p:cNvSpPr/>
          <p:nvPr/>
        </p:nvSpPr>
        <p:spPr>
          <a:xfrm>
            <a:off x="357017" y="2939341"/>
            <a:ext cx="585094" cy="1035426"/>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kumimoji="1" lang="ja-JP" altLang="en-US" dirty="0" smtClean="0"/>
              <a:t>入職</a:t>
            </a:r>
            <a:endParaRPr kumimoji="1" lang="ja-JP" altLang="en-US" dirty="0"/>
          </a:p>
        </p:txBody>
      </p:sp>
      <p:sp>
        <p:nvSpPr>
          <p:cNvPr id="43" name="正方形/長方形 42"/>
          <p:cNvSpPr/>
          <p:nvPr/>
        </p:nvSpPr>
        <p:spPr>
          <a:xfrm>
            <a:off x="357017" y="5602292"/>
            <a:ext cx="585094" cy="1103247"/>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kumimoji="1" lang="ja-JP" altLang="en-US" dirty="0" smtClean="0"/>
              <a:t>入職</a:t>
            </a:r>
            <a:endParaRPr kumimoji="1" lang="ja-JP" altLang="en-US" dirty="0"/>
          </a:p>
        </p:txBody>
      </p:sp>
      <p:sp>
        <p:nvSpPr>
          <p:cNvPr id="41" name="正方形/長方形 40"/>
          <p:cNvSpPr/>
          <p:nvPr/>
        </p:nvSpPr>
        <p:spPr>
          <a:xfrm>
            <a:off x="847297" y="2605380"/>
            <a:ext cx="2254686" cy="769441"/>
          </a:xfrm>
          <a:prstGeom prst="rect">
            <a:avLst/>
          </a:prstGeom>
        </p:spPr>
        <p:txBody>
          <a:bodyPr wrap="square">
            <a:spAutoFit/>
          </a:bodyPr>
          <a:lstStyle/>
          <a:p>
            <a:pPr algn="ctr"/>
            <a:r>
              <a:rPr lang="ja-JP" altLang="en-US" sz="1100" dirty="0" smtClean="0"/>
              <a:t>＜実務経験＞</a:t>
            </a:r>
            <a:endParaRPr lang="en-US" altLang="ja-JP" sz="1100" dirty="0" smtClean="0"/>
          </a:p>
          <a:p>
            <a:pPr algn="ctr"/>
            <a:r>
              <a:rPr lang="ja-JP" altLang="en-US" sz="1100" dirty="0" smtClean="0"/>
              <a:t>相談支援業務</a:t>
            </a:r>
            <a:r>
              <a:rPr lang="ja-JP" altLang="en-US" sz="1100" dirty="0"/>
              <a:t>５年</a:t>
            </a:r>
            <a:endParaRPr lang="en-US" altLang="ja-JP" sz="1100" dirty="0"/>
          </a:p>
          <a:p>
            <a:pPr algn="ctr"/>
            <a:r>
              <a:rPr lang="ja-JP" altLang="en-US" sz="1100" dirty="0"/>
              <a:t>（有資格者の場合は３年）以上</a:t>
            </a:r>
            <a:endParaRPr lang="en-US" altLang="ja-JP" sz="1100" dirty="0"/>
          </a:p>
          <a:p>
            <a:pPr algn="ctr"/>
            <a:r>
              <a:rPr lang="ja-JP" altLang="en-US" sz="1100" dirty="0"/>
              <a:t>もしくは</a:t>
            </a:r>
            <a:r>
              <a:rPr lang="ja-JP" altLang="en-US" sz="1100" dirty="0" smtClean="0"/>
              <a:t>直接</a:t>
            </a:r>
            <a:r>
              <a:rPr lang="ja-JP" altLang="en-US" sz="1100" dirty="0"/>
              <a:t>支援</a:t>
            </a:r>
            <a:r>
              <a:rPr lang="ja-JP" altLang="en-US" sz="1100" dirty="0" smtClean="0"/>
              <a:t>業務</a:t>
            </a:r>
            <a:r>
              <a:rPr lang="ja-JP" altLang="en-US" sz="1100" b="1" dirty="0">
                <a:solidFill>
                  <a:srgbClr val="FF0000"/>
                </a:solidFill>
              </a:rPr>
              <a:t>８</a:t>
            </a:r>
            <a:r>
              <a:rPr lang="ja-JP" altLang="en-US" sz="1100" b="1" dirty="0" smtClean="0">
                <a:solidFill>
                  <a:srgbClr val="FF0000"/>
                </a:solidFill>
              </a:rPr>
              <a:t>年</a:t>
            </a:r>
            <a:r>
              <a:rPr lang="ja-JP" altLang="en-US" sz="1100" dirty="0"/>
              <a:t>以上</a:t>
            </a:r>
            <a:endParaRPr lang="en-US" altLang="ja-JP" sz="1100" dirty="0"/>
          </a:p>
        </p:txBody>
      </p:sp>
      <p:sp>
        <p:nvSpPr>
          <p:cNvPr id="45" name="正方形/長方形 44"/>
          <p:cNvSpPr/>
          <p:nvPr/>
        </p:nvSpPr>
        <p:spPr>
          <a:xfrm>
            <a:off x="986357" y="5350873"/>
            <a:ext cx="2177173" cy="769441"/>
          </a:xfrm>
          <a:prstGeom prst="rect">
            <a:avLst/>
          </a:prstGeom>
        </p:spPr>
        <p:txBody>
          <a:bodyPr wrap="square">
            <a:spAutoFit/>
          </a:bodyPr>
          <a:lstStyle/>
          <a:p>
            <a:pPr algn="ctr"/>
            <a:r>
              <a:rPr lang="ja-JP" altLang="en-US" sz="1100" dirty="0" smtClean="0"/>
              <a:t>＜</a:t>
            </a:r>
            <a:r>
              <a:rPr lang="ja-JP" altLang="en-US" sz="1100" dirty="0"/>
              <a:t>受講対象</a:t>
            </a:r>
            <a:r>
              <a:rPr lang="ja-JP" altLang="en-US" sz="1100" dirty="0" smtClean="0"/>
              <a:t>＞</a:t>
            </a:r>
            <a:endParaRPr lang="en-US" altLang="ja-JP" sz="1100" dirty="0" smtClean="0"/>
          </a:p>
          <a:p>
            <a:pPr algn="ctr"/>
            <a:r>
              <a:rPr lang="ja-JP" altLang="en-US" sz="1100" dirty="0" smtClean="0"/>
              <a:t>相談支援業務</a:t>
            </a:r>
            <a:r>
              <a:rPr lang="ja-JP" altLang="en-US" sz="1100" b="1" dirty="0" smtClean="0">
                <a:solidFill>
                  <a:srgbClr val="FF0000"/>
                </a:solidFill>
              </a:rPr>
              <a:t>３年</a:t>
            </a:r>
            <a:r>
              <a:rPr lang="ja-JP" altLang="en-US" sz="1100" dirty="0" smtClean="0"/>
              <a:t>以上</a:t>
            </a:r>
            <a:endParaRPr lang="en-US" altLang="ja-JP" sz="1100" dirty="0" smtClean="0"/>
          </a:p>
          <a:p>
            <a:pPr algn="ctr"/>
            <a:r>
              <a:rPr lang="ja-JP" altLang="en-US" sz="1100" dirty="0"/>
              <a:t>（有資格者の場合</a:t>
            </a:r>
            <a:r>
              <a:rPr lang="ja-JP" altLang="en-US" sz="1100" dirty="0" smtClean="0"/>
              <a:t>は１年</a:t>
            </a:r>
            <a:r>
              <a:rPr lang="ja-JP" altLang="en-US" sz="1100" dirty="0"/>
              <a:t>）以上</a:t>
            </a:r>
            <a:endParaRPr lang="en-US" altLang="ja-JP" sz="1100" dirty="0"/>
          </a:p>
          <a:p>
            <a:pPr algn="ctr"/>
            <a:r>
              <a:rPr lang="ja-JP" altLang="en-US" sz="1100" dirty="0" smtClean="0"/>
              <a:t>　もしくは直接</a:t>
            </a:r>
            <a:r>
              <a:rPr lang="ja-JP" altLang="en-US" sz="1100" dirty="0"/>
              <a:t>支援</a:t>
            </a:r>
            <a:r>
              <a:rPr lang="ja-JP" altLang="en-US" sz="1100" dirty="0" smtClean="0"/>
              <a:t>業務</a:t>
            </a:r>
            <a:r>
              <a:rPr lang="ja-JP" altLang="en-US" sz="1100" b="1" dirty="0" smtClean="0">
                <a:solidFill>
                  <a:srgbClr val="FF0000"/>
                </a:solidFill>
              </a:rPr>
              <a:t>６年</a:t>
            </a:r>
            <a:r>
              <a:rPr lang="ja-JP" altLang="en-US" sz="1100" dirty="0" smtClean="0"/>
              <a:t>以上</a:t>
            </a:r>
            <a:endParaRPr lang="en-US" altLang="ja-JP" sz="1100" dirty="0"/>
          </a:p>
        </p:txBody>
      </p:sp>
      <p:sp>
        <p:nvSpPr>
          <p:cNvPr id="51" name="正方形/長方形 50"/>
          <p:cNvSpPr/>
          <p:nvPr/>
        </p:nvSpPr>
        <p:spPr>
          <a:xfrm>
            <a:off x="4564681" y="6161830"/>
            <a:ext cx="2069425" cy="253916"/>
          </a:xfrm>
          <a:prstGeom prst="rect">
            <a:avLst/>
          </a:prstGeom>
        </p:spPr>
        <p:txBody>
          <a:bodyPr wrap="square">
            <a:spAutoFit/>
          </a:bodyPr>
          <a:lstStyle/>
          <a:p>
            <a:pPr algn="ctr"/>
            <a:r>
              <a:rPr lang="ja-JP" altLang="en-US" sz="1050" dirty="0"/>
              <a:t>基礎研修修了</a:t>
            </a:r>
            <a:r>
              <a:rPr lang="ja-JP" altLang="en-US" sz="1050" dirty="0" smtClean="0"/>
              <a:t>後</a:t>
            </a:r>
            <a:r>
              <a:rPr lang="en-US" altLang="ja-JP" sz="1050" dirty="0" smtClean="0"/>
              <a:t>2</a:t>
            </a:r>
            <a:r>
              <a:rPr lang="ja-JP" altLang="en-US" sz="1050" dirty="0"/>
              <a:t>年以上の実務</a:t>
            </a:r>
            <a:endParaRPr lang="en-US" altLang="ja-JP" sz="1050" dirty="0"/>
          </a:p>
        </p:txBody>
      </p:sp>
      <p:sp>
        <p:nvSpPr>
          <p:cNvPr id="59" name="正方形/長方形 58"/>
          <p:cNvSpPr/>
          <p:nvPr/>
        </p:nvSpPr>
        <p:spPr>
          <a:xfrm>
            <a:off x="4604870" y="3543880"/>
            <a:ext cx="2021242" cy="415498"/>
          </a:xfrm>
          <a:prstGeom prst="rect">
            <a:avLst/>
          </a:prstGeom>
        </p:spPr>
        <p:txBody>
          <a:bodyPr wrap="square">
            <a:spAutoFit/>
          </a:bodyPr>
          <a:lstStyle/>
          <a:p>
            <a:pPr algn="ctr"/>
            <a:r>
              <a:rPr lang="ja-JP" altLang="en-US" sz="1050" dirty="0"/>
              <a:t>基礎研修修了</a:t>
            </a:r>
            <a:r>
              <a:rPr lang="ja-JP" altLang="en-US" sz="1050" dirty="0" smtClean="0"/>
              <a:t>後３年間で</a:t>
            </a:r>
            <a:endParaRPr lang="en-US" altLang="ja-JP" sz="1050" dirty="0" smtClean="0"/>
          </a:p>
          <a:p>
            <a:pPr algn="ctr"/>
            <a:r>
              <a:rPr lang="ja-JP" altLang="en-US" sz="1050" dirty="0" smtClean="0"/>
              <a:t>２年</a:t>
            </a:r>
            <a:r>
              <a:rPr lang="ja-JP" altLang="en-US" sz="1050" dirty="0"/>
              <a:t>以上の実務</a:t>
            </a:r>
            <a:endParaRPr lang="en-US" altLang="ja-JP" sz="1050" dirty="0"/>
          </a:p>
        </p:txBody>
      </p:sp>
      <p:grpSp>
        <p:nvGrpSpPr>
          <p:cNvPr id="37" name="グループ化 36">
            <a:extLst>
              <a:ext uri="{FF2B5EF4-FFF2-40B4-BE49-F238E27FC236}">
                <a16:creationId xmlns:a16="http://schemas.microsoft.com/office/drawing/2014/main" xmlns="" id="{14D6039F-05D0-1A47-942C-D43B72179361}"/>
              </a:ext>
            </a:extLst>
          </p:cNvPr>
          <p:cNvGrpSpPr/>
          <p:nvPr/>
        </p:nvGrpSpPr>
        <p:grpSpPr>
          <a:xfrm>
            <a:off x="0" y="407397"/>
            <a:ext cx="9144000" cy="72008"/>
            <a:chOff x="0" y="188640"/>
            <a:chExt cx="9144000" cy="72008"/>
          </a:xfrm>
        </p:grpSpPr>
        <p:cxnSp>
          <p:nvCxnSpPr>
            <p:cNvPr id="39" name="直線コネクタ 38">
              <a:extLst>
                <a:ext uri="{FF2B5EF4-FFF2-40B4-BE49-F238E27FC236}">
                  <a16:creationId xmlns:a16="http://schemas.microsoft.com/office/drawing/2014/main" xmlns="" id="{267A116B-83C7-E441-93D3-246BDACB4DDC}"/>
                </a:ext>
              </a:extLst>
            </p:cNvPr>
            <p:cNvCxnSpPr/>
            <p:nvPr/>
          </p:nvCxnSpPr>
          <p:spPr>
            <a:xfrm>
              <a:off x="0" y="188640"/>
              <a:ext cx="9144000" cy="0"/>
            </a:xfrm>
            <a:prstGeom prst="line">
              <a:avLst/>
            </a:prstGeom>
            <a:ln>
              <a:solidFill>
                <a:srgbClr val="99CCFF"/>
              </a:solidFill>
            </a:ln>
          </p:spPr>
          <p:style>
            <a:lnRef idx="1">
              <a:schemeClr val="accent1"/>
            </a:lnRef>
            <a:fillRef idx="0">
              <a:schemeClr val="accent1"/>
            </a:fillRef>
            <a:effectRef idx="0">
              <a:schemeClr val="accent1"/>
            </a:effectRef>
            <a:fontRef idx="minor">
              <a:schemeClr val="tx1"/>
            </a:fontRef>
          </p:style>
        </p:cxnSp>
        <p:cxnSp>
          <p:nvCxnSpPr>
            <p:cNvPr id="40" name="直線コネクタ 39">
              <a:extLst>
                <a:ext uri="{FF2B5EF4-FFF2-40B4-BE49-F238E27FC236}">
                  <a16:creationId xmlns:a16="http://schemas.microsoft.com/office/drawing/2014/main" xmlns="" id="{6125FFC1-EC09-1847-B19B-44CDD57F93FE}"/>
                </a:ext>
              </a:extLst>
            </p:cNvPr>
            <p:cNvCxnSpPr/>
            <p:nvPr/>
          </p:nvCxnSpPr>
          <p:spPr>
            <a:xfrm>
              <a:off x="0" y="260648"/>
              <a:ext cx="9144000" cy="0"/>
            </a:xfrm>
            <a:prstGeom prst="line">
              <a:avLst/>
            </a:prstGeom>
            <a:ln w="57150">
              <a:solidFill>
                <a:srgbClr val="99CCFF"/>
              </a:solidFill>
            </a:ln>
          </p:spPr>
          <p:style>
            <a:lnRef idx="1">
              <a:schemeClr val="accent1"/>
            </a:lnRef>
            <a:fillRef idx="0">
              <a:schemeClr val="accent1"/>
            </a:fillRef>
            <a:effectRef idx="0">
              <a:schemeClr val="accent1"/>
            </a:effectRef>
            <a:fontRef idx="minor">
              <a:schemeClr val="tx1"/>
            </a:fontRef>
          </p:style>
        </p:cxnSp>
      </p:grpSp>
      <p:sp>
        <p:nvSpPr>
          <p:cNvPr id="7" name="テキスト ボックス 6"/>
          <p:cNvSpPr txBox="1"/>
          <p:nvPr/>
        </p:nvSpPr>
        <p:spPr>
          <a:xfrm>
            <a:off x="4758172" y="3915419"/>
            <a:ext cx="1777020" cy="369332"/>
          </a:xfrm>
          <a:prstGeom prst="rect">
            <a:avLst/>
          </a:prstGeom>
          <a:noFill/>
        </p:spPr>
        <p:txBody>
          <a:bodyPr wrap="square" rtlCol="0">
            <a:spAutoFit/>
          </a:bodyPr>
          <a:lstStyle/>
          <a:p>
            <a:r>
              <a:rPr kumimoji="1" lang="en-US" altLang="ja-JP" sz="900" dirty="0" smtClean="0"/>
              <a:t>※</a:t>
            </a:r>
            <a:r>
              <a:rPr kumimoji="1" lang="ja-JP" altLang="en-US" sz="900" dirty="0" smtClean="0"/>
              <a:t>基礎研修受講後に実務要件を</a:t>
            </a:r>
            <a:endParaRPr kumimoji="1" lang="en-US" altLang="ja-JP" sz="900" dirty="0" smtClean="0"/>
          </a:p>
          <a:p>
            <a:r>
              <a:rPr lang="ja-JP" altLang="en-US" sz="900" dirty="0"/>
              <a:t>　</a:t>
            </a:r>
            <a:r>
              <a:rPr lang="ja-JP" altLang="en-US" sz="900" dirty="0" smtClean="0"/>
              <a:t> </a:t>
            </a:r>
            <a:r>
              <a:rPr kumimoji="1" lang="ja-JP" altLang="en-US" sz="900" dirty="0" smtClean="0"/>
              <a:t>満たした場合を含む。</a:t>
            </a:r>
            <a:endParaRPr kumimoji="1" lang="ja-JP" altLang="en-US" sz="900" dirty="0"/>
          </a:p>
        </p:txBody>
      </p:sp>
      <p:sp>
        <p:nvSpPr>
          <p:cNvPr id="47" name="正方形/長方形 46"/>
          <p:cNvSpPr/>
          <p:nvPr/>
        </p:nvSpPr>
        <p:spPr>
          <a:xfrm>
            <a:off x="162615" y="601541"/>
            <a:ext cx="2410569" cy="436684"/>
          </a:xfrm>
          <a:prstGeom prst="rect">
            <a:avLst/>
          </a:prstGeom>
        </p:spPr>
        <p:style>
          <a:lnRef idx="1">
            <a:schemeClr val="accent2"/>
          </a:lnRef>
          <a:fillRef idx="2">
            <a:schemeClr val="accent2"/>
          </a:fillRef>
          <a:effectRef idx="1">
            <a:schemeClr val="accent2"/>
          </a:effectRef>
          <a:fontRef idx="minor">
            <a:schemeClr val="dk1"/>
          </a:fontRef>
        </p:style>
        <p:txBody>
          <a:bodyPr vert="horz" rtlCol="0" anchor="ctr"/>
          <a:lstStyle/>
          <a:p>
            <a:pPr algn="ctr"/>
            <a:r>
              <a:rPr lang="ja-JP" altLang="en-US" sz="1400" b="1" dirty="0" smtClean="0">
                <a:solidFill>
                  <a:schemeClr val="tx1"/>
                </a:solidFill>
              </a:rPr>
              <a:t>経過措置について</a:t>
            </a:r>
            <a:endParaRPr lang="en-US" altLang="ja-JP" sz="1400" b="1" dirty="0" smtClean="0">
              <a:solidFill>
                <a:schemeClr val="tx1"/>
              </a:solidFill>
            </a:endParaRPr>
          </a:p>
        </p:txBody>
      </p:sp>
      <p:sp>
        <p:nvSpPr>
          <p:cNvPr id="9" name="角丸四角形 8"/>
          <p:cNvSpPr/>
          <p:nvPr/>
        </p:nvSpPr>
        <p:spPr>
          <a:xfrm>
            <a:off x="276225" y="1143000"/>
            <a:ext cx="3209375" cy="497726"/>
          </a:xfrm>
          <a:prstGeom prst="roundRect">
            <a:avLst/>
          </a:prstGeom>
          <a:ln>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kumimoji="1" lang="ja-JP" altLang="en-US" sz="1400" b="1" dirty="0" smtClean="0">
                <a:solidFill>
                  <a:schemeClr val="tx1"/>
                </a:solidFill>
              </a:rPr>
              <a:t>①平成</a:t>
            </a:r>
            <a:r>
              <a:rPr kumimoji="1" lang="en-US" altLang="ja-JP" sz="1400" b="1" dirty="0" smtClean="0">
                <a:solidFill>
                  <a:schemeClr val="tx1"/>
                </a:solidFill>
              </a:rPr>
              <a:t>30</a:t>
            </a:r>
            <a:r>
              <a:rPr kumimoji="1" lang="ja-JP" altLang="en-US" sz="1400" b="1" dirty="0" smtClean="0">
                <a:solidFill>
                  <a:schemeClr val="tx1"/>
                </a:solidFill>
              </a:rPr>
              <a:t>年度までの旧体系研修</a:t>
            </a:r>
            <a:endParaRPr kumimoji="1" lang="en-US" altLang="ja-JP" sz="1400" b="1" dirty="0" smtClean="0">
              <a:solidFill>
                <a:schemeClr val="tx1"/>
              </a:solidFill>
            </a:endParaRPr>
          </a:p>
          <a:p>
            <a:pPr algn="ctr"/>
            <a:r>
              <a:rPr kumimoji="1" lang="ja-JP" altLang="en-US" sz="1400" b="1" dirty="0" smtClean="0">
                <a:solidFill>
                  <a:schemeClr val="tx1"/>
                </a:solidFill>
              </a:rPr>
              <a:t>受講済みの者について</a:t>
            </a:r>
            <a:endParaRPr kumimoji="1" lang="ja-JP" altLang="en-US" sz="1400" b="1" dirty="0">
              <a:solidFill>
                <a:schemeClr val="tx1"/>
              </a:solidFill>
            </a:endParaRPr>
          </a:p>
        </p:txBody>
      </p:sp>
      <p:sp>
        <p:nvSpPr>
          <p:cNvPr id="48" name="角丸四角形 47"/>
          <p:cNvSpPr/>
          <p:nvPr/>
        </p:nvSpPr>
        <p:spPr>
          <a:xfrm>
            <a:off x="276225" y="2038322"/>
            <a:ext cx="4762501" cy="457227"/>
          </a:xfrm>
          <a:prstGeom prst="roundRect">
            <a:avLst/>
          </a:prstGeom>
          <a:ln>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ja-JP" altLang="en-US" sz="1400" b="1" dirty="0" smtClean="0">
                <a:solidFill>
                  <a:schemeClr val="tx1"/>
                </a:solidFill>
              </a:rPr>
              <a:t>②</a:t>
            </a:r>
            <a:r>
              <a:rPr lang="ja-JP" altLang="en-US" sz="1400" b="1" dirty="0">
                <a:solidFill>
                  <a:schemeClr val="tx1"/>
                </a:solidFill>
              </a:rPr>
              <a:t>基礎研修受講時点</a:t>
            </a:r>
            <a:r>
              <a:rPr lang="ja-JP" altLang="en-US" sz="1400" b="1" dirty="0" smtClean="0">
                <a:solidFill>
                  <a:schemeClr val="tx1"/>
                </a:solidFill>
              </a:rPr>
              <a:t>で実務</a:t>
            </a:r>
            <a:r>
              <a:rPr lang="ja-JP" altLang="en-US" sz="1400" b="1" dirty="0">
                <a:solidFill>
                  <a:schemeClr val="tx1"/>
                </a:solidFill>
              </a:rPr>
              <a:t>要件を満たして</a:t>
            </a:r>
            <a:r>
              <a:rPr lang="ja-JP" altLang="en-US" sz="1400" b="1" dirty="0" smtClean="0">
                <a:solidFill>
                  <a:schemeClr val="tx1"/>
                </a:solidFill>
              </a:rPr>
              <a:t>いる者について</a:t>
            </a:r>
            <a:endParaRPr lang="en-US" altLang="ja-JP" sz="1400" b="1" dirty="0" smtClean="0">
              <a:solidFill>
                <a:schemeClr val="tx1"/>
              </a:solidFill>
            </a:endParaRPr>
          </a:p>
          <a:p>
            <a:pPr algn="ctr"/>
            <a:r>
              <a:rPr kumimoji="1" lang="en-US" altLang="ja-JP" sz="1200" b="1" u="sng" dirty="0" smtClean="0">
                <a:solidFill>
                  <a:srgbClr val="FF0000"/>
                </a:solidFill>
              </a:rPr>
              <a:t>※</a:t>
            </a:r>
            <a:r>
              <a:rPr lang="ja-JP" altLang="en-US" sz="1200" b="1" u="sng" dirty="0">
                <a:solidFill>
                  <a:srgbClr val="FF0000"/>
                </a:solidFill>
              </a:rPr>
              <a:t>Ｒ１～Ｒ３</a:t>
            </a:r>
            <a:r>
              <a:rPr kumimoji="1" lang="ja-JP" altLang="en-US" sz="1200" b="1" u="sng" dirty="0" smtClean="0">
                <a:solidFill>
                  <a:srgbClr val="FF0000"/>
                </a:solidFill>
              </a:rPr>
              <a:t>の基礎研修受講者に限る</a:t>
            </a:r>
            <a:endParaRPr kumimoji="1" lang="ja-JP" altLang="en-US" sz="1200" b="1" u="sng" dirty="0">
              <a:solidFill>
                <a:srgbClr val="FF0000"/>
              </a:solidFill>
            </a:endParaRPr>
          </a:p>
        </p:txBody>
      </p:sp>
      <p:sp>
        <p:nvSpPr>
          <p:cNvPr id="49" name="正方形/長方形 48"/>
          <p:cNvSpPr/>
          <p:nvPr/>
        </p:nvSpPr>
        <p:spPr>
          <a:xfrm>
            <a:off x="3614715" y="905639"/>
            <a:ext cx="819607" cy="951736"/>
          </a:xfrm>
          <a:prstGeom prst="rect">
            <a:avLst/>
          </a:prstGeom>
          <a:ln/>
        </p:spPr>
        <p:style>
          <a:lnRef idx="2">
            <a:schemeClr val="dk1"/>
          </a:lnRef>
          <a:fillRef idx="1">
            <a:schemeClr val="lt1"/>
          </a:fillRef>
          <a:effectRef idx="0">
            <a:schemeClr val="dk1"/>
          </a:effectRef>
          <a:fontRef idx="minor">
            <a:schemeClr val="dk1"/>
          </a:fontRef>
        </p:style>
        <p:txBody>
          <a:bodyPr vert="eaVert" rtlCol="0" anchor="ctr"/>
          <a:lstStyle/>
          <a:p>
            <a:pPr algn="ctr"/>
            <a:r>
              <a:rPr kumimoji="1" lang="ja-JP" altLang="en-US" sz="1100" dirty="0" smtClean="0">
                <a:solidFill>
                  <a:schemeClr val="tx1"/>
                </a:solidFill>
              </a:rPr>
              <a:t>サービス管理責任者等研修</a:t>
            </a:r>
            <a:r>
              <a:rPr kumimoji="1" lang="ja-JP" altLang="en-US" sz="1100" b="1" dirty="0" smtClean="0">
                <a:solidFill>
                  <a:srgbClr val="FF0000"/>
                </a:solidFill>
              </a:rPr>
              <a:t>（旧体系）</a:t>
            </a:r>
            <a:endParaRPr kumimoji="1" lang="en-US" altLang="ja-JP" sz="1100" b="1" dirty="0" smtClean="0">
              <a:solidFill>
                <a:srgbClr val="FF0000"/>
              </a:solidFill>
            </a:endParaRPr>
          </a:p>
          <a:p>
            <a:pPr algn="ctr"/>
            <a:r>
              <a:rPr kumimoji="1" lang="ja-JP" altLang="en-US" sz="1100" dirty="0" smtClean="0">
                <a:solidFill>
                  <a:schemeClr val="tx1"/>
                </a:solidFill>
              </a:rPr>
              <a:t>受講</a:t>
            </a:r>
            <a:endParaRPr kumimoji="1" lang="en-US" altLang="ja-JP" sz="1100" dirty="0">
              <a:solidFill>
                <a:schemeClr val="tx1"/>
              </a:solidFill>
            </a:endParaRPr>
          </a:p>
        </p:txBody>
      </p:sp>
      <p:sp>
        <p:nvSpPr>
          <p:cNvPr id="44" name="四角形吹き出し 43"/>
          <p:cNvSpPr/>
          <p:nvPr/>
        </p:nvSpPr>
        <p:spPr>
          <a:xfrm>
            <a:off x="5209482" y="2075881"/>
            <a:ext cx="3694608" cy="561098"/>
          </a:xfrm>
          <a:prstGeom prst="wedgeRectCallout">
            <a:avLst>
              <a:gd name="adj1" fmla="val -43371"/>
              <a:gd name="adj2" fmla="val 126542"/>
            </a:avLst>
          </a:prstGeom>
        </p:spPr>
        <p:style>
          <a:lnRef idx="2">
            <a:schemeClr val="accent2"/>
          </a:lnRef>
          <a:fillRef idx="1">
            <a:schemeClr val="lt1"/>
          </a:fillRef>
          <a:effectRef idx="0">
            <a:schemeClr val="accent2"/>
          </a:effectRef>
          <a:fontRef idx="minor">
            <a:schemeClr val="dk1"/>
          </a:fontRef>
        </p:style>
        <p:txBody>
          <a:bodyPr rtlCol="0" anchor="ctr"/>
          <a:lstStyle/>
          <a:p>
            <a:r>
              <a:rPr lang="ja-JP" altLang="en-US" sz="1100" dirty="0"/>
              <a:t>実務要件を満たしている</a:t>
            </a:r>
            <a:r>
              <a:rPr lang="ja-JP" altLang="en-US" sz="1100" dirty="0" smtClean="0"/>
              <a:t>場合は、基礎研修受講後</a:t>
            </a:r>
            <a:r>
              <a:rPr lang="ja-JP" altLang="en-US" sz="1100" b="1" dirty="0" smtClean="0">
                <a:solidFill>
                  <a:srgbClr val="FF0000"/>
                </a:solidFill>
              </a:rPr>
              <a:t>３年間</a:t>
            </a:r>
            <a:r>
              <a:rPr lang="ja-JP" altLang="en-US" sz="1100" dirty="0" smtClean="0"/>
              <a:t>は、</a:t>
            </a:r>
            <a:endParaRPr lang="en-US" altLang="ja-JP" sz="1100" dirty="0" smtClean="0"/>
          </a:p>
          <a:p>
            <a:r>
              <a:rPr lang="ja-JP" altLang="en-US" sz="1100" dirty="0" smtClean="0"/>
              <a:t>実践研修を受講していなくても、サービス管理</a:t>
            </a:r>
            <a:r>
              <a:rPr lang="ja-JP" altLang="en-US" sz="1100" dirty="0"/>
              <a:t>責任者</a:t>
            </a:r>
            <a:r>
              <a:rPr lang="ja-JP" altLang="en-US" sz="1100" dirty="0" smtClean="0"/>
              <a:t>等とみなす。</a:t>
            </a:r>
            <a:endParaRPr lang="ja-JP" altLang="en-US" sz="1100" dirty="0">
              <a:solidFill>
                <a:srgbClr val="FF0000"/>
              </a:solidFill>
            </a:endParaRPr>
          </a:p>
        </p:txBody>
      </p:sp>
      <p:cxnSp>
        <p:nvCxnSpPr>
          <p:cNvPr id="65" name="直線矢印コネクタ 64"/>
          <p:cNvCxnSpPr/>
          <p:nvPr/>
        </p:nvCxnSpPr>
        <p:spPr>
          <a:xfrm>
            <a:off x="4604869" y="3457055"/>
            <a:ext cx="2021242" cy="1"/>
          </a:xfrm>
          <a:prstGeom prst="straightConnector1">
            <a:avLst/>
          </a:prstGeom>
          <a:ln w="4445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nvGrpSpPr>
          <p:cNvPr id="66" name="グループ化 65"/>
          <p:cNvGrpSpPr/>
          <p:nvPr/>
        </p:nvGrpSpPr>
        <p:grpSpPr>
          <a:xfrm>
            <a:off x="3163530" y="5070192"/>
            <a:ext cx="1425974" cy="1635347"/>
            <a:chOff x="2332156" y="2068887"/>
            <a:chExt cx="1852667" cy="2441214"/>
          </a:xfrm>
        </p:grpSpPr>
        <p:sp>
          <p:nvSpPr>
            <p:cNvPr id="67" name="正方形/長方形 66"/>
            <p:cNvSpPr/>
            <p:nvPr/>
          </p:nvSpPr>
          <p:spPr>
            <a:xfrm>
              <a:off x="2396325" y="2179928"/>
              <a:ext cx="819404" cy="2198110"/>
            </a:xfrm>
            <a:prstGeom prst="rect">
              <a:avLst/>
            </a:prstGeom>
            <a:ln/>
          </p:spPr>
          <p:style>
            <a:lnRef idx="2">
              <a:schemeClr val="dk1"/>
            </a:lnRef>
            <a:fillRef idx="1">
              <a:schemeClr val="lt1"/>
            </a:fillRef>
            <a:effectRef idx="0">
              <a:schemeClr val="dk1"/>
            </a:effectRef>
            <a:fontRef idx="minor">
              <a:schemeClr val="dk1"/>
            </a:fontRef>
          </p:style>
          <p:txBody>
            <a:bodyPr vert="eaVert" rtlCol="0" anchor="ctr"/>
            <a:lstStyle/>
            <a:p>
              <a:pPr algn="ctr"/>
              <a:r>
                <a:rPr kumimoji="1" lang="ja-JP" altLang="en-US" sz="1100" dirty="0" smtClean="0">
                  <a:solidFill>
                    <a:schemeClr val="tx1"/>
                  </a:solidFill>
                </a:rPr>
                <a:t>相談支援従事者</a:t>
              </a:r>
              <a:endParaRPr kumimoji="1" lang="en-US" altLang="ja-JP" sz="1100" dirty="0" smtClean="0">
                <a:solidFill>
                  <a:schemeClr val="tx1"/>
                </a:solidFill>
              </a:endParaRPr>
            </a:p>
            <a:p>
              <a:pPr algn="ctr"/>
              <a:r>
                <a:rPr kumimoji="1" lang="ja-JP" altLang="en-US" sz="1100" dirty="0" smtClean="0">
                  <a:solidFill>
                    <a:schemeClr val="tx1"/>
                  </a:solidFill>
                </a:rPr>
                <a:t>初任者</a:t>
              </a:r>
              <a:r>
                <a:rPr kumimoji="1" lang="ja-JP" altLang="en-US" sz="1100" dirty="0">
                  <a:solidFill>
                    <a:schemeClr val="tx1"/>
                  </a:solidFill>
                </a:rPr>
                <a:t>研修</a:t>
              </a:r>
              <a:endParaRPr kumimoji="1" lang="en-US" altLang="ja-JP" sz="1100" dirty="0">
                <a:solidFill>
                  <a:schemeClr val="tx1"/>
                </a:solidFill>
              </a:endParaRPr>
            </a:p>
            <a:p>
              <a:pPr algn="ctr"/>
              <a:r>
                <a:rPr lang="ja-JP" altLang="en-US" sz="1100" dirty="0">
                  <a:solidFill>
                    <a:schemeClr val="tx1"/>
                  </a:solidFill>
                </a:rPr>
                <a:t>講義</a:t>
              </a:r>
              <a:r>
                <a:rPr lang="ja-JP" altLang="en-US" sz="1100" dirty="0" smtClean="0">
                  <a:solidFill>
                    <a:schemeClr val="tx1"/>
                  </a:solidFill>
                </a:rPr>
                <a:t>部分</a:t>
              </a:r>
              <a:endParaRPr lang="en-US" altLang="ja-JP" sz="1100" dirty="0">
                <a:solidFill>
                  <a:schemeClr val="tx1"/>
                </a:solidFill>
              </a:endParaRPr>
            </a:p>
          </p:txBody>
        </p:sp>
        <p:sp>
          <p:nvSpPr>
            <p:cNvPr id="68" name="正方形/長方形 67"/>
            <p:cNvSpPr/>
            <p:nvPr/>
          </p:nvSpPr>
          <p:spPr>
            <a:xfrm>
              <a:off x="3260209" y="2179927"/>
              <a:ext cx="858984" cy="2198110"/>
            </a:xfrm>
            <a:prstGeom prst="rect">
              <a:avLst/>
            </a:prstGeom>
            <a:ln/>
          </p:spPr>
          <p:style>
            <a:lnRef idx="2">
              <a:schemeClr val="dk1"/>
            </a:lnRef>
            <a:fillRef idx="1">
              <a:schemeClr val="lt1"/>
            </a:fillRef>
            <a:effectRef idx="0">
              <a:schemeClr val="dk1"/>
            </a:effectRef>
            <a:fontRef idx="minor">
              <a:schemeClr val="dk1"/>
            </a:fontRef>
          </p:style>
          <p:txBody>
            <a:bodyPr vert="eaVert" rtlCol="0" anchor="ctr"/>
            <a:lstStyle/>
            <a:p>
              <a:pPr algn="ctr"/>
              <a:r>
                <a:rPr kumimoji="1" lang="ja-JP" altLang="en-US" sz="1100" dirty="0" smtClean="0">
                  <a:solidFill>
                    <a:schemeClr val="tx1"/>
                  </a:solidFill>
                </a:rPr>
                <a:t>サービス管理責任者等</a:t>
              </a:r>
              <a:endParaRPr kumimoji="1" lang="en-US" altLang="ja-JP" sz="1100" dirty="0" smtClean="0">
                <a:solidFill>
                  <a:schemeClr val="tx1"/>
                </a:solidFill>
              </a:endParaRPr>
            </a:p>
            <a:p>
              <a:pPr algn="ctr"/>
              <a:r>
                <a:rPr lang="ja-JP" altLang="en-US" sz="1100" dirty="0" smtClean="0">
                  <a:solidFill>
                    <a:schemeClr val="tx1"/>
                  </a:solidFill>
                </a:rPr>
                <a:t>基礎研修</a:t>
              </a:r>
              <a:endParaRPr lang="en-US" altLang="ja-JP" sz="1100" dirty="0" smtClean="0">
                <a:solidFill>
                  <a:schemeClr val="tx1"/>
                </a:solidFill>
              </a:endParaRPr>
            </a:p>
            <a:p>
              <a:pPr algn="ctr"/>
              <a:r>
                <a:rPr lang="ja-JP" altLang="en-US" sz="1100" dirty="0" smtClean="0">
                  <a:solidFill>
                    <a:schemeClr val="tx1"/>
                  </a:solidFill>
                </a:rPr>
                <a:t>講義</a:t>
              </a:r>
              <a:r>
                <a:rPr lang="ja-JP" altLang="en-US" sz="1100" dirty="0">
                  <a:solidFill>
                    <a:schemeClr val="tx1"/>
                  </a:solidFill>
                </a:rPr>
                <a:t>・</a:t>
              </a:r>
              <a:r>
                <a:rPr lang="ja-JP" altLang="en-US" sz="1100" dirty="0" smtClean="0">
                  <a:solidFill>
                    <a:schemeClr val="tx1"/>
                  </a:solidFill>
                </a:rPr>
                <a:t>演習</a:t>
              </a:r>
              <a:endParaRPr lang="en-US" altLang="ja-JP" sz="1100" dirty="0">
                <a:solidFill>
                  <a:schemeClr val="tx1"/>
                </a:solidFill>
              </a:endParaRPr>
            </a:p>
          </p:txBody>
        </p:sp>
        <p:sp>
          <p:nvSpPr>
            <p:cNvPr id="69" name="正方形/長方形 68"/>
            <p:cNvSpPr/>
            <p:nvPr/>
          </p:nvSpPr>
          <p:spPr>
            <a:xfrm>
              <a:off x="2332156" y="2068887"/>
              <a:ext cx="1852667" cy="2441214"/>
            </a:xfrm>
            <a:prstGeom prst="rect">
              <a:avLst/>
            </a:prstGeom>
            <a:noFill/>
            <a:ln>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200" dirty="0">
                <a:solidFill>
                  <a:schemeClr val="tx1"/>
                </a:solidFill>
              </a:endParaRPr>
            </a:p>
          </p:txBody>
        </p:sp>
      </p:grpSp>
      <p:sp>
        <p:nvSpPr>
          <p:cNvPr id="70" name="正方形/長方形 69"/>
          <p:cNvSpPr/>
          <p:nvPr/>
        </p:nvSpPr>
        <p:spPr>
          <a:xfrm>
            <a:off x="6682587" y="5153322"/>
            <a:ext cx="748399" cy="1552214"/>
          </a:xfrm>
          <a:prstGeom prst="rect">
            <a:avLst/>
          </a:prstGeom>
          <a:ln/>
        </p:spPr>
        <p:style>
          <a:lnRef idx="2">
            <a:schemeClr val="dk1"/>
          </a:lnRef>
          <a:fillRef idx="1">
            <a:schemeClr val="lt1"/>
          </a:fillRef>
          <a:effectRef idx="0">
            <a:schemeClr val="dk1"/>
          </a:effectRef>
          <a:fontRef idx="minor">
            <a:schemeClr val="dk1"/>
          </a:fontRef>
        </p:style>
        <p:txBody>
          <a:bodyPr vert="eaVert" rtlCol="0" anchor="ctr"/>
          <a:lstStyle/>
          <a:p>
            <a:pPr algn="ctr"/>
            <a:r>
              <a:rPr kumimoji="1" lang="ja-JP" altLang="en-US" sz="1100" dirty="0" smtClean="0">
                <a:solidFill>
                  <a:schemeClr val="tx1"/>
                </a:solidFill>
              </a:rPr>
              <a:t>サービス管理責任者等</a:t>
            </a:r>
            <a:endParaRPr kumimoji="1" lang="en-US" altLang="ja-JP" sz="1100" dirty="0" smtClean="0">
              <a:solidFill>
                <a:schemeClr val="tx1"/>
              </a:solidFill>
            </a:endParaRPr>
          </a:p>
          <a:p>
            <a:pPr algn="ctr"/>
            <a:r>
              <a:rPr kumimoji="1" lang="ja-JP" altLang="en-US" sz="1100" dirty="0" smtClean="0">
                <a:solidFill>
                  <a:schemeClr val="tx1"/>
                </a:solidFill>
              </a:rPr>
              <a:t>実践</a:t>
            </a:r>
            <a:r>
              <a:rPr kumimoji="1" lang="ja-JP" altLang="en-US" sz="1100" dirty="0">
                <a:solidFill>
                  <a:schemeClr val="tx1"/>
                </a:solidFill>
              </a:rPr>
              <a:t>研修</a:t>
            </a:r>
            <a:endParaRPr kumimoji="1" lang="en-US" altLang="ja-JP" sz="1100" dirty="0">
              <a:solidFill>
                <a:schemeClr val="tx1"/>
              </a:solidFill>
            </a:endParaRPr>
          </a:p>
          <a:p>
            <a:pPr algn="ctr"/>
            <a:r>
              <a:rPr lang="ja-JP" altLang="en-US" sz="1100" dirty="0">
                <a:solidFill>
                  <a:schemeClr val="tx1"/>
                </a:solidFill>
              </a:rPr>
              <a:t>講義・</a:t>
            </a:r>
            <a:r>
              <a:rPr lang="ja-JP" altLang="en-US" sz="1100" dirty="0" smtClean="0">
                <a:solidFill>
                  <a:schemeClr val="tx1"/>
                </a:solidFill>
              </a:rPr>
              <a:t>演習</a:t>
            </a:r>
            <a:endParaRPr lang="en-US" altLang="ja-JP" sz="1100" dirty="0">
              <a:solidFill>
                <a:schemeClr val="tx1"/>
              </a:solidFill>
            </a:endParaRPr>
          </a:p>
        </p:txBody>
      </p:sp>
      <p:sp>
        <p:nvSpPr>
          <p:cNvPr id="71" name="正方形/長方形 70"/>
          <p:cNvSpPr/>
          <p:nvPr/>
        </p:nvSpPr>
        <p:spPr>
          <a:xfrm>
            <a:off x="7881905" y="5160812"/>
            <a:ext cx="938246" cy="1552215"/>
          </a:xfrm>
          <a:prstGeom prst="rect">
            <a:avLst/>
          </a:prstGeom>
          <a:noFill/>
          <a:ln>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r>
              <a:rPr lang="ja-JP" altLang="en-US" sz="1100" dirty="0" smtClean="0">
                <a:solidFill>
                  <a:schemeClr val="tx1"/>
                </a:solidFill>
              </a:rPr>
              <a:t>サービス管理責任者等更新</a:t>
            </a:r>
            <a:r>
              <a:rPr lang="ja-JP" altLang="en-US" sz="1100" dirty="0">
                <a:solidFill>
                  <a:schemeClr val="tx1"/>
                </a:solidFill>
              </a:rPr>
              <a:t>研修</a:t>
            </a:r>
            <a:endParaRPr lang="en-US" altLang="ja-JP" sz="1100" dirty="0">
              <a:solidFill>
                <a:schemeClr val="tx1"/>
              </a:solidFill>
            </a:endParaRPr>
          </a:p>
          <a:p>
            <a:pPr algn="ctr"/>
            <a:r>
              <a:rPr lang="en-US" altLang="ja-JP" sz="1100" dirty="0" smtClean="0">
                <a:solidFill>
                  <a:schemeClr val="tx1"/>
                </a:solidFill>
              </a:rPr>
              <a:t>※</a:t>
            </a:r>
            <a:r>
              <a:rPr lang="ja-JP" altLang="en-US" sz="1100" dirty="0">
                <a:solidFill>
                  <a:schemeClr val="tx1"/>
                </a:solidFill>
              </a:rPr>
              <a:t>実践研修</a:t>
            </a:r>
            <a:r>
              <a:rPr lang="ja-JP" altLang="en-US" sz="1100" dirty="0" smtClean="0">
                <a:solidFill>
                  <a:schemeClr val="tx1"/>
                </a:solidFill>
              </a:rPr>
              <a:t>修了後</a:t>
            </a:r>
            <a:endParaRPr lang="en-US" altLang="ja-JP" sz="1100" dirty="0" smtClean="0">
              <a:solidFill>
                <a:schemeClr val="tx1"/>
              </a:solidFill>
            </a:endParaRPr>
          </a:p>
          <a:p>
            <a:pPr algn="ctr"/>
            <a:r>
              <a:rPr lang="en-US" altLang="ja-JP" sz="1100" dirty="0" smtClean="0">
                <a:solidFill>
                  <a:schemeClr val="tx1"/>
                </a:solidFill>
              </a:rPr>
              <a:t>5</a:t>
            </a:r>
            <a:r>
              <a:rPr lang="ja-JP" altLang="en-US" sz="1100" dirty="0">
                <a:solidFill>
                  <a:schemeClr val="tx1"/>
                </a:solidFill>
              </a:rPr>
              <a:t>年毎に受講</a:t>
            </a:r>
          </a:p>
        </p:txBody>
      </p:sp>
      <p:sp>
        <p:nvSpPr>
          <p:cNvPr id="63" name="四角形吹き出し 62"/>
          <p:cNvSpPr/>
          <p:nvPr/>
        </p:nvSpPr>
        <p:spPr>
          <a:xfrm>
            <a:off x="4612863" y="4503847"/>
            <a:ext cx="4353744" cy="566342"/>
          </a:xfrm>
          <a:prstGeom prst="wedgeRectCallout">
            <a:avLst>
              <a:gd name="adj1" fmla="val -39471"/>
              <a:gd name="adj2" fmla="val 171779"/>
            </a:avLst>
          </a:prstGeom>
        </p:spPr>
        <p:style>
          <a:lnRef idx="2">
            <a:schemeClr val="accent3"/>
          </a:lnRef>
          <a:fillRef idx="1">
            <a:schemeClr val="lt1"/>
          </a:fillRef>
          <a:effectRef idx="0">
            <a:schemeClr val="accent3"/>
          </a:effectRef>
          <a:fontRef idx="minor">
            <a:schemeClr val="dk1"/>
          </a:fontRef>
        </p:style>
        <p:txBody>
          <a:bodyPr rtlCol="0" anchor="ctr"/>
          <a:lstStyle/>
          <a:p>
            <a:pPr marL="285750" indent="-285750">
              <a:buFont typeface="Wingdings" panose="05000000000000000000" pitchFamily="2" charset="2"/>
              <a:buChar char="Ø"/>
            </a:pPr>
            <a:r>
              <a:rPr lang="ja-JP" altLang="en-US" sz="1100" dirty="0" smtClean="0"/>
              <a:t>既にサービス管理責任者等が１名配置されて</a:t>
            </a:r>
            <a:r>
              <a:rPr lang="ja-JP" altLang="en-US" sz="1100" dirty="0"/>
              <a:t>いる</a:t>
            </a:r>
            <a:r>
              <a:rPr lang="ja-JP" altLang="en-US" sz="1100" dirty="0" smtClean="0"/>
              <a:t>場合は、</a:t>
            </a:r>
            <a:r>
              <a:rPr lang="ja-JP" altLang="en-US" sz="1100" b="1" u="sng" dirty="0" smtClean="0"/>
              <a:t>２人目のサービス管理責任者等として</a:t>
            </a:r>
            <a:r>
              <a:rPr lang="ja-JP" altLang="en-US" sz="1100" b="1" u="sng" dirty="0"/>
              <a:t>は</a:t>
            </a:r>
            <a:r>
              <a:rPr lang="ja-JP" altLang="en-US" sz="1100" b="1" u="sng" dirty="0" smtClean="0"/>
              <a:t>配置可能。</a:t>
            </a:r>
            <a:endParaRPr lang="en-US" altLang="ja-JP" sz="1100" b="1" u="sng" dirty="0" smtClean="0"/>
          </a:p>
          <a:p>
            <a:pPr marL="285750" indent="-285750">
              <a:buFont typeface="Wingdings" panose="05000000000000000000" pitchFamily="2" charset="2"/>
              <a:buChar char="Ø"/>
            </a:pPr>
            <a:r>
              <a:rPr lang="ja-JP" altLang="en-US" sz="1100" dirty="0"/>
              <a:t>個別支援計画</a:t>
            </a:r>
            <a:r>
              <a:rPr lang="ja-JP" altLang="en-US" sz="1100" b="1" u="sng" dirty="0"/>
              <a:t>原案</a:t>
            </a:r>
            <a:r>
              <a:rPr lang="ja-JP" altLang="en-US" sz="1100" dirty="0"/>
              <a:t>の作成が可能であることを明確化</a:t>
            </a:r>
            <a:r>
              <a:rPr lang="ja-JP" altLang="en-US" sz="1100" dirty="0" smtClean="0"/>
              <a:t>。</a:t>
            </a:r>
            <a:endParaRPr lang="en-US" altLang="ja-JP" sz="1100" dirty="0"/>
          </a:p>
        </p:txBody>
      </p:sp>
      <p:sp>
        <p:nvSpPr>
          <p:cNvPr id="74" name="正方形/長方形 73"/>
          <p:cNvSpPr/>
          <p:nvPr/>
        </p:nvSpPr>
        <p:spPr>
          <a:xfrm>
            <a:off x="7881905" y="713083"/>
            <a:ext cx="938246" cy="1272676"/>
          </a:xfrm>
          <a:prstGeom prst="rect">
            <a:avLst/>
          </a:prstGeom>
          <a:noFill/>
          <a:ln>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r>
              <a:rPr lang="ja-JP" altLang="en-US" sz="1100" dirty="0" smtClean="0">
                <a:solidFill>
                  <a:schemeClr val="tx1"/>
                </a:solidFill>
              </a:rPr>
              <a:t>サービス管理責任者等更新研修</a:t>
            </a:r>
            <a:endParaRPr lang="en-US" altLang="ja-JP" sz="1100" dirty="0" smtClean="0">
              <a:solidFill>
                <a:schemeClr val="tx1"/>
              </a:solidFill>
            </a:endParaRPr>
          </a:p>
          <a:p>
            <a:pPr algn="ctr"/>
            <a:r>
              <a:rPr lang="en-US" altLang="ja-JP" sz="1100" dirty="0" smtClean="0">
                <a:solidFill>
                  <a:schemeClr val="tx1"/>
                </a:solidFill>
              </a:rPr>
              <a:t>※</a:t>
            </a:r>
            <a:r>
              <a:rPr lang="ja-JP" altLang="en-US" sz="1100" dirty="0" smtClean="0">
                <a:solidFill>
                  <a:schemeClr val="tx1"/>
                </a:solidFill>
              </a:rPr>
              <a:t>５年毎に受講</a:t>
            </a:r>
            <a:endParaRPr lang="en-US" altLang="ja-JP" sz="1100" dirty="0">
              <a:solidFill>
                <a:schemeClr val="tx1"/>
              </a:solidFill>
            </a:endParaRPr>
          </a:p>
        </p:txBody>
      </p:sp>
      <p:cxnSp>
        <p:nvCxnSpPr>
          <p:cNvPr id="75" name="直線矢印コネクタ 74"/>
          <p:cNvCxnSpPr/>
          <p:nvPr/>
        </p:nvCxnSpPr>
        <p:spPr>
          <a:xfrm>
            <a:off x="4876801" y="1640726"/>
            <a:ext cx="2993103" cy="0"/>
          </a:xfrm>
          <a:prstGeom prst="straightConnector1">
            <a:avLst/>
          </a:prstGeom>
          <a:ln w="444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7" name="直線矢印コネクタ 76"/>
          <p:cNvCxnSpPr/>
          <p:nvPr/>
        </p:nvCxnSpPr>
        <p:spPr>
          <a:xfrm>
            <a:off x="4434322" y="1640726"/>
            <a:ext cx="442479" cy="0"/>
          </a:xfrm>
          <a:prstGeom prst="straightConnector1">
            <a:avLst/>
          </a:prstGeom>
          <a:ln w="44450">
            <a:solidFill>
              <a:schemeClr val="tx1"/>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80" name="直線コネクタ 79"/>
          <p:cNvCxnSpPr/>
          <p:nvPr/>
        </p:nvCxnSpPr>
        <p:spPr>
          <a:xfrm>
            <a:off x="4876800" y="905639"/>
            <a:ext cx="0" cy="951736"/>
          </a:xfrm>
          <a:prstGeom prst="line">
            <a:avLst/>
          </a:prstGeom>
          <a:ln w="38100">
            <a:solidFill>
              <a:srgbClr val="00B0F0"/>
            </a:solidFill>
          </a:ln>
        </p:spPr>
        <p:style>
          <a:lnRef idx="1">
            <a:schemeClr val="accent1"/>
          </a:lnRef>
          <a:fillRef idx="0">
            <a:schemeClr val="accent1"/>
          </a:fillRef>
          <a:effectRef idx="0">
            <a:schemeClr val="accent1"/>
          </a:effectRef>
          <a:fontRef idx="minor">
            <a:schemeClr val="tx1"/>
          </a:fontRef>
        </p:style>
      </p:cxnSp>
      <p:sp>
        <p:nvSpPr>
          <p:cNvPr id="82" name="テキスト ボックス 81"/>
          <p:cNvSpPr txBox="1"/>
          <p:nvPr/>
        </p:nvSpPr>
        <p:spPr>
          <a:xfrm>
            <a:off x="4527820" y="711791"/>
            <a:ext cx="1496466" cy="253916"/>
          </a:xfrm>
          <a:prstGeom prst="rect">
            <a:avLst/>
          </a:prstGeom>
          <a:noFill/>
        </p:spPr>
        <p:txBody>
          <a:bodyPr wrap="square" rtlCol="0">
            <a:spAutoFit/>
          </a:bodyPr>
          <a:lstStyle/>
          <a:p>
            <a:r>
              <a:rPr kumimoji="1" lang="en-US" altLang="ja-JP" sz="1050" dirty="0" smtClean="0"/>
              <a:t>R1</a:t>
            </a:r>
            <a:r>
              <a:rPr kumimoji="1" lang="ja-JP" altLang="en-US" sz="1050" dirty="0" smtClean="0"/>
              <a:t>～</a:t>
            </a:r>
            <a:r>
              <a:rPr kumimoji="1" lang="ja-JP" altLang="en-US" sz="1050" dirty="0" smtClean="0"/>
              <a:t>（新体系移行）</a:t>
            </a:r>
            <a:endParaRPr kumimoji="1" lang="ja-JP" altLang="en-US" sz="1050" dirty="0"/>
          </a:p>
        </p:txBody>
      </p:sp>
      <p:sp>
        <p:nvSpPr>
          <p:cNvPr id="91" name="四角形吹き出し 90"/>
          <p:cNvSpPr/>
          <p:nvPr/>
        </p:nvSpPr>
        <p:spPr>
          <a:xfrm>
            <a:off x="4982096" y="965709"/>
            <a:ext cx="2752725" cy="539243"/>
          </a:xfrm>
          <a:prstGeom prst="wedgeRectCallout">
            <a:avLst>
              <a:gd name="adj1" fmla="val -1503"/>
              <a:gd name="adj2" fmla="val 74291"/>
            </a:avLst>
          </a:prstGeom>
        </p:spPr>
        <p:style>
          <a:lnRef idx="2">
            <a:schemeClr val="accent2"/>
          </a:lnRef>
          <a:fillRef idx="1">
            <a:schemeClr val="lt1"/>
          </a:fillRef>
          <a:effectRef idx="0">
            <a:schemeClr val="accent2"/>
          </a:effectRef>
          <a:fontRef idx="minor">
            <a:schemeClr val="dk1"/>
          </a:fontRef>
        </p:style>
        <p:txBody>
          <a:bodyPr rtlCol="0" anchor="ctr"/>
          <a:lstStyle/>
          <a:p>
            <a:r>
              <a:rPr lang="ja-JP" altLang="en-US" sz="1000" dirty="0" smtClean="0"/>
              <a:t>施行後</a:t>
            </a:r>
            <a:r>
              <a:rPr lang="ja-JP" altLang="en-US" sz="1000" smtClean="0"/>
              <a:t>５年間（令和５年度</a:t>
            </a:r>
            <a:r>
              <a:rPr lang="ja-JP" altLang="en-US" sz="1000" dirty="0" smtClean="0"/>
              <a:t>末まで）は、更新研修受講前でも引き続きサービス管理</a:t>
            </a:r>
            <a:r>
              <a:rPr lang="ja-JP" altLang="en-US" sz="1000" dirty="0"/>
              <a:t>責任者</a:t>
            </a:r>
            <a:r>
              <a:rPr lang="ja-JP" altLang="en-US" sz="1000" dirty="0" smtClean="0"/>
              <a:t>等</a:t>
            </a:r>
            <a:r>
              <a:rPr lang="ja-JP" altLang="en-US" sz="1000" dirty="0"/>
              <a:t>と</a:t>
            </a:r>
            <a:r>
              <a:rPr lang="ja-JP" altLang="en-US" sz="1000" dirty="0" smtClean="0"/>
              <a:t>して業務可能。</a:t>
            </a:r>
            <a:endParaRPr lang="ja-JP" altLang="en-US" sz="1000" dirty="0">
              <a:solidFill>
                <a:srgbClr val="FF0000"/>
              </a:solidFill>
            </a:endParaRPr>
          </a:p>
        </p:txBody>
      </p:sp>
    </p:spTree>
    <p:extLst>
      <p:ext uri="{BB962C8B-B14F-4D97-AF65-F5344CB8AC3E}">
        <p14:creationId xmlns:p14="http://schemas.microsoft.com/office/powerpoint/2010/main" val="269630335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2786</TotalTime>
  <Words>744</Words>
  <Application>Microsoft Office PowerPoint</Application>
  <PresentationFormat>画面に合わせる (4:3)</PresentationFormat>
  <Paragraphs>164</Paragraphs>
  <Slides>3</Slides>
  <Notes>1</Notes>
  <HiddenSlides>0</HiddenSlides>
  <MMClips>0</MMClips>
  <ScaleCrop>false</ScaleCrop>
  <HeadingPairs>
    <vt:vector size="4" baseType="variant">
      <vt:variant>
        <vt:lpstr>テーマ</vt:lpstr>
      </vt:variant>
      <vt:variant>
        <vt:i4>1</vt:i4>
      </vt:variant>
      <vt:variant>
        <vt:lpstr>スライド タイトル</vt:lpstr>
      </vt:variant>
      <vt:variant>
        <vt:i4>3</vt:i4>
      </vt:variant>
    </vt:vector>
  </HeadingPairs>
  <TitlesOfParts>
    <vt:vector size="4" baseType="lpstr">
      <vt:lpstr>Office ​​テーマ</vt:lpstr>
      <vt:lpstr>PowerPoint プレゼンテーション</vt:lpstr>
      <vt:lpstr>PowerPoint プレゼンテーション</vt:lpstr>
      <vt:lpstr>サービス管理責任者等の研修見直しに伴う経過措置及び配置時の取扱いの緩和等について</vt:lpstr>
    </vt:vector>
  </TitlesOfParts>
  <Company>厚生労働省</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相談支援専門員の研修制度の見直しイメージ</dc:title>
  <dc:creator>厚生労働省ネットワークシステム</dc:creator>
  <cp:lastModifiedBy>東京都</cp:lastModifiedBy>
  <cp:revision>145</cp:revision>
  <cp:lastPrinted>2019-11-25T02:48:34Z</cp:lastPrinted>
  <dcterms:created xsi:type="dcterms:W3CDTF">2017-01-25T04:59:47Z</dcterms:created>
  <dcterms:modified xsi:type="dcterms:W3CDTF">2019-11-26T01:13:23Z</dcterms:modified>
</cp:coreProperties>
</file>