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954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2491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912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50492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3420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22627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70533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4578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987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43678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0810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5543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6508-59F3-4A09-8323-6713CC58DD17}" type="datetimeFigureOut">
              <a:rPr kumimoji="1" lang="ja-JP" altLang="en-US" smtClean="0"/>
              <a:t>2026/4/7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D2FA0-8F26-47F1-877D-3363419979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8721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ogoform.jp/form/tmgform/933322" TargetMode="External"/><Relationship Id="rId2" Type="http://schemas.openxmlformats.org/officeDocument/2006/relationships/hyperlink" Target="https://www.fukushi.metro.tokyo.lg.jp/shougai/jigyo/tankyuin/index.html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146304" y="210312"/>
            <a:ext cx="4782312" cy="39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b="1" dirty="0"/>
              <a:t>各サービスの窓口一覧（令和８年</a:t>
            </a:r>
            <a:r>
              <a:rPr lang="ja-JP" altLang="en-US" b="1" dirty="0"/>
              <a:t>４</a:t>
            </a:r>
            <a:r>
              <a:rPr kumimoji="1" lang="ja-JP" altLang="en-US" b="1" dirty="0"/>
              <a:t>月時点）</a:t>
            </a: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645135"/>
              </p:ext>
            </p:extLst>
          </p:nvPr>
        </p:nvGraphicFramePr>
        <p:xfrm>
          <a:off x="146304" y="555074"/>
          <a:ext cx="11896345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4479">
                  <a:extLst>
                    <a:ext uri="{9D8B030D-6E8A-4147-A177-3AD203B41FA5}">
                      <a16:colId xmlns:a16="http://schemas.microsoft.com/office/drawing/2014/main" val="1880406308"/>
                    </a:ext>
                  </a:extLst>
                </a:gridCol>
                <a:gridCol w="1152939">
                  <a:extLst>
                    <a:ext uri="{9D8B030D-6E8A-4147-A177-3AD203B41FA5}">
                      <a16:colId xmlns:a16="http://schemas.microsoft.com/office/drawing/2014/main" val="1418365303"/>
                    </a:ext>
                  </a:extLst>
                </a:gridCol>
                <a:gridCol w="1709530">
                  <a:extLst>
                    <a:ext uri="{9D8B030D-6E8A-4147-A177-3AD203B41FA5}">
                      <a16:colId xmlns:a16="http://schemas.microsoft.com/office/drawing/2014/main" val="2233903944"/>
                    </a:ext>
                  </a:extLst>
                </a:gridCol>
                <a:gridCol w="2295939">
                  <a:extLst>
                    <a:ext uri="{9D8B030D-6E8A-4147-A177-3AD203B41FA5}">
                      <a16:colId xmlns:a16="http://schemas.microsoft.com/office/drawing/2014/main" val="212954415"/>
                    </a:ext>
                  </a:extLst>
                </a:gridCol>
                <a:gridCol w="2113458">
                  <a:extLst>
                    <a:ext uri="{9D8B030D-6E8A-4147-A177-3AD203B41FA5}">
                      <a16:colId xmlns:a16="http://schemas.microsoft.com/office/drawing/2014/main" val="3179071366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指定障害福祉サービス等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/>
                        <a:t>指定申請・変更届等受付窓口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1" lang="en-US" altLang="ja-JP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400" dirty="0"/>
                        <a:t>制度・運営等に関するお問い合わせ窓口</a:t>
                      </a:r>
                      <a:endParaRPr kumimoji="1" lang="en-US" altLang="ja-JP" sz="1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sz="16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6354365"/>
                  </a:ext>
                </a:extLst>
              </a:tr>
              <a:tr h="463974">
                <a:tc vMerge="1"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dirty="0"/>
                        <a:t>東京都</a:t>
                      </a:r>
                      <a:endParaRPr kumimoji="1" lang="en-US" altLang="ja-JP" sz="1400" dirty="0"/>
                    </a:p>
                    <a:p>
                      <a:pPr algn="ctr"/>
                      <a:r>
                        <a:rPr kumimoji="1" lang="ja-JP" altLang="en-US" sz="1200" dirty="0"/>
                        <a:t>福祉保健財団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電話番号</a:t>
                      </a:r>
                      <a:endParaRPr kumimoji="1" lang="en-US" altLang="ja-JP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dirty="0"/>
                        <a:t>東京都 福祉局 </a:t>
                      </a:r>
                      <a:endParaRPr kumimoji="1" lang="en-US" altLang="ja-JP" sz="1400" dirty="0"/>
                    </a:p>
                    <a:p>
                      <a:pPr algn="ctr"/>
                      <a:r>
                        <a:rPr kumimoji="1" lang="ja-JP" altLang="en-US" sz="1400" dirty="0"/>
                        <a:t>障害者施策推進部　</a:t>
                      </a:r>
                      <a:endParaRPr kumimoji="1" lang="ja-JP" altLang="en-US" sz="12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/>
                        <a:t>上段：電話番号</a:t>
                      </a:r>
                      <a:endParaRPr kumimoji="1" lang="en-US" altLang="ja-JP" sz="1200" dirty="0"/>
                    </a:p>
                    <a:p>
                      <a:pPr algn="ctr"/>
                      <a:r>
                        <a:rPr kumimoji="1" lang="ja-JP" altLang="en-US" sz="1200" b="0" dirty="0"/>
                        <a:t>下段：メールアドレス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5750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居宅介護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重度訪問介護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同行援護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行動援護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重度障害者等包括支援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自立生活援助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endParaRPr kumimoji="1" lang="en-US" altLang="ja-JP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一般相談支援（地域移行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支援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・地域定着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支援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在宅担当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03-6302-0257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地域生活支援課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在宅支援担当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03-5320-4325</a:t>
                      </a:r>
                    </a:p>
                    <a:p>
                      <a:r>
                        <a:rPr kumimoji="1" lang="en-US" altLang="ja-JP" sz="900" b="1" dirty="0">
                          <a:solidFill>
                            <a:schemeClr val="tx1"/>
                          </a:solidFill>
                        </a:rPr>
                        <a:t>S1140702@section.metro.tokyo.jp</a:t>
                      </a:r>
                      <a:endParaRPr kumimoji="1" lang="en-US" altLang="ja-JP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0338814"/>
                  </a:ext>
                </a:extLst>
              </a:tr>
              <a:tr h="268549">
                <a:tc>
                  <a:txBody>
                    <a:bodyPr/>
                    <a:lstStyle/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共同生活援助（</a:t>
                      </a:r>
                      <a:r>
                        <a:rPr kumimoji="1" lang="ja-JP" altLang="ja-JP" sz="16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グループホーム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）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endParaRPr kumimoji="1" lang="en-US" altLang="ja-JP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短期入所（</a:t>
                      </a:r>
                      <a:r>
                        <a:rPr kumimoji="1" lang="ja-JP" altLang="ja-JP" sz="16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ショートステイ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居住担当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03-6302-0286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地域生活支援課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居住支援担当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03-5320-4151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b="1" dirty="0">
                          <a:solidFill>
                            <a:schemeClr val="tx1"/>
                          </a:solidFill>
                        </a:rPr>
                        <a:t>S1140702@section.metro.tokyo.jp</a:t>
                      </a:r>
                      <a:endParaRPr kumimoji="1" lang="en-US" altLang="ja-JP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5844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就労移行支援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就労継続支援（Ａ型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・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Ｂ型）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endParaRPr kumimoji="1" lang="en-US" altLang="ja-JP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就労定着支援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、就労選択支援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就労担当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03-6302-0308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地域生活支援課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就労支援担当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03-5320-4158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b="1" dirty="0">
                          <a:solidFill>
                            <a:schemeClr val="tx1"/>
                          </a:solidFill>
                        </a:rPr>
                        <a:t>S1140702@section.metro.tokyo.jp</a:t>
                      </a:r>
                      <a:endParaRPr kumimoji="1" lang="en-US" altLang="ja-JP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2766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療養介護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生活介護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施設入所支援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endParaRPr kumimoji="1" lang="en-US" altLang="ja-JP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自立訓練（機能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訓練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・生活</a:t>
                      </a:r>
                      <a:r>
                        <a:rPr kumimoji="1" lang="ja-JP" alt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訓練</a:t>
                      </a:r>
                      <a:r>
                        <a:rPr kumimoji="1" lang="ja-JP" altLang="ja-JP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施設担当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03-6302-0313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施設サービス支援課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障害者支援施設担当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03-5320-4156</a:t>
                      </a:r>
                    </a:p>
                    <a:p>
                      <a:r>
                        <a:rPr kumimoji="1" lang="en-US" altLang="ja-JP" sz="900" b="1" dirty="0">
                          <a:solidFill>
                            <a:schemeClr val="tx1"/>
                          </a:solidFill>
                        </a:rPr>
                        <a:t>S1140704@section.metro.tokyo.jp</a:t>
                      </a:r>
                      <a:endParaRPr kumimoji="1" lang="en-US" altLang="ja-JP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6862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600" b="0" dirty="0">
                          <a:solidFill>
                            <a:schemeClr val="tx1"/>
                          </a:solidFill>
                        </a:rPr>
                        <a:t>障害児通所支援</a:t>
                      </a:r>
                      <a:endParaRPr kumimoji="1" lang="en-US" altLang="ja-JP" sz="1600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sz="1400" b="0" dirty="0">
                          <a:solidFill>
                            <a:schemeClr val="tx1"/>
                          </a:solidFill>
                        </a:rPr>
                        <a:t>（児童発達支援、放課後等デイサービス、</a:t>
                      </a:r>
                      <a:endParaRPr kumimoji="1" lang="en-US" altLang="ja-JP" sz="1400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sz="1400" b="0" dirty="0">
                          <a:solidFill>
                            <a:schemeClr val="tx1"/>
                          </a:solidFill>
                        </a:rPr>
                        <a:t>　居宅訪問型児童発達支援、保育所等訪問支援）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児童担当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03-6302-0315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療育課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障害児通所支援担当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b="1" dirty="0">
                          <a:solidFill>
                            <a:schemeClr val="tx1"/>
                          </a:solidFill>
                        </a:rPr>
                        <a:t>03-5320-4380</a:t>
                      </a:r>
                      <a:endParaRPr kumimoji="1" lang="en-US" altLang="ja-JP" sz="1600" b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en-US" altLang="ja-JP" sz="900" b="1" dirty="0">
                          <a:solidFill>
                            <a:schemeClr val="tx1"/>
                          </a:solidFill>
                        </a:rPr>
                        <a:t>S1140707@section.metro.tokyo.jp</a:t>
                      </a:r>
                      <a:endParaRPr kumimoji="1" lang="en-US" altLang="ja-JP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4010091"/>
                  </a:ext>
                </a:extLst>
              </a:tr>
            </a:tbl>
          </a:graphicData>
        </a:graphic>
      </p:graphicFrame>
      <p:sp>
        <p:nvSpPr>
          <p:cNvPr id="6" name="正方形/長方形 5"/>
          <p:cNvSpPr/>
          <p:nvPr/>
        </p:nvSpPr>
        <p:spPr>
          <a:xfrm>
            <a:off x="216408" y="5010912"/>
            <a:ext cx="11826240" cy="1618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kumimoji="1" lang="en-US" altLang="ja-JP" sz="1400" dirty="0">
                <a:solidFill>
                  <a:schemeClr val="tx1"/>
                </a:solidFill>
              </a:rPr>
              <a:t>※</a:t>
            </a:r>
            <a:r>
              <a:rPr kumimoji="1" lang="ja-JP" altLang="en-US" sz="1400" dirty="0">
                <a:solidFill>
                  <a:schemeClr val="tx1"/>
                </a:solidFill>
              </a:rPr>
              <a:t>障害福祉サービス等事業所指定業務は、公益財団法人 東京都福祉保健財団に委託していま</a:t>
            </a:r>
            <a:r>
              <a:rPr lang="ja-JP" altLang="en-US" sz="1400" dirty="0">
                <a:solidFill>
                  <a:schemeClr val="tx1"/>
                </a:solidFill>
              </a:rPr>
              <a:t>す。</a:t>
            </a:r>
            <a:r>
              <a:rPr kumimoji="1" lang="ja-JP" altLang="en-US" sz="1400" dirty="0">
                <a:solidFill>
                  <a:schemeClr val="tx1"/>
                </a:solidFill>
              </a:rPr>
              <a:t>受付窓口についての詳細は、リーフレットをご覧</a:t>
            </a:r>
            <a:endParaRPr kumimoji="1" lang="en-US" altLang="ja-JP" sz="1400" dirty="0">
              <a:solidFill>
                <a:schemeClr val="tx1"/>
              </a:solidFill>
            </a:endParaRPr>
          </a:p>
          <a:p>
            <a:r>
              <a:rPr lang="ja-JP" altLang="en-US" sz="1400" dirty="0">
                <a:solidFill>
                  <a:schemeClr val="tx1"/>
                </a:solidFill>
              </a:rPr>
              <a:t>　</a:t>
            </a:r>
            <a:r>
              <a:rPr kumimoji="1" lang="ja-JP" altLang="en-US" sz="1400" dirty="0">
                <a:solidFill>
                  <a:schemeClr val="tx1"/>
                </a:solidFill>
              </a:rPr>
              <a:t>ください。</a:t>
            </a:r>
            <a:endParaRPr kumimoji="1" lang="en-US" altLang="ja-JP" sz="1400" dirty="0">
              <a:solidFill>
                <a:schemeClr val="tx1"/>
              </a:solidFill>
            </a:endParaRPr>
          </a:p>
          <a:p>
            <a:r>
              <a:rPr lang="en-US" altLang="ja-JP" sz="1400" dirty="0">
                <a:solidFill>
                  <a:schemeClr val="tx1"/>
                </a:solidFill>
              </a:rPr>
              <a:t>※</a:t>
            </a:r>
            <a:r>
              <a:rPr lang="ja-JP" altLang="en-US" sz="1400" dirty="0">
                <a:solidFill>
                  <a:schemeClr val="tx1"/>
                </a:solidFill>
              </a:rPr>
              <a:t>障害児入所施設の指定申請等窓口は、東京都福祉局障害者施策推進部施設サービス支援課障害者支援施設担当（児童入所）になります。</a:t>
            </a:r>
            <a:endParaRPr lang="en-US" altLang="ja-JP" sz="1400" dirty="0">
              <a:solidFill>
                <a:schemeClr val="tx1"/>
              </a:solidFill>
            </a:endParaRPr>
          </a:p>
          <a:p>
            <a:r>
              <a:rPr lang="ja-JP" altLang="en-US" sz="1400" dirty="0">
                <a:solidFill>
                  <a:schemeClr val="tx1"/>
                </a:solidFill>
              </a:rPr>
              <a:t>　（電話番号：</a:t>
            </a:r>
            <a:r>
              <a:rPr lang="en-US" altLang="ja-JP" sz="1400" dirty="0">
                <a:solidFill>
                  <a:schemeClr val="tx1"/>
                </a:solidFill>
              </a:rPr>
              <a:t>03-5320-4139</a:t>
            </a:r>
            <a:r>
              <a:rPr lang="ja-JP" altLang="en-US" sz="1400" dirty="0">
                <a:solidFill>
                  <a:schemeClr val="tx1"/>
                </a:solidFill>
              </a:rPr>
              <a:t>　</a:t>
            </a:r>
            <a:r>
              <a:rPr lang="en-US" altLang="ja-JP" sz="1400" dirty="0">
                <a:solidFill>
                  <a:schemeClr val="tx1"/>
                </a:solidFill>
              </a:rPr>
              <a:t>FAX</a:t>
            </a:r>
            <a:r>
              <a:rPr lang="ja-JP" altLang="en-US" sz="1400" dirty="0">
                <a:solidFill>
                  <a:schemeClr val="tx1"/>
                </a:solidFill>
              </a:rPr>
              <a:t>番号：</a:t>
            </a:r>
            <a:r>
              <a:rPr lang="en-US" altLang="ja-JP" sz="1400" dirty="0">
                <a:solidFill>
                  <a:schemeClr val="tx1"/>
                </a:solidFill>
              </a:rPr>
              <a:t>03-5388-1407</a:t>
            </a:r>
            <a:r>
              <a:rPr lang="ja-JP" altLang="en-US" sz="1400" dirty="0">
                <a:solidFill>
                  <a:schemeClr val="tx1"/>
                </a:solidFill>
              </a:rPr>
              <a:t>）</a:t>
            </a:r>
            <a:endParaRPr kumimoji="1" lang="en-US" altLang="ja-JP" sz="1400" dirty="0">
              <a:solidFill>
                <a:schemeClr val="tx1"/>
              </a:solidFill>
            </a:endParaRPr>
          </a:p>
          <a:p>
            <a:r>
              <a:rPr kumimoji="1" lang="en-US" altLang="ja-JP" sz="1400" dirty="0">
                <a:solidFill>
                  <a:schemeClr val="tx1"/>
                </a:solidFill>
              </a:rPr>
              <a:t>※</a:t>
            </a:r>
            <a:r>
              <a:rPr kumimoji="1" lang="ja-JP" altLang="en-US" sz="1400" u="sng" dirty="0">
                <a:solidFill>
                  <a:schemeClr val="tx1"/>
                </a:solidFill>
              </a:rPr>
              <a:t>八王子市内の全事業所</a:t>
            </a:r>
            <a:r>
              <a:rPr kumimoji="1" lang="ja-JP" altLang="en-US" sz="1400" dirty="0">
                <a:solidFill>
                  <a:schemeClr val="tx1"/>
                </a:solidFill>
              </a:rPr>
              <a:t>は</a:t>
            </a:r>
            <a:r>
              <a:rPr kumimoji="1" lang="ja-JP" altLang="en-US" sz="1400" b="1" dirty="0">
                <a:solidFill>
                  <a:schemeClr val="tx1"/>
                </a:solidFill>
              </a:rPr>
              <a:t>八王子市</a:t>
            </a:r>
            <a:r>
              <a:rPr kumimoji="1" lang="ja-JP" altLang="en-US" sz="1400" dirty="0">
                <a:solidFill>
                  <a:schemeClr val="tx1"/>
                </a:solidFill>
              </a:rPr>
              <a:t>が、</a:t>
            </a:r>
            <a:r>
              <a:rPr kumimoji="1" lang="ja-JP" altLang="en-US" sz="1400" u="sng" dirty="0">
                <a:solidFill>
                  <a:schemeClr val="tx1"/>
                </a:solidFill>
              </a:rPr>
              <a:t>児童相談所設置区内にある障害児系サービス事業所</a:t>
            </a:r>
            <a:r>
              <a:rPr kumimoji="1" lang="ja-JP" altLang="en-US" sz="1400" dirty="0">
                <a:solidFill>
                  <a:schemeClr val="tx1"/>
                </a:solidFill>
              </a:rPr>
              <a:t>は</a:t>
            </a:r>
            <a:r>
              <a:rPr kumimoji="1" lang="ja-JP" altLang="en-US" sz="1400" b="1" dirty="0">
                <a:solidFill>
                  <a:schemeClr val="tx1"/>
                </a:solidFill>
              </a:rPr>
              <a:t>当該区</a:t>
            </a:r>
            <a:r>
              <a:rPr kumimoji="1" lang="ja-JP" altLang="en-US" sz="1400" dirty="0">
                <a:solidFill>
                  <a:schemeClr val="tx1"/>
                </a:solidFill>
              </a:rPr>
              <a:t>が受付窓口になります。</a:t>
            </a:r>
            <a:endParaRPr kumimoji="1" lang="en-US" altLang="ja-JP" sz="1400" dirty="0">
              <a:solidFill>
                <a:schemeClr val="tx1"/>
              </a:solidFill>
            </a:endParaRPr>
          </a:p>
          <a:p>
            <a:r>
              <a:rPr kumimoji="1" lang="en-US" altLang="ja-JP" sz="1400" dirty="0">
                <a:solidFill>
                  <a:schemeClr val="tx1"/>
                </a:solidFill>
              </a:rPr>
              <a:t>※</a:t>
            </a:r>
            <a:r>
              <a:rPr kumimoji="1" lang="ja-JP" altLang="en-US" sz="1400" dirty="0">
                <a:solidFill>
                  <a:schemeClr val="tx1"/>
                </a:solidFill>
              </a:rPr>
              <a:t>特定相談（計画相談）支援事業所、障害児相談</a:t>
            </a:r>
            <a:r>
              <a:rPr lang="ja-JP" altLang="en-US" sz="1400" dirty="0">
                <a:solidFill>
                  <a:schemeClr val="tx1"/>
                </a:solidFill>
              </a:rPr>
              <a:t>支援</a:t>
            </a:r>
            <a:r>
              <a:rPr kumimoji="1" lang="ja-JP" altLang="en-US" sz="1400" dirty="0">
                <a:solidFill>
                  <a:schemeClr val="tx1"/>
                </a:solidFill>
              </a:rPr>
              <a:t>事業所の指定申請は、所在地の区市町村に申請してください。</a:t>
            </a:r>
            <a:endParaRPr kumimoji="1" lang="en-US" altLang="ja-JP" sz="1400" dirty="0">
              <a:solidFill>
                <a:schemeClr val="tx1"/>
              </a:solidFill>
            </a:endParaRPr>
          </a:p>
          <a:p>
            <a:r>
              <a:rPr lang="en-US" altLang="ja-JP" sz="1400" dirty="0">
                <a:solidFill>
                  <a:schemeClr val="tx1"/>
                </a:solidFill>
              </a:rPr>
              <a:t>※</a:t>
            </a:r>
            <a:r>
              <a:rPr lang="ja-JP" altLang="en-US" sz="1400" dirty="0">
                <a:solidFill>
                  <a:schemeClr val="tx1"/>
                </a:solidFill>
              </a:rPr>
              <a:t>地域生活支援事業の移動支援事業は、ご利用者がお住まいの区市町村にお問い合わせください。</a:t>
            </a:r>
            <a:endParaRPr lang="en-US" altLang="ja-JP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5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292608" y="182880"/>
            <a:ext cx="4782312" cy="39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b="1" dirty="0"/>
              <a:t>関連窓口一覧（令和</a:t>
            </a:r>
            <a:r>
              <a:rPr lang="ja-JP" altLang="en-US" b="1" dirty="0"/>
              <a:t>８</a:t>
            </a:r>
            <a:r>
              <a:rPr kumimoji="1" lang="ja-JP" altLang="en-US" b="1" dirty="0"/>
              <a:t>年</a:t>
            </a:r>
            <a:r>
              <a:rPr lang="ja-JP" altLang="en-US" b="1" dirty="0"/>
              <a:t>４</a:t>
            </a:r>
            <a:r>
              <a:rPr kumimoji="1" lang="ja-JP" altLang="en-US" b="1" dirty="0"/>
              <a:t>月時点）</a:t>
            </a: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380676"/>
              </p:ext>
            </p:extLst>
          </p:nvPr>
        </p:nvGraphicFramePr>
        <p:xfrm>
          <a:off x="237744" y="719666"/>
          <a:ext cx="11659395" cy="5029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102096">
                  <a:extLst>
                    <a:ext uri="{9D8B030D-6E8A-4147-A177-3AD203B41FA5}">
                      <a16:colId xmlns:a16="http://schemas.microsoft.com/office/drawing/2014/main" val="1880406308"/>
                    </a:ext>
                  </a:extLst>
                </a:gridCol>
                <a:gridCol w="3279648">
                  <a:extLst>
                    <a:ext uri="{9D8B030D-6E8A-4147-A177-3AD203B41FA5}">
                      <a16:colId xmlns:a16="http://schemas.microsoft.com/office/drawing/2014/main" val="212954415"/>
                    </a:ext>
                  </a:extLst>
                </a:gridCol>
                <a:gridCol w="2277651">
                  <a:extLst>
                    <a:ext uri="{9D8B030D-6E8A-4147-A177-3AD203B41FA5}">
                      <a16:colId xmlns:a16="http://schemas.microsoft.com/office/drawing/2014/main" val="31790713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項目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/>
                        <a:t>お問い合わせ先</a:t>
                      </a:r>
                      <a:endParaRPr kumimoji="1" lang="ja-JP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電話番号</a:t>
                      </a:r>
                      <a:endParaRPr kumimoji="1" lang="en-US" altLang="ja-JP" dirty="0"/>
                    </a:p>
                    <a:p>
                      <a:pPr algn="ctr"/>
                      <a:r>
                        <a:rPr kumimoji="1" lang="en-US" altLang="ja-JP" sz="1200" dirty="0"/>
                        <a:t>FAX</a:t>
                      </a:r>
                      <a:r>
                        <a:rPr kumimoji="1" lang="ja-JP" altLang="en-US" sz="1200" dirty="0"/>
                        <a:t>番号又はメールアドレス</a:t>
                      </a:r>
                      <a:endParaRPr kumimoji="1" lang="ja-JP" altLang="en-US" sz="12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5750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600" b="1" kern="1200" dirty="0">
                          <a:effectLst/>
                        </a:rPr>
                        <a:t>東京都障害者サービス情報</a:t>
                      </a:r>
                      <a:r>
                        <a:rPr kumimoji="1" lang="ja-JP" altLang="en-US" sz="1600" kern="1200" dirty="0">
                          <a:effectLst/>
                        </a:rPr>
                        <a:t>に関すること</a:t>
                      </a:r>
                      <a:endParaRPr kumimoji="1" lang="en-US" altLang="ja-JP" sz="1600" kern="1200" dirty="0">
                        <a:effectLst/>
                      </a:endParaRPr>
                    </a:p>
                    <a:p>
                      <a:r>
                        <a:rPr kumimoji="1" lang="ja-JP" altLang="en-US" sz="1600" kern="1200" dirty="0">
                          <a:effectLst/>
                        </a:rPr>
                        <a:t>（</a:t>
                      </a:r>
                      <a:r>
                        <a:rPr kumimoji="1" lang="ja-JP" altLang="en-US" sz="1600" b="0" kern="1200" dirty="0">
                          <a:effectLst/>
                        </a:rPr>
                        <a:t>事業所ユーザー</a:t>
                      </a:r>
                      <a:r>
                        <a:rPr kumimoji="1" lang="en-US" altLang="ja-JP" sz="1600" b="0" kern="1200" dirty="0">
                          <a:effectLst/>
                        </a:rPr>
                        <a:t>ID</a:t>
                      </a:r>
                      <a:r>
                        <a:rPr kumimoji="1" lang="ja-JP" altLang="en-US" sz="1600" b="0" kern="1200" dirty="0">
                          <a:effectLst/>
                        </a:rPr>
                        <a:t>・パスワード</a:t>
                      </a:r>
                      <a:r>
                        <a:rPr kumimoji="1" lang="ja-JP" altLang="en-US" sz="1600" kern="1200" dirty="0">
                          <a:effectLst/>
                        </a:rPr>
                        <a:t>の確認等含む）</a:t>
                      </a:r>
                      <a:endParaRPr kumimoji="1" lang="ja-JP" altLang="en-US" sz="1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地域生活支援課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在宅支援担当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03-5320-4325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</a:rPr>
                        <a:t>S1140702@section.metro.tokyo.jp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033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600" b="1" kern="1200" dirty="0">
                          <a:effectLst/>
                        </a:rPr>
                        <a:t>喀痰吸引等</a:t>
                      </a:r>
                      <a:r>
                        <a:rPr kumimoji="1" lang="ja-JP" altLang="en-US" sz="1600" kern="1200" dirty="0">
                          <a:effectLst/>
                        </a:rPr>
                        <a:t>に関すること</a:t>
                      </a:r>
                      <a:endParaRPr kumimoji="1" lang="en-US" altLang="ja-JP" sz="1600" kern="1200" dirty="0">
                        <a:effectLst/>
                      </a:endParaRPr>
                    </a:p>
                    <a:p>
                      <a:r>
                        <a:rPr kumimoji="1" lang="ja-JP" altLang="en-US" sz="1600" kern="1200" dirty="0">
                          <a:effectLst/>
                        </a:rPr>
                        <a:t>①事業者登録、更新、変更、辞退（介護保険法指定以外の事業所</a:t>
                      </a:r>
                      <a:endParaRPr kumimoji="1" lang="en-US" altLang="ja-JP" sz="1600" kern="1200" dirty="0">
                        <a:effectLst/>
                      </a:endParaRPr>
                    </a:p>
                    <a:p>
                      <a:r>
                        <a:rPr kumimoji="1" lang="ja-JP" altLang="en-US" sz="1600" kern="1200" dirty="0">
                          <a:effectLst/>
                        </a:rPr>
                        <a:t>　</a:t>
                      </a:r>
                      <a:r>
                        <a:rPr kumimoji="1" lang="en-US" altLang="ja-JP" sz="1600" kern="1200" dirty="0">
                          <a:effectLst/>
                        </a:rPr>
                        <a:t>(</a:t>
                      </a:r>
                      <a:r>
                        <a:rPr kumimoji="1" lang="ja-JP" altLang="en-US" sz="1600" kern="1200" dirty="0">
                          <a:effectLst/>
                        </a:rPr>
                        <a:t>障害者総合支援法指定等</a:t>
                      </a:r>
                      <a:r>
                        <a:rPr kumimoji="1" lang="en-US" altLang="ja-JP" sz="1600" kern="1200" dirty="0">
                          <a:effectLst/>
                        </a:rPr>
                        <a:t>)</a:t>
                      </a:r>
                      <a:r>
                        <a:rPr kumimoji="1" lang="ja-JP" altLang="en-US" sz="1600" kern="1200" dirty="0">
                          <a:effectLst/>
                        </a:rPr>
                        <a:t>）に係る制度、申請に関すること</a:t>
                      </a:r>
                      <a:endParaRPr kumimoji="1" lang="en-US" altLang="ja-JP" sz="1600" kern="1200" dirty="0">
                        <a:effectLst/>
                      </a:endParaRPr>
                    </a:p>
                    <a:p>
                      <a:r>
                        <a:rPr kumimoji="1" lang="ja-JP" altLang="en-US" sz="1600" kern="1200" dirty="0">
                          <a:effectLst/>
                        </a:rPr>
                        <a:t>②たん吸引等研修を実施する登録研修機関の登録（特定の者対象</a:t>
                      </a:r>
                      <a:endParaRPr kumimoji="1" lang="en-US" altLang="ja-JP" sz="1600" kern="1200" dirty="0">
                        <a:effectLst/>
                      </a:endParaRPr>
                    </a:p>
                    <a:p>
                      <a:r>
                        <a:rPr kumimoji="1" lang="ja-JP" altLang="en-US" sz="1600" kern="1200" dirty="0">
                          <a:effectLst/>
                        </a:rPr>
                        <a:t>　</a:t>
                      </a:r>
                      <a:r>
                        <a:rPr kumimoji="1" lang="en-US" altLang="ja-JP" sz="1600" kern="1200" dirty="0">
                          <a:effectLst/>
                        </a:rPr>
                        <a:t>(</a:t>
                      </a:r>
                      <a:r>
                        <a:rPr kumimoji="1" lang="ja-JP" altLang="en-US" sz="1600" kern="1200" dirty="0">
                          <a:effectLst/>
                        </a:rPr>
                        <a:t>第三号研修</a:t>
                      </a:r>
                      <a:r>
                        <a:rPr kumimoji="1" lang="en-US" altLang="ja-JP" sz="1600" kern="1200" dirty="0">
                          <a:effectLst/>
                        </a:rPr>
                        <a:t>)</a:t>
                      </a:r>
                      <a:r>
                        <a:rPr kumimoji="1" lang="ja-JP" altLang="en-US" sz="1600" kern="1200" dirty="0">
                          <a:effectLst/>
                        </a:rPr>
                        <a:t>）に関すること</a:t>
                      </a:r>
                      <a:endParaRPr kumimoji="1" lang="en-US" altLang="ja-JP" sz="1600" kern="1200" dirty="0">
                        <a:effectLst/>
                      </a:endParaRPr>
                    </a:p>
                    <a:p>
                      <a:r>
                        <a:rPr kumimoji="1" lang="ja-JP" altLang="en-US" sz="1600" kern="1200" dirty="0">
                          <a:effectLst/>
                        </a:rPr>
                        <a:t>③その他　</a:t>
                      </a:r>
                      <a:endParaRPr kumimoji="1" lang="en-US" altLang="ja-JP" sz="16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600" dirty="0"/>
                        <a:t>東京都福祉局</a:t>
                      </a:r>
                      <a:r>
                        <a:rPr kumimoji="1" lang="en-US" altLang="ja-JP" sz="1600" dirty="0"/>
                        <a:t>HP</a:t>
                      </a:r>
                      <a:r>
                        <a:rPr kumimoji="1" lang="ja-JP" altLang="en-US" sz="1600" dirty="0"/>
                        <a:t>をご覧ください。</a:t>
                      </a:r>
                      <a:endParaRPr kumimoji="1" lang="en-US" altLang="ja-JP" sz="16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/>
                        <a:t>東京都福祉局＞障害者＞事業者の方へ＞介護職員等によるたんの吸引等の実施について</a:t>
                      </a:r>
                      <a:r>
                        <a:rPr kumimoji="1" lang="en-US" altLang="ja-JP" sz="1200" dirty="0">
                          <a:hlinkClick r:id="rId2"/>
                        </a:rPr>
                        <a:t>https://www.fukushi.metro.tokyo.lg.jp/shougai//jigyo/tankyuin/index.html</a:t>
                      </a:r>
                      <a:endParaRPr kumimoji="1" lang="en-US" altLang="ja-JP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/>
                        <a:t>お問い合わせフォーム</a:t>
                      </a:r>
                      <a:endParaRPr kumimoji="1" lang="en-US" altLang="ja-JP" sz="1600" dirty="0"/>
                    </a:p>
                    <a:p>
                      <a:pPr algn="ctr"/>
                      <a:r>
                        <a:rPr kumimoji="1" lang="en-US" altLang="ja-JP" sz="1200" dirty="0"/>
                        <a:t>※</a:t>
                      </a:r>
                      <a:r>
                        <a:rPr kumimoji="1" lang="ja-JP" altLang="en-US" sz="1200" dirty="0"/>
                        <a:t>電話でのお問い合わせは</a:t>
                      </a:r>
                      <a:endParaRPr kumimoji="1" lang="en-US" altLang="ja-JP" sz="1200" dirty="0"/>
                    </a:p>
                    <a:p>
                      <a:pPr algn="ctr"/>
                      <a:r>
                        <a:rPr kumimoji="1" lang="ja-JP" altLang="en-US" sz="1200" dirty="0"/>
                        <a:t>受け付けていません。</a:t>
                      </a:r>
                      <a:endParaRPr kumimoji="1" lang="en-US" altLang="ja-JP" sz="1200" dirty="0"/>
                    </a:p>
                    <a:p>
                      <a:pPr algn="ctr"/>
                      <a:r>
                        <a:rPr lang="en-US" altLang="ja-JP" sz="1200" dirty="0">
                          <a:hlinkClick r:id="rId3"/>
                        </a:rPr>
                        <a:t>https://logoform.jp/form/tmgform/933322</a:t>
                      </a:r>
                      <a:endParaRPr lang="en-US" altLang="ja-JP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5844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600" b="1" kern="1200" dirty="0">
                          <a:solidFill>
                            <a:schemeClr val="tx1"/>
                          </a:solidFill>
                          <a:effectLst/>
                        </a:rPr>
                        <a:t>処遇改善加算・特定処遇改善加算・ベースアップ等支援加算</a:t>
                      </a:r>
                      <a:r>
                        <a:rPr kumimoji="1" lang="ja-JP" altLang="en-US" sz="1600" kern="1200" dirty="0">
                          <a:solidFill>
                            <a:schemeClr val="tx1"/>
                          </a:solidFill>
                          <a:effectLst/>
                        </a:rPr>
                        <a:t>の</a:t>
                      </a:r>
                      <a:endParaRPr kumimoji="1" lang="en-US" altLang="ja-JP" sz="1600" kern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kumimoji="1" lang="ja-JP" altLang="en-US" sz="1600" kern="1200" dirty="0">
                          <a:solidFill>
                            <a:schemeClr val="tx1"/>
                          </a:solidFill>
                          <a:effectLst/>
                        </a:rPr>
                        <a:t>東京都に提出する計画書の書き方等に関すること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地域生活支援課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処遇改善加算担当</a:t>
                      </a:r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障害福祉</a:t>
                      </a:r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03-5320-4230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</a:rPr>
                        <a:t>S1140702@section.metro.tokyo.jp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2766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600" kern="1200" dirty="0">
                          <a:solidFill>
                            <a:schemeClr val="tx1"/>
                          </a:solidFill>
                          <a:effectLst/>
                        </a:rPr>
                        <a:t>社会保険労務士による処遇改善加算の取得等に係る助言・指導・各種書類作成補助等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東京都社会保険労務士会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「処遇改善加算相談窓口」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0120-179-117</a:t>
                      </a:r>
                    </a:p>
                    <a:p>
                      <a:pPr algn="ctr"/>
                      <a:r>
                        <a:rPr kumimoji="1" lang="en-US" altLang="ja-JP" sz="1400" dirty="0">
                          <a:solidFill>
                            <a:schemeClr val="tx1"/>
                          </a:solidFill>
                        </a:rPr>
                        <a:t>※</a:t>
                      </a:r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原則、月</a:t>
                      </a:r>
                      <a:r>
                        <a:rPr kumimoji="1" lang="en-US" altLang="ja-JP" sz="14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水</a:t>
                      </a:r>
                      <a:r>
                        <a:rPr kumimoji="1" lang="en-US" altLang="ja-JP" sz="14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金</a:t>
                      </a:r>
                      <a:endParaRPr kumimoji="1" lang="en-US" altLang="ja-JP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6862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報酬請求</a:t>
                      </a:r>
                      <a:r>
                        <a:rPr kumimoji="1" lang="ja-JP" altLang="en-US" sz="1600" dirty="0">
                          <a:solidFill>
                            <a:schemeClr val="tx1"/>
                          </a:solidFill>
                        </a:rPr>
                        <a:t>に関すること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国保中央会電子請求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ヘルプデスク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0570-059-403</a:t>
                      </a:r>
                    </a:p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0570-059-433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4010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施設整備費補助制度</a:t>
                      </a:r>
                      <a:r>
                        <a:rPr kumimoji="1" lang="ja-JP" altLang="en-US" sz="1600" dirty="0">
                          <a:solidFill>
                            <a:schemeClr val="tx1"/>
                          </a:solidFill>
                        </a:rPr>
                        <a:t>に関すること</a:t>
                      </a:r>
                      <a:endParaRPr kumimoji="1" lang="ja-JP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施設サービス支援課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dirty="0">
                          <a:solidFill>
                            <a:schemeClr val="tx1"/>
                          </a:solidFill>
                        </a:rPr>
                        <a:t>生活基盤整備担当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03-5320-4152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</a:rPr>
                        <a:t>S1140704@section.metro.tokyo.jp</a:t>
                      </a:r>
                      <a:endParaRPr kumimoji="1" lang="en-US" altLang="ja-JP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2544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052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721</Words>
  <Application>Microsoft Office PowerPoint</Application>
  <PresentationFormat>ワイド画面</PresentationFormat>
  <Paragraphs>103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6" baseType="lpstr"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</vt:vector>
  </TitlesOfParts>
  <Company>TAIMS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白井　邦裕</dc:creator>
  <cp:lastModifiedBy>小作　洸太</cp:lastModifiedBy>
  <cp:revision>34</cp:revision>
  <cp:lastPrinted>2024-03-11T09:19:06Z</cp:lastPrinted>
  <dcterms:created xsi:type="dcterms:W3CDTF">2024-03-11T05:27:41Z</dcterms:created>
  <dcterms:modified xsi:type="dcterms:W3CDTF">2026-04-07T11:57:39Z</dcterms:modified>
</cp:coreProperties>
</file>