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
  </p:notesMasterIdLst>
  <p:sldIdLst>
    <p:sldId id="544" r:id="rId3"/>
    <p:sldId id="543" r:id="rId4"/>
    <p:sldId id="427" r:id="rId5"/>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88C032-F7CC-49B5-8CBA-4826FFF20106}" type="datetimeFigureOut">
              <a:rPr kumimoji="1" lang="ja-JP" altLang="en-US" smtClean="0"/>
              <a:t>2026/8/21</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15C1B3-E827-4E6F-8C6E-0B68938F25CD}" type="slidenum">
              <a:rPr kumimoji="1" lang="ja-JP" altLang="en-US" smtClean="0"/>
              <a:t>‹#›</a:t>
            </a:fld>
            <a:endParaRPr kumimoji="1" lang="ja-JP" altLang="en-US"/>
          </a:p>
        </p:txBody>
      </p:sp>
    </p:spTree>
    <p:extLst>
      <p:ext uri="{BB962C8B-B14F-4D97-AF65-F5344CB8AC3E}">
        <p14:creationId xmlns:p14="http://schemas.microsoft.com/office/powerpoint/2010/main" val="2654650332"/>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815FEA-3751-4382-B787-5E0BB1907B5F}"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6498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896FC-B238-F632-98D6-2999A1076FA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2C9614C-D951-9FD1-0AD7-63A565794EB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4CC0788-6C74-A664-4DA9-65BDAEB0CFDE}"/>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CD880243-10B1-7C9C-D408-5C6C7ED582FD}"/>
              </a:ext>
            </a:extLst>
          </p:cNvPr>
          <p:cNvSpPr>
            <a:spLocks noGrp="1"/>
          </p:cNvSpPr>
          <p:nvPr>
            <p:ph type="sldNum" sz="quarter" idx="10"/>
          </p:nvPr>
        </p:nvSpPr>
        <p:spPr/>
        <p:txBody>
          <a:bodyPr/>
          <a:lstStyle/>
          <a:p>
            <a:pPr marL="0" marR="0" lvl="0" indent="0" algn="r" defTabSz="957716" rtl="0" eaLnBrk="1" fontAlgn="auto" latinLnBrk="0" hangingPunct="1">
              <a:lnSpc>
                <a:spcPct val="100000"/>
              </a:lnSpc>
              <a:spcBef>
                <a:spcPts val="0"/>
              </a:spcBef>
              <a:spcAft>
                <a:spcPts val="0"/>
              </a:spcAft>
              <a:buClrTx/>
              <a:buSzTx/>
              <a:buFontTx/>
              <a:buNone/>
              <a:tabLst/>
              <a:defRPr/>
            </a:pPr>
            <a:fld id="{A5815FEA-3751-4382-B787-5E0BB1907B5F}" type="slidenum">
              <a:rPr kumimoji="1" lang="ja-JP" altLang="en-US" sz="1200" b="0" i="0" u="none" strike="noStrike" kern="1200" cap="none" spc="0" normalizeH="0" baseline="0" noProof="0" smtClean="0">
                <a:ln>
                  <a:noFill/>
                </a:ln>
                <a:solidFill>
                  <a:prstClr val="black"/>
                </a:solidFill>
                <a:effectLst/>
                <a:uLnTx/>
                <a:uFillTx/>
                <a:latin typeface="Calibri"/>
                <a:ea typeface="ＭＳ Ｐゴシック" panose="020B0600070205080204" pitchFamily="50" charset="-128"/>
                <a:cs typeface="+mn-cs"/>
              </a:rPr>
              <a:pPr marL="0" marR="0" lvl="0" indent="0" algn="r" defTabSz="957716" rtl="0" eaLnBrk="1" fontAlgn="auto" latinLnBrk="0" hangingPunct="1">
                <a:lnSpc>
                  <a:spcPct val="100000"/>
                </a:lnSpc>
                <a:spcBef>
                  <a:spcPts val="0"/>
                </a:spcBef>
                <a:spcAft>
                  <a:spcPts val="0"/>
                </a:spcAft>
                <a:buClrTx/>
                <a:buSzTx/>
                <a:buFontTx/>
                <a:buNone/>
                <a:tabLst/>
                <a:defRPr/>
              </a:pPr>
              <a:t>2</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4268382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pPr marL="0" marR="0" lvl="0" indent="0" algn="r" defTabSz="957716" rtl="0" eaLnBrk="1" fontAlgn="auto" latinLnBrk="0" hangingPunct="1">
              <a:lnSpc>
                <a:spcPct val="100000"/>
              </a:lnSpc>
              <a:spcBef>
                <a:spcPts val="0"/>
              </a:spcBef>
              <a:spcAft>
                <a:spcPts val="0"/>
              </a:spcAft>
              <a:buClrTx/>
              <a:buSzTx/>
              <a:buFontTx/>
              <a:buNone/>
              <a:tabLst/>
              <a:defRPr/>
            </a:pPr>
            <a:fld id="{A5815FEA-3751-4382-B787-5E0BB1907B5F}" type="slidenum">
              <a:rPr kumimoji="1" lang="ja-JP" altLang="en-US" sz="1200" b="0" i="0" u="none" strike="noStrike" kern="1200" cap="none" spc="0" normalizeH="0" baseline="0" noProof="0" smtClean="0">
                <a:ln>
                  <a:noFill/>
                </a:ln>
                <a:solidFill>
                  <a:prstClr val="black"/>
                </a:solidFill>
                <a:effectLst/>
                <a:uLnTx/>
                <a:uFillTx/>
                <a:latin typeface="Calibri"/>
                <a:ea typeface="ＭＳ Ｐゴシック" panose="020B0600070205080204" pitchFamily="50" charset="-128"/>
                <a:cs typeface="+mn-cs"/>
              </a:rPr>
              <a:pPr marL="0" marR="0" lvl="0" indent="0" algn="r" defTabSz="957716" rtl="0" eaLnBrk="1" fontAlgn="auto" latinLnBrk="0" hangingPunct="1">
                <a:lnSpc>
                  <a:spcPct val="100000"/>
                </a:lnSpc>
                <a:spcBef>
                  <a:spcPts val="0"/>
                </a:spcBef>
                <a:spcAft>
                  <a:spcPts val="0"/>
                </a:spcAft>
                <a:buClrTx/>
                <a:buSzTx/>
                <a:buFontTx/>
                <a:buNone/>
                <a:tabLst/>
                <a:defRPr/>
              </a:pPr>
              <a:t>3</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907725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7F965A0-5F9D-9E33-6D3D-518F2BBD1A52}"/>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D582A551-0B0D-E904-82A9-033429B75B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5AE0B232-B06F-1687-1741-1F65AD80496D}"/>
              </a:ext>
            </a:extLst>
          </p:cNvPr>
          <p:cNvSpPr>
            <a:spLocks noGrp="1"/>
          </p:cNvSpPr>
          <p:nvPr>
            <p:ph type="dt" sz="half" idx="10"/>
          </p:nvPr>
        </p:nvSpPr>
        <p:spPr/>
        <p:txBody>
          <a:bodyPr/>
          <a:lstStyle/>
          <a:p>
            <a:fld id="{52D85225-4903-46C3-9463-0D5E4C373DA8}"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5535D09C-1107-F6B2-A7D1-2E5DDF859A5D}"/>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FDABEB8-DD26-970E-06F9-CA18551BE17D}"/>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287596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67E511B-E8EC-9C36-97D2-858499080D68}"/>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B832CA7A-4009-F5A2-351F-E620D71DA220}"/>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B0884CD4-2695-D364-DC7C-7981C7ABA36E}"/>
              </a:ext>
            </a:extLst>
          </p:cNvPr>
          <p:cNvSpPr>
            <a:spLocks noGrp="1"/>
          </p:cNvSpPr>
          <p:nvPr>
            <p:ph type="dt" sz="half" idx="10"/>
          </p:nvPr>
        </p:nvSpPr>
        <p:spPr/>
        <p:txBody>
          <a:bodyPr/>
          <a:lstStyle/>
          <a:p>
            <a:fld id="{8FB387CC-0705-4C65-8272-6E3C65D1C89F}"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01799AA4-6D0F-59F4-58C2-11FCF7E931A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4801260-55CF-CDF5-E846-A181A9F2F4E4}"/>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684369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9606968-BBAD-2CA2-48AC-6E1D593FF3AC}"/>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BEA3C31C-4A30-9130-DFC2-47306B868F2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9BFE99BA-F380-91C1-8D5C-95FCDBCAA84B}"/>
              </a:ext>
            </a:extLst>
          </p:cNvPr>
          <p:cNvSpPr>
            <a:spLocks noGrp="1"/>
          </p:cNvSpPr>
          <p:nvPr>
            <p:ph type="dt" sz="half" idx="10"/>
          </p:nvPr>
        </p:nvSpPr>
        <p:spPr/>
        <p:txBody>
          <a:bodyPr/>
          <a:lstStyle/>
          <a:p>
            <a:fld id="{E9EC5FE0-9353-4A73-AA8A-4306448EAAC7}"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5ED7A260-2401-8D0D-4E7E-136BEDC20094}"/>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0FFA96F8-1CB3-98EA-D17C-A615129CE279}"/>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418409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863ADC4-8523-48A4-69F8-10C141413E49}"/>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F612BE9C-DCA3-5064-D5E7-2F8914BDCDED}"/>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67BA4B57-227C-5640-9AC8-DF0A4552362C}"/>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0529AA9C-8345-F901-6B99-6DFAF6A52558}"/>
              </a:ext>
            </a:extLst>
          </p:cNvPr>
          <p:cNvSpPr>
            <a:spLocks noGrp="1"/>
          </p:cNvSpPr>
          <p:nvPr>
            <p:ph type="dt" sz="half" idx="10"/>
          </p:nvPr>
        </p:nvSpPr>
        <p:spPr/>
        <p:txBody>
          <a:bodyPr/>
          <a:lstStyle/>
          <a:p>
            <a:fld id="{1F37AE06-4829-475E-8BD4-003A8F8FB2DD}" type="datetime1">
              <a:rPr kumimoji="1" lang="ja-JP" altLang="en-US" smtClean="0"/>
              <a:t>2026/8/21</a:t>
            </a:fld>
            <a:endParaRPr kumimoji="1" lang="ja-JP" altLang="en-US"/>
          </a:p>
        </p:txBody>
      </p:sp>
      <p:sp>
        <p:nvSpPr>
          <p:cNvPr id="6" name="フッター プレースホルダー 5">
            <a:extLst>
              <a:ext uri="{FF2B5EF4-FFF2-40B4-BE49-F238E27FC236}">
                <a16:creationId xmlns:a16="http://schemas.microsoft.com/office/drawing/2014/main" id="{FF0C1B85-1557-22BF-310B-060932A69FEB}"/>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E1496B7A-BC3C-1970-8F50-7005C38113E7}"/>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3706521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5C3733A-A917-FAB4-EC7A-AF43595BD141}"/>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D99A7C00-E9AC-7044-124C-5DB321377E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84C15F40-A705-4E46-6128-F0246849422D}"/>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488085F2-1129-ADD9-C949-AE5A3F9D02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D2059CFB-E5B3-5CB1-DF34-421FE9A4BEE9}"/>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5945BD81-255A-0CD3-39B6-A0223C51E3DB}"/>
              </a:ext>
            </a:extLst>
          </p:cNvPr>
          <p:cNvSpPr>
            <a:spLocks noGrp="1"/>
          </p:cNvSpPr>
          <p:nvPr>
            <p:ph type="dt" sz="half" idx="10"/>
          </p:nvPr>
        </p:nvSpPr>
        <p:spPr/>
        <p:txBody>
          <a:bodyPr/>
          <a:lstStyle/>
          <a:p>
            <a:fld id="{A6219A07-5684-4EA3-8727-2434A1EA5968}" type="datetime1">
              <a:rPr kumimoji="1" lang="ja-JP" altLang="en-US" smtClean="0"/>
              <a:t>2026/8/21</a:t>
            </a:fld>
            <a:endParaRPr kumimoji="1" lang="ja-JP" altLang="en-US"/>
          </a:p>
        </p:txBody>
      </p:sp>
      <p:sp>
        <p:nvSpPr>
          <p:cNvPr id="8" name="フッター プレースホルダー 7">
            <a:extLst>
              <a:ext uri="{FF2B5EF4-FFF2-40B4-BE49-F238E27FC236}">
                <a16:creationId xmlns:a16="http://schemas.microsoft.com/office/drawing/2014/main" id="{7300D941-6076-2784-889F-30869127983B}"/>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699C015B-F1AB-A44F-E09E-FB934FA5936F}"/>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3812228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BDB983F-55DC-3715-8846-661518D9AA1C}"/>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90148354-1806-D52B-8826-9049EAD19D8B}"/>
              </a:ext>
            </a:extLst>
          </p:cNvPr>
          <p:cNvSpPr>
            <a:spLocks noGrp="1"/>
          </p:cNvSpPr>
          <p:nvPr>
            <p:ph type="dt" sz="half" idx="10"/>
          </p:nvPr>
        </p:nvSpPr>
        <p:spPr/>
        <p:txBody>
          <a:bodyPr/>
          <a:lstStyle/>
          <a:p>
            <a:fld id="{E75FC26C-6937-4B00-930C-F02AA75F1303}" type="datetime1">
              <a:rPr kumimoji="1" lang="ja-JP" altLang="en-US" smtClean="0"/>
              <a:t>2026/8/21</a:t>
            </a:fld>
            <a:endParaRPr kumimoji="1" lang="ja-JP" altLang="en-US"/>
          </a:p>
        </p:txBody>
      </p:sp>
      <p:sp>
        <p:nvSpPr>
          <p:cNvPr id="4" name="フッター プレースホルダー 3">
            <a:extLst>
              <a:ext uri="{FF2B5EF4-FFF2-40B4-BE49-F238E27FC236}">
                <a16:creationId xmlns:a16="http://schemas.microsoft.com/office/drawing/2014/main" id="{756F84C6-9287-146B-04B1-2064ED6131D1}"/>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8C68B1DE-A9B1-92B2-1897-1B3096802CD7}"/>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440711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D101851F-5FF5-6937-5F16-9CF9CF7C3D74}"/>
              </a:ext>
            </a:extLst>
          </p:cNvPr>
          <p:cNvSpPr>
            <a:spLocks noGrp="1"/>
          </p:cNvSpPr>
          <p:nvPr>
            <p:ph type="dt" sz="half" idx="10"/>
          </p:nvPr>
        </p:nvSpPr>
        <p:spPr/>
        <p:txBody>
          <a:bodyPr/>
          <a:lstStyle/>
          <a:p>
            <a:fld id="{9FF31534-B8A9-4DFE-BCE8-976920B7CB23}" type="datetime1">
              <a:rPr kumimoji="1" lang="ja-JP" altLang="en-US" smtClean="0"/>
              <a:t>2026/8/21</a:t>
            </a:fld>
            <a:endParaRPr kumimoji="1" lang="ja-JP" altLang="en-US"/>
          </a:p>
        </p:txBody>
      </p:sp>
      <p:sp>
        <p:nvSpPr>
          <p:cNvPr id="3" name="フッター プレースホルダー 2">
            <a:extLst>
              <a:ext uri="{FF2B5EF4-FFF2-40B4-BE49-F238E27FC236}">
                <a16:creationId xmlns:a16="http://schemas.microsoft.com/office/drawing/2014/main" id="{C7EEF99A-67AE-9261-EE6D-CFF80AFEA417}"/>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50CCA8A0-02FD-0404-A690-6DB376B87636}"/>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1641873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17B6D86-4DC7-624F-5420-4471F67FC3C5}"/>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FEE80CBD-8B04-3616-2073-366CCA93DB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7059C95F-12EB-411F-3816-8266A99228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A22991C1-1C14-0593-D061-6A465C729D1E}"/>
              </a:ext>
            </a:extLst>
          </p:cNvPr>
          <p:cNvSpPr>
            <a:spLocks noGrp="1"/>
          </p:cNvSpPr>
          <p:nvPr>
            <p:ph type="dt" sz="half" idx="10"/>
          </p:nvPr>
        </p:nvSpPr>
        <p:spPr/>
        <p:txBody>
          <a:bodyPr/>
          <a:lstStyle/>
          <a:p>
            <a:fld id="{6B4926E9-6958-4E03-8EA7-98E19D416876}" type="datetime1">
              <a:rPr kumimoji="1" lang="ja-JP" altLang="en-US" smtClean="0"/>
              <a:t>2026/8/21</a:t>
            </a:fld>
            <a:endParaRPr kumimoji="1" lang="ja-JP" altLang="en-US"/>
          </a:p>
        </p:txBody>
      </p:sp>
      <p:sp>
        <p:nvSpPr>
          <p:cNvPr id="6" name="フッター プレースホルダー 5">
            <a:extLst>
              <a:ext uri="{FF2B5EF4-FFF2-40B4-BE49-F238E27FC236}">
                <a16:creationId xmlns:a16="http://schemas.microsoft.com/office/drawing/2014/main" id="{8E36D54D-51F2-3AAC-4D39-E7F837C1500F}"/>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AC60B86-4FE9-4D9F-26FC-B065BC10EDCB}"/>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735393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47ED0E8-B7F4-B13B-FAC8-D9CD2C9961EF}"/>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F0EDBF14-3EBF-39F2-189D-E66676AD4F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F61BA187-87E1-6147-66A2-0BE9A61F8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F51DC15F-D8DE-E30C-E929-88F21829CE37}"/>
              </a:ext>
            </a:extLst>
          </p:cNvPr>
          <p:cNvSpPr>
            <a:spLocks noGrp="1"/>
          </p:cNvSpPr>
          <p:nvPr>
            <p:ph type="dt" sz="half" idx="10"/>
          </p:nvPr>
        </p:nvSpPr>
        <p:spPr/>
        <p:txBody>
          <a:bodyPr/>
          <a:lstStyle/>
          <a:p>
            <a:fld id="{202E2A20-5BC0-470C-BB4B-8B17F3067C16}" type="datetime1">
              <a:rPr kumimoji="1" lang="ja-JP" altLang="en-US" smtClean="0"/>
              <a:t>2026/8/21</a:t>
            </a:fld>
            <a:endParaRPr kumimoji="1" lang="ja-JP" altLang="en-US"/>
          </a:p>
        </p:txBody>
      </p:sp>
      <p:sp>
        <p:nvSpPr>
          <p:cNvPr id="6" name="フッター プレースホルダー 5">
            <a:extLst>
              <a:ext uri="{FF2B5EF4-FFF2-40B4-BE49-F238E27FC236}">
                <a16:creationId xmlns:a16="http://schemas.microsoft.com/office/drawing/2014/main" id="{9385BD92-C212-5790-999D-3932B814E792}"/>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30BF177F-FDC0-DC0E-09C9-83CD1AAA9A56}"/>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496277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615759C-4C9F-DD40-CA6C-384B9832113D}"/>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E075EBEB-999C-629D-C08A-1D0A03D9C6FB}"/>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60D4DAC1-AA08-E530-5C56-128641B0A8BE}"/>
              </a:ext>
            </a:extLst>
          </p:cNvPr>
          <p:cNvSpPr>
            <a:spLocks noGrp="1"/>
          </p:cNvSpPr>
          <p:nvPr>
            <p:ph type="dt" sz="half" idx="10"/>
          </p:nvPr>
        </p:nvSpPr>
        <p:spPr/>
        <p:txBody>
          <a:bodyPr/>
          <a:lstStyle/>
          <a:p>
            <a:fld id="{59DFA85E-6FA1-4739-A1E2-D74EDD219169}"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A4D09025-8BE1-965F-DADB-87ED816BDFF3}"/>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C294C67-CEAB-57CF-0E8E-24768F68F452}"/>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3027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3A4A40FA-1B16-C9EB-2C08-05AC1ADD9330}"/>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F4361236-B710-8AA6-95DE-62ADC84DABBD}"/>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589434E8-D996-9B41-ACAD-AF025F81FA0F}"/>
              </a:ext>
            </a:extLst>
          </p:cNvPr>
          <p:cNvSpPr>
            <a:spLocks noGrp="1"/>
          </p:cNvSpPr>
          <p:nvPr>
            <p:ph type="dt" sz="half" idx="10"/>
          </p:nvPr>
        </p:nvSpPr>
        <p:spPr/>
        <p:txBody>
          <a:bodyPr/>
          <a:lstStyle/>
          <a:p>
            <a:fld id="{5BECC93A-D56F-4B7E-8828-B6365D162D3C}"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0612B9D5-2DD8-1ACD-106D-96FCC26AC35D}"/>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58BFF37-0AA5-61FA-20B3-BFED0B1385A7}"/>
              </a:ext>
            </a:extLst>
          </p:cNvPr>
          <p:cNvSpPr>
            <a:spLocks noGrp="1"/>
          </p:cNvSpPr>
          <p:nvPr>
            <p:ph type="sldNum" sz="quarter" idx="12"/>
          </p:nvPr>
        </p:nvSpPr>
        <p:spPr/>
        <p:txBody>
          <a:body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2582948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1" y="2130515"/>
            <a:ext cx="103632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46038" indent="0" algn="ctr">
              <a:buNone/>
              <a:defRPr>
                <a:solidFill>
                  <a:schemeClr val="tx1">
                    <a:tint val="75000"/>
                  </a:schemeClr>
                </a:solidFill>
              </a:defRPr>
            </a:lvl2pPr>
            <a:lvl3pPr marL="892078" indent="0" algn="ctr">
              <a:buNone/>
              <a:defRPr>
                <a:solidFill>
                  <a:schemeClr val="tx1">
                    <a:tint val="75000"/>
                  </a:schemeClr>
                </a:solidFill>
              </a:defRPr>
            </a:lvl3pPr>
            <a:lvl4pPr marL="1338117" indent="0" algn="ctr">
              <a:buNone/>
              <a:defRPr>
                <a:solidFill>
                  <a:schemeClr val="tx1">
                    <a:tint val="75000"/>
                  </a:schemeClr>
                </a:solidFill>
              </a:defRPr>
            </a:lvl4pPr>
            <a:lvl5pPr marL="1784158" indent="0" algn="ctr">
              <a:buNone/>
              <a:defRPr>
                <a:solidFill>
                  <a:schemeClr val="tx1">
                    <a:tint val="75000"/>
                  </a:schemeClr>
                </a:solidFill>
              </a:defRPr>
            </a:lvl5pPr>
            <a:lvl6pPr marL="2230196" indent="0" algn="ctr">
              <a:buNone/>
              <a:defRPr>
                <a:solidFill>
                  <a:schemeClr val="tx1">
                    <a:tint val="75000"/>
                  </a:schemeClr>
                </a:solidFill>
              </a:defRPr>
            </a:lvl6pPr>
            <a:lvl7pPr marL="2676235" indent="0" algn="ctr">
              <a:buNone/>
              <a:defRPr>
                <a:solidFill>
                  <a:schemeClr val="tx1">
                    <a:tint val="75000"/>
                  </a:schemeClr>
                </a:solidFill>
              </a:defRPr>
            </a:lvl7pPr>
            <a:lvl8pPr marL="3122274" indent="0" algn="ctr">
              <a:buNone/>
              <a:defRPr>
                <a:solidFill>
                  <a:schemeClr val="tx1">
                    <a:tint val="75000"/>
                  </a:schemeClr>
                </a:solidFill>
              </a:defRPr>
            </a:lvl8pPr>
            <a:lvl9pPr marL="3568314"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A0455824-1E16-4D6D-BA73-EAB8BD82F859}"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210377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E2DCCB89-C159-434A-A1E5-C00AD83D823F}"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1185806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7" y="4406903"/>
            <a:ext cx="10363200" cy="1362076"/>
          </a:xfrm>
        </p:spPr>
        <p:txBody>
          <a:bodyPr anchor="t"/>
          <a:lstStyle>
            <a:lvl1pPr algn="l">
              <a:defRPr sz="3904"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963087" y="2906723"/>
            <a:ext cx="10363200" cy="1500187"/>
          </a:xfrm>
        </p:spPr>
        <p:txBody>
          <a:bodyPr anchor="b"/>
          <a:lstStyle>
            <a:lvl1pPr marL="0" indent="0">
              <a:buNone/>
              <a:defRPr sz="1952">
                <a:solidFill>
                  <a:schemeClr val="tx1">
                    <a:tint val="75000"/>
                  </a:schemeClr>
                </a:solidFill>
              </a:defRPr>
            </a:lvl1pPr>
            <a:lvl2pPr marL="446038" indent="0">
              <a:buNone/>
              <a:defRPr sz="1757">
                <a:solidFill>
                  <a:schemeClr val="tx1">
                    <a:tint val="75000"/>
                  </a:schemeClr>
                </a:solidFill>
              </a:defRPr>
            </a:lvl2pPr>
            <a:lvl3pPr marL="892078" indent="0">
              <a:buNone/>
              <a:defRPr sz="1464">
                <a:solidFill>
                  <a:schemeClr val="tx1">
                    <a:tint val="75000"/>
                  </a:schemeClr>
                </a:solidFill>
              </a:defRPr>
            </a:lvl3pPr>
            <a:lvl4pPr marL="1338117" indent="0">
              <a:buNone/>
              <a:defRPr sz="1367">
                <a:solidFill>
                  <a:schemeClr val="tx1">
                    <a:tint val="75000"/>
                  </a:schemeClr>
                </a:solidFill>
              </a:defRPr>
            </a:lvl4pPr>
            <a:lvl5pPr marL="1784158" indent="0">
              <a:buNone/>
              <a:defRPr sz="1367">
                <a:solidFill>
                  <a:schemeClr val="tx1">
                    <a:tint val="75000"/>
                  </a:schemeClr>
                </a:solidFill>
              </a:defRPr>
            </a:lvl5pPr>
            <a:lvl6pPr marL="2230196" indent="0">
              <a:buNone/>
              <a:defRPr sz="1367">
                <a:solidFill>
                  <a:schemeClr val="tx1">
                    <a:tint val="75000"/>
                  </a:schemeClr>
                </a:solidFill>
              </a:defRPr>
            </a:lvl6pPr>
            <a:lvl7pPr marL="2676235" indent="0">
              <a:buNone/>
              <a:defRPr sz="1367">
                <a:solidFill>
                  <a:schemeClr val="tx1">
                    <a:tint val="75000"/>
                  </a:schemeClr>
                </a:solidFill>
              </a:defRPr>
            </a:lvl7pPr>
            <a:lvl8pPr marL="3122274" indent="0">
              <a:buNone/>
              <a:defRPr sz="1367">
                <a:solidFill>
                  <a:schemeClr val="tx1">
                    <a:tint val="75000"/>
                  </a:schemeClr>
                </a:solidFill>
              </a:defRPr>
            </a:lvl8pPr>
            <a:lvl9pPr marL="3568314" indent="0">
              <a:buNone/>
              <a:defRPr sz="1367">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136DC29E-6B2B-45E6-B940-43332370E2BD}"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310994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609601" y="1600206"/>
            <a:ext cx="5384800" cy="4525963"/>
          </a:xfrm>
        </p:spPr>
        <p:txBody>
          <a:bodyPr/>
          <a:lstStyle>
            <a:lvl1pPr>
              <a:defRPr sz="2732"/>
            </a:lvl1pPr>
            <a:lvl2pPr>
              <a:defRPr sz="2343"/>
            </a:lvl2pPr>
            <a:lvl3pPr>
              <a:defRPr sz="1952"/>
            </a:lvl3pPr>
            <a:lvl4pPr>
              <a:defRPr sz="1757"/>
            </a:lvl4pPr>
            <a:lvl5pPr>
              <a:defRPr sz="1757"/>
            </a:lvl5pPr>
            <a:lvl6pPr>
              <a:defRPr sz="1757"/>
            </a:lvl6pPr>
            <a:lvl7pPr>
              <a:defRPr sz="1757"/>
            </a:lvl7pPr>
            <a:lvl8pPr>
              <a:defRPr sz="1757"/>
            </a:lvl8pPr>
            <a:lvl9pPr>
              <a:defRPr sz="1757"/>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97600" y="1600206"/>
            <a:ext cx="5384800" cy="4525963"/>
          </a:xfrm>
        </p:spPr>
        <p:txBody>
          <a:bodyPr/>
          <a:lstStyle>
            <a:lvl1pPr>
              <a:defRPr sz="2732"/>
            </a:lvl1pPr>
            <a:lvl2pPr>
              <a:defRPr sz="2343"/>
            </a:lvl2pPr>
            <a:lvl3pPr>
              <a:defRPr sz="1952"/>
            </a:lvl3pPr>
            <a:lvl4pPr>
              <a:defRPr sz="1757"/>
            </a:lvl4pPr>
            <a:lvl5pPr>
              <a:defRPr sz="1757"/>
            </a:lvl5pPr>
            <a:lvl6pPr>
              <a:defRPr sz="1757"/>
            </a:lvl6pPr>
            <a:lvl7pPr>
              <a:defRPr sz="1757"/>
            </a:lvl7pPr>
            <a:lvl8pPr>
              <a:defRPr sz="1757"/>
            </a:lvl8pPr>
            <a:lvl9pPr>
              <a:defRPr sz="1757"/>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7CDA69AC-F76C-47E8-8455-42B54636ECA4}"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endParaRPr>
          </a:p>
        </p:txBody>
      </p:sp>
      <p:sp>
        <p:nvSpPr>
          <p:cNvPr id="7" name="スライド番号プレースホルダー 6"/>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113211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535114"/>
            <a:ext cx="5386917" cy="639762"/>
          </a:xfrm>
        </p:spPr>
        <p:txBody>
          <a:bodyPr anchor="b"/>
          <a:lstStyle>
            <a:lvl1pPr marL="0" indent="0">
              <a:buNone/>
              <a:defRPr sz="2343" b="1"/>
            </a:lvl1pPr>
            <a:lvl2pPr marL="446038" indent="0">
              <a:buNone/>
              <a:defRPr sz="1952" b="1"/>
            </a:lvl2pPr>
            <a:lvl3pPr marL="892078" indent="0">
              <a:buNone/>
              <a:defRPr sz="1757" b="1"/>
            </a:lvl3pPr>
            <a:lvl4pPr marL="1338117" indent="0">
              <a:buNone/>
              <a:defRPr sz="1464" b="1"/>
            </a:lvl4pPr>
            <a:lvl5pPr marL="1784158" indent="0">
              <a:buNone/>
              <a:defRPr sz="1464" b="1"/>
            </a:lvl5pPr>
            <a:lvl6pPr marL="2230196" indent="0">
              <a:buNone/>
              <a:defRPr sz="1464" b="1"/>
            </a:lvl6pPr>
            <a:lvl7pPr marL="2676235" indent="0">
              <a:buNone/>
              <a:defRPr sz="1464" b="1"/>
            </a:lvl7pPr>
            <a:lvl8pPr marL="3122274" indent="0">
              <a:buNone/>
              <a:defRPr sz="1464" b="1"/>
            </a:lvl8pPr>
            <a:lvl9pPr marL="3568314" indent="0">
              <a:buNone/>
              <a:defRPr sz="1464"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609600" y="2174875"/>
            <a:ext cx="5386917" cy="3951288"/>
          </a:xfrm>
        </p:spPr>
        <p:txBody>
          <a:bodyPr/>
          <a:lstStyle>
            <a:lvl1pPr>
              <a:defRPr sz="2343"/>
            </a:lvl1pPr>
            <a:lvl2pPr>
              <a:defRPr sz="1952"/>
            </a:lvl2pPr>
            <a:lvl3pPr>
              <a:defRPr sz="1757"/>
            </a:lvl3pPr>
            <a:lvl4pPr>
              <a:defRPr sz="1464"/>
            </a:lvl4pPr>
            <a:lvl5pPr>
              <a:defRPr sz="1464"/>
            </a:lvl5pPr>
            <a:lvl6pPr>
              <a:defRPr sz="1464"/>
            </a:lvl6pPr>
            <a:lvl7pPr>
              <a:defRPr sz="1464"/>
            </a:lvl7pPr>
            <a:lvl8pPr>
              <a:defRPr sz="1464"/>
            </a:lvl8pPr>
            <a:lvl9pPr>
              <a:defRPr sz="1464"/>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93369" y="1535114"/>
            <a:ext cx="5389035" cy="639762"/>
          </a:xfrm>
        </p:spPr>
        <p:txBody>
          <a:bodyPr anchor="b"/>
          <a:lstStyle>
            <a:lvl1pPr marL="0" indent="0">
              <a:buNone/>
              <a:defRPr sz="2343" b="1"/>
            </a:lvl1pPr>
            <a:lvl2pPr marL="446038" indent="0">
              <a:buNone/>
              <a:defRPr sz="1952" b="1"/>
            </a:lvl2pPr>
            <a:lvl3pPr marL="892078" indent="0">
              <a:buNone/>
              <a:defRPr sz="1757" b="1"/>
            </a:lvl3pPr>
            <a:lvl4pPr marL="1338117" indent="0">
              <a:buNone/>
              <a:defRPr sz="1464" b="1"/>
            </a:lvl4pPr>
            <a:lvl5pPr marL="1784158" indent="0">
              <a:buNone/>
              <a:defRPr sz="1464" b="1"/>
            </a:lvl5pPr>
            <a:lvl6pPr marL="2230196" indent="0">
              <a:buNone/>
              <a:defRPr sz="1464" b="1"/>
            </a:lvl6pPr>
            <a:lvl7pPr marL="2676235" indent="0">
              <a:buNone/>
              <a:defRPr sz="1464" b="1"/>
            </a:lvl7pPr>
            <a:lvl8pPr marL="3122274" indent="0">
              <a:buNone/>
              <a:defRPr sz="1464" b="1"/>
            </a:lvl8pPr>
            <a:lvl9pPr marL="3568314" indent="0">
              <a:buNone/>
              <a:defRPr sz="1464"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93369" y="2174875"/>
            <a:ext cx="5389035" cy="3951288"/>
          </a:xfrm>
        </p:spPr>
        <p:txBody>
          <a:bodyPr/>
          <a:lstStyle>
            <a:lvl1pPr>
              <a:defRPr sz="2343"/>
            </a:lvl1pPr>
            <a:lvl2pPr>
              <a:defRPr sz="1952"/>
            </a:lvl2pPr>
            <a:lvl3pPr>
              <a:defRPr sz="1757"/>
            </a:lvl3pPr>
            <a:lvl4pPr>
              <a:defRPr sz="1464"/>
            </a:lvl4pPr>
            <a:lvl5pPr>
              <a:defRPr sz="1464"/>
            </a:lvl5pPr>
            <a:lvl6pPr>
              <a:defRPr sz="1464"/>
            </a:lvl6pPr>
            <a:lvl7pPr>
              <a:defRPr sz="1464"/>
            </a:lvl7pPr>
            <a:lvl8pPr>
              <a:defRPr sz="1464"/>
            </a:lvl8pPr>
            <a:lvl9pPr>
              <a:defRPr sz="1464"/>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2B884369-2872-4580-95BD-F4DB97F864B8}"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8" name="フッター プレースホルダー 7"/>
          <p:cNvSpPr>
            <a:spLocks noGrp="1"/>
          </p:cNvSpPr>
          <p:nvPr>
            <p:ph type="ftr" sz="quarter" idx="11"/>
          </p:nvPr>
        </p:nvSpPr>
        <p:spPr/>
        <p:txBody>
          <a:bodyPr/>
          <a:lstStyle/>
          <a:p>
            <a:endParaRPr lang="ja-JP" altLang="en-US">
              <a:solidFill>
                <a:prstClr val="black">
                  <a:tint val="75000"/>
                </a:prstClr>
              </a:solidFill>
            </a:endParaRPr>
          </a:p>
        </p:txBody>
      </p:sp>
      <p:sp>
        <p:nvSpPr>
          <p:cNvPr id="9" name="スライド番号プレースホルダー 8"/>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4769430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81594844-BF35-4A64-813B-A164F19E84FA}"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4" name="フッター プレースホルダー 3"/>
          <p:cNvSpPr>
            <a:spLocks noGrp="1"/>
          </p:cNvSpPr>
          <p:nvPr>
            <p:ph type="ftr" sz="quarter" idx="11"/>
          </p:nvPr>
        </p:nvSpPr>
        <p:spPr/>
        <p:txBody>
          <a:bodyPr/>
          <a:lstStyle/>
          <a:p>
            <a:endParaRPr lang="ja-JP" altLang="en-US">
              <a:solidFill>
                <a:prstClr val="black">
                  <a:tint val="75000"/>
                </a:prstClr>
              </a:solidFill>
            </a:endParaRPr>
          </a:p>
        </p:txBody>
      </p:sp>
      <p:sp>
        <p:nvSpPr>
          <p:cNvPr id="5" name="スライド番号プレースホルダー 4"/>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23444815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FB11528F-5484-4E8A-8A03-2395ABC5AE81}"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3" name="フッター プレースホルダー 2"/>
          <p:cNvSpPr>
            <a:spLocks noGrp="1"/>
          </p:cNvSpPr>
          <p:nvPr>
            <p:ph type="ftr" sz="quarter" idx="11"/>
          </p:nvPr>
        </p:nvSpPr>
        <p:spPr/>
        <p:txBody>
          <a:bodyPr/>
          <a:lstStyle/>
          <a:p>
            <a:endParaRPr lang="ja-JP" altLang="en-US">
              <a:solidFill>
                <a:prstClr val="black">
                  <a:tint val="75000"/>
                </a:prstClr>
              </a:solidFill>
            </a:endParaRPr>
          </a:p>
        </p:txBody>
      </p:sp>
      <p:sp>
        <p:nvSpPr>
          <p:cNvPr id="4" name="スライド番号プレースホルダー 3"/>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37006272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2" y="273051"/>
            <a:ext cx="4011086" cy="1162050"/>
          </a:xfrm>
        </p:spPr>
        <p:txBody>
          <a:bodyPr anchor="b"/>
          <a:lstStyle>
            <a:lvl1pPr algn="l">
              <a:defRPr sz="1952" b="1"/>
            </a:lvl1pPr>
          </a:lstStyle>
          <a:p>
            <a:r>
              <a:rPr kumimoji="1" lang="ja-JP" altLang="en-US"/>
              <a:t>マスター タイトルの書式設定</a:t>
            </a:r>
          </a:p>
        </p:txBody>
      </p:sp>
      <p:sp>
        <p:nvSpPr>
          <p:cNvPr id="3" name="コンテンツ プレースホルダー 2"/>
          <p:cNvSpPr>
            <a:spLocks noGrp="1"/>
          </p:cNvSpPr>
          <p:nvPr>
            <p:ph idx="1"/>
          </p:nvPr>
        </p:nvSpPr>
        <p:spPr>
          <a:xfrm>
            <a:off x="4766737" y="273069"/>
            <a:ext cx="6815666" cy="5853113"/>
          </a:xfrm>
        </p:spPr>
        <p:txBody>
          <a:bodyPr/>
          <a:lstStyle>
            <a:lvl1pPr>
              <a:defRPr sz="3123"/>
            </a:lvl1pPr>
            <a:lvl2pPr>
              <a:defRPr sz="2732"/>
            </a:lvl2pPr>
            <a:lvl3pPr>
              <a:defRPr sz="2343"/>
            </a:lvl3pPr>
            <a:lvl4pPr>
              <a:defRPr sz="1952"/>
            </a:lvl4pPr>
            <a:lvl5pPr>
              <a:defRPr sz="1952"/>
            </a:lvl5pPr>
            <a:lvl6pPr>
              <a:defRPr sz="1952"/>
            </a:lvl6pPr>
            <a:lvl7pPr>
              <a:defRPr sz="1952"/>
            </a:lvl7pPr>
            <a:lvl8pPr>
              <a:defRPr sz="1952"/>
            </a:lvl8pPr>
            <a:lvl9pPr>
              <a:defRPr sz="1952"/>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609602" y="1435104"/>
            <a:ext cx="4011086" cy="4691063"/>
          </a:xfrm>
        </p:spPr>
        <p:txBody>
          <a:bodyPr/>
          <a:lstStyle>
            <a:lvl1pPr marL="0" indent="0">
              <a:buNone/>
              <a:defRPr sz="1367"/>
            </a:lvl1pPr>
            <a:lvl2pPr marL="446038" indent="0">
              <a:buNone/>
              <a:defRPr sz="1171"/>
            </a:lvl2pPr>
            <a:lvl3pPr marL="892078" indent="0">
              <a:buNone/>
              <a:defRPr sz="879"/>
            </a:lvl3pPr>
            <a:lvl4pPr marL="1338117" indent="0">
              <a:buNone/>
              <a:defRPr sz="879"/>
            </a:lvl4pPr>
            <a:lvl5pPr marL="1784158" indent="0">
              <a:buNone/>
              <a:defRPr sz="879"/>
            </a:lvl5pPr>
            <a:lvl6pPr marL="2230196" indent="0">
              <a:buNone/>
              <a:defRPr sz="879"/>
            </a:lvl6pPr>
            <a:lvl7pPr marL="2676235" indent="0">
              <a:buNone/>
              <a:defRPr sz="879"/>
            </a:lvl7pPr>
            <a:lvl8pPr marL="3122274" indent="0">
              <a:buNone/>
              <a:defRPr sz="879"/>
            </a:lvl8pPr>
            <a:lvl9pPr marL="3568314" indent="0">
              <a:buNone/>
              <a:defRPr sz="879"/>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55138672-2699-406B-926E-C15BE770DA8A}"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endParaRPr>
          </a:p>
        </p:txBody>
      </p:sp>
      <p:sp>
        <p:nvSpPr>
          <p:cNvPr id="7" name="スライド番号プレースホルダー 6"/>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68138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17" y="4800600"/>
            <a:ext cx="7315200" cy="566738"/>
          </a:xfrm>
        </p:spPr>
        <p:txBody>
          <a:bodyPr anchor="b"/>
          <a:lstStyle>
            <a:lvl1pPr algn="l">
              <a:defRPr sz="1952" b="1"/>
            </a:lvl1pPr>
          </a:lstStyle>
          <a:p>
            <a:r>
              <a:rPr kumimoji="1" lang="ja-JP" altLang="en-US"/>
              <a:t>マスター タイトルの書式設定</a:t>
            </a:r>
          </a:p>
        </p:txBody>
      </p:sp>
      <p:sp>
        <p:nvSpPr>
          <p:cNvPr id="3" name="図プレースホルダー 2"/>
          <p:cNvSpPr>
            <a:spLocks noGrp="1"/>
          </p:cNvSpPr>
          <p:nvPr>
            <p:ph type="pic" idx="1"/>
          </p:nvPr>
        </p:nvSpPr>
        <p:spPr>
          <a:xfrm>
            <a:off x="2389717" y="612775"/>
            <a:ext cx="7315200" cy="4114800"/>
          </a:xfrm>
        </p:spPr>
        <p:txBody>
          <a:bodyPr/>
          <a:lstStyle>
            <a:lvl1pPr marL="0" indent="0">
              <a:buNone/>
              <a:defRPr sz="3123"/>
            </a:lvl1pPr>
            <a:lvl2pPr marL="446038" indent="0">
              <a:buNone/>
              <a:defRPr sz="2732"/>
            </a:lvl2pPr>
            <a:lvl3pPr marL="892078" indent="0">
              <a:buNone/>
              <a:defRPr sz="2343"/>
            </a:lvl3pPr>
            <a:lvl4pPr marL="1338117" indent="0">
              <a:buNone/>
              <a:defRPr sz="1952"/>
            </a:lvl4pPr>
            <a:lvl5pPr marL="1784158" indent="0">
              <a:buNone/>
              <a:defRPr sz="1952"/>
            </a:lvl5pPr>
            <a:lvl6pPr marL="2230196" indent="0">
              <a:buNone/>
              <a:defRPr sz="1952"/>
            </a:lvl6pPr>
            <a:lvl7pPr marL="2676235" indent="0">
              <a:buNone/>
              <a:defRPr sz="1952"/>
            </a:lvl7pPr>
            <a:lvl8pPr marL="3122274" indent="0">
              <a:buNone/>
              <a:defRPr sz="1952"/>
            </a:lvl8pPr>
            <a:lvl9pPr marL="3568314" indent="0">
              <a:buNone/>
              <a:defRPr sz="1952"/>
            </a:lvl9pPr>
          </a:lstStyle>
          <a:p>
            <a:endParaRPr kumimoji="1" lang="ja-JP" altLang="en-US"/>
          </a:p>
        </p:txBody>
      </p:sp>
      <p:sp>
        <p:nvSpPr>
          <p:cNvPr id="4" name="テキスト プレースホルダー 3"/>
          <p:cNvSpPr>
            <a:spLocks noGrp="1"/>
          </p:cNvSpPr>
          <p:nvPr>
            <p:ph type="body" sz="half" idx="2"/>
          </p:nvPr>
        </p:nvSpPr>
        <p:spPr>
          <a:xfrm>
            <a:off x="2389717" y="5367339"/>
            <a:ext cx="7315200" cy="804862"/>
          </a:xfrm>
        </p:spPr>
        <p:txBody>
          <a:bodyPr/>
          <a:lstStyle>
            <a:lvl1pPr marL="0" indent="0">
              <a:buNone/>
              <a:defRPr sz="1367"/>
            </a:lvl1pPr>
            <a:lvl2pPr marL="446038" indent="0">
              <a:buNone/>
              <a:defRPr sz="1171"/>
            </a:lvl2pPr>
            <a:lvl3pPr marL="892078" indent="0">
              <a:buNone/>
              <a:defRPr sz="879"/>
            </a:lvl3pPr>
            <a:lvl4pPr marL="1338117" indent="0">
              <a:buNone/>
              <a:defRPr sz="879"/>
            </a:lvl4pPr>
            <a:lvl5pPr marL="1784158" indent="0">
              <a:buNone/>
              <a:defRPr sz="879"/>
            </a:lvl5pPr>
            <a:lvl6pPr marL="2230196" indent="0">
              <a:buNone/>
              <a:defRPr sz="879"/>
            </a:lvl6pPr>
            <a:lvl7pPr marL="2676235" indent="0">
              <a:buNone/>
              <a:defRPr sz="879"/>
            </a:lvl7pPr>
            <a:lvl8pPr marL="3122274" indent="0">
              <a:buNone/>
              <a:defRPr sz="879"/>
            </a:lvl8pPr>
            <a:lvl9pPr marL="3568314" indent="0">
              <a:buNone/>
              <a:defRPr sz="879"/>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799E8518-34DF-4FE2-87AF-1EAB6D76571E}"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endParaRPr>
          </a:p>
        </p:txBody>
      </p:sp>
      <p:sp>
        <p:nvSpPr>
          <p:cNvPr id="7" name="スライド番号プレースホルダー 6"/>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34225632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ED12E400-A11C-4FA4-9C6F-26ECDB81078F}"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36408335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274660"/>
            <a:ext cx="274320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609600" y="274660"/>
            <a:ext cx="802640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33389D12-7F1E-40A1-B097-C0F28FCEFD62}" type="datetime1">
              <a:rPr lang="ja-JP" altLang="en-US" smtClean="0">
                <a:solidFill>
                  <a:prstClr val="black">
                    <a:tint val="75000"/>
                  </a:prstClr>
                </a:solidFill>
              </a:rPr>
              <a:t>2026/8/21</a:t>
            </a:fld>
            <a:endParaRPr lang="ja-JP" altLang="en-US">
              <a:solidFill>
                <a:prstClr val="black">
                  <a:tint val="75000"/>
                </a:prstClr>
              </a:solidFill>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p:cNvSpPr>
            <a:spLocks noGrp="1"/>
          </p:cNvSpPr>
          <p:nvPr>
            <p:ph type="sldNum" sz="quarter" idx="12"/>
          </p:nvPr>
        </p:nvSpPr>
        <p:spPr/>
        <p:txBody>
          <a:bodyPr/>
          <a:lstStyle/>
          <a:p>
            <a:fld id="{FEAD49A0-BA2B-4681-9A11-15792BDEAA0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4056897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EC46C3DB-E61F-AA6D-2889-D9E0E02359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DF2C8918-3721-CE1F-E467-A078F88754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2E41280E-B023-DF08-46AF-6F5A620614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EB3EAB-5DB3-401F-835C-22F29C589B67}" type="datetime1">
              <a:rPr kumimoji="1" lang="ja-JP" altLang="en-US" smtClean="0"/>
              <a:t>2026/8/21</a:t>
            </a:fld>
            <a:endParaRPr kumimoji="1" lang="ja-JP" altLang="en-US"/>
          </a:p>
        </p:txBody>
      </p:sp>
      <p:sp>
        <p:nvSpPr>
          <p:cNvPr id="5" name="フッター プレースホルダー 4">
            <a:extLst>
              <a:ext uri="{FF2B5EF4-FFF2-40B4-BE49-F238E27FC236}">
                <a16:creationId xmlns:a16="http://schemas.microsoft.com/office/drawing/2014/main" id="{6DC87BFC-77A3-22A8-0954-43F8F673BE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4D572C67-19B5-F111-5721-71AD5E5CBB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605924E-E57D-43ED-85E7-05D511464CFC}" type="slidenum">
              <a:rPr kumimoji="1" lang="ja-JP" altLang="en-US" smtClean="0"/>
              <a:t>‹#›</a:t>
            </a:fld>
            <a:endParaRPr kumimoji="1" lang="ja-JP" altLang="en-US"/>
          </a:p>
        </p:txBody>
      </p:sp>
    </p:spTree>
    <p:extLst>
      <p:ext uri="{BB962C8B-B14F-4D97-AF65-F5344CB8AC3E}">
        <p14:creationId xmlns:p14="http://schemas.microsoft.com/office/powerpoint/2010/main" val="135427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609600" y="274638"/>
            <a:ext cx="10972800" cy="1143000"/>
          </a:xfrm>
          <a:prstGeom prst="rect">
            <a:avLst/>
          </a:prstGeom>
        </p:spPr>
        <p:txBody>
          <a:bodyPr vert="horz" lIns="91401" tIns="45702" rIns="91401" bIns="45702"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609600" y="1600206"/>
            <a:ext cx="10972800" cy="4525963"/>
          </a:xfrm>
          <a:prstGeom prst="rect">
            <a:avLst/>
          </a:prstGeom>
        </p:spPr>
        <p:txBody>
          <a:bodyPr vert="horz" lIns="91401" tIns="45702" rIns="91401" bIns="45702"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609601" y="6356441"/>
            <a:ext cx="2844800" cy="365125"/>
          </a:xfrm>
          <a:prstGeom prst="rect">
            <a:avLst/>
          </a:prstGeom>
        </p:spPr>
        <p:txBody>
          <a:bodyPr vert="horz" lIns="91401" tIns="45702" rIns="91401" bIns="45702" rtlCol="0" anchor="ctr"/>
          <a:lstStyle>
            <a:lvl1pPr algn="l">
              <a:defRPr sz="1171">
                <a:solidFill>
                  <a:schemeClr val="tx1">
                    <a:tint val="75000"/>
                  </a:schemeClr>
                </a:solidFill>
              </a:defRPr>
            </a:lvl1pPr>
          </a:lstStyle>
          <a:p>
            <a:pPr defTabSz="892078"/>
            <a:fld id="{5A294DEA-E98A-4AF8-BD7E-486C7BB68F4B}" type="datetime1">
              <a:rPr lang="ja-JP" altLang="en-US" smtClean="0">
                <a:solidFill>
                  <a:prstClr val="black">
                    <a:tint val="75000"/>
                  </a:prstClr>
                </a:solidFill>
              </a:rPr>
              <a:pPr defTabSz="892078"/>
              <a:t>2026/8/21</a:t>
            </a:fld>
            <a:endParaRPr lang="ja-JP" altLang="en-US">
              <a:solidFill>
                <a:prstClr val="black">
                  <a:tint val="75000"/>
                </a:prstClr>
              </a:solidFill>
            </a:endParaRPr>
          </a:p>
        </p:txBody>
      </p:sp>
      <p:sp>
        <p:nvSpPr>
          <p:cNvPr id="5" name="フッター プレースホルダー 4"/>
          <p:cNvSpPr>
            <a:spLocks noGrp="1"/>
          </p:cNvSpPr>
          <p:nvPr>
            <p:ph type="ftr" sz="quarter" idx="3"/>
          </p:nvPr>
        </p:nvSpPr>
        <p:spPr>
          <a:xfrm>
            <a:off x="4165600" y="6356441"/>
            <a:ext cx="3860800" cy="365125"/>
          </a:xfrm>
          <a:prstGeom prst="rect">
            <a:avLst/>
          </a:prstGeom>
        </p:spPr>
        <p:txBody>
          <a:bodyPr vert="horz" lIns="91401" tIns="45702" rIns="91401" bIns="45702" rtlCol="0" anchor="ctr"/>
          <a:lstStyle>
            <a:lvl1pPr algn="ctr">
              <a:defRPr sz="1171">
                <a:solidFill>
                  <a:schemeClr val="tx1">
                    <a:tint val="75000"/>
                  </a:schemeClr>
                </a:solidFill>
              </a:defRPr>
            </a:lvl1pPr>
          </a:lstStyle>
          <a:p>
            <a:pPr defTabSz="892078"/>
            <a:endParaRPr lang="ja-JP" altLang="en-US">
              <a:solidFill>
                <a:prstClr val="black">
                  <a:tint val="75000"/>
                </a:prstClr>
              </a:solidFill>
            </a:endParaRPr>
          </a:p>
        </p:txBody>
      </p:sp>
      <p:sp>
        <p:nvSpPr>
          <p:cNvPr id="6" name="スライド番号プレースホルダー 5"/>
          <p:cNvSpPr>
            <a:spLocks noGrp="1"/>
          </p:cNvSpPr>
          <p:nvPr>
            <p:ph type="sldNum" sz="quarter" idx="4"/>
          </p:nvPr>
        </p:nvSpPr>
        <p:spPr>
          <a:xfrm>
            <a:off x="8737600" y="6356441"/>
            <a:ext cx="2844800" cy="365125"/>
          </a:xfrm>
          <a:prstGeom prst="rect">
            <a:avLst/>
          </a:prstGeom>
        </p:spPr>
        <p:txBody>
          <a:bodyPr vert="horz" lIns="91401" tIns="45702" rIns="91401" bIns="45702" rtlCol="0" anchor="ctr"/>
          <a:lstStyle>
            <a:lvl1pPr algn="r">
              <a:defRPr sz="1171">
                <a:solidFill>
                  <a:schemeClr val="tx1">
                    <a:tint val="75000"/>
                  </a:schemeClr>
                </a:solidFill>
              </a:defRPr>
            </a:lvl1pPr>
          </a:lstStyle>
          <a:p>
            <a:pPr defTabSz="892078"/>
            <a:fld id="{FEAD49A0-BA2B-4681-9A11-15792BDEAA08}" type="slidenum">
              <a:rPr lang="ja-JP" altLang="en-US" smtClean="0">
                <a:solidFill>
                  <a:prstClr val="black">
                    <a:tint val="75000"/>
                  </a:prstClr>
                </a:solidFill>
              </a:rPr>
              <a:pPr defTabSz="892078"/>
              <a:t>‹#›</a:t>
            </a:fld>
            <a:endParaRPr lang="ja-JP" altLang="en-US">
              <a:solidFill>
                <a:prstClr val="black">
                  <a:tint val="75000"/>
                </a:prstClr>
              </a:solidFill>
            </a:endParaRPr>
          </a:p>
        </p:txBody>
      </p:sp>
    </p:spTree>
    <p:extLst>
      <p:ext uri="{BB962C8B-B14F-4D97-AF65-F5344CB8AC3E}">
        <p14:creationId xmlns:p14="http://schemas.microsoft.com/office/powerpoint/2010/main" val="1973575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892078" rtl="0" eaLnBrk="1" latinLnBrk="0" hangingPunct="1">
        <a:spcBef>
          <a:spcPct val="0"/>
        </a:spcBef>
        <a:buNone/>
        <a:defRPr kumimoji="1" sz="4294" kern="1200">
          <a:solidFill>
            <a:schemeClr val="tx1"/>
          </a:solidFill>
          <a:latin typeface="+mj-lt"/>
          <a:ea typeface="+mj-ea"/>
          <a:cs typeface="+mj-cs"/>
        </a:defRPr>
      </a:lvl1pPr>
    </p:titleStyle>
    <p:bodyStyle>
      <a:lvl1pPr marL="334529" indent="-334529" algn="l" defTabSz="892078" rtl="0" eaLnBrk="1" latinLnBrk="0" hangingPunct="1">
        <a:spcBef>
          <a:spcPct val="20000"/>
        </a:spcBef>
        <a:buFont typeface="Arial" panose="020B0604020202020204" pitchFamily="34" charset="0"/>
        <a:buChar char="•"/>
        <a:defRPr kumimoji="1" sz="3123" kern="1200">
          <a:solidFill>
            <a:schemeClr val="tx1"/>
          </a:solidFill>
          <a:latin typeface="+mn-lt"/>
          <a:ea typeface="+mn-ea"/>
          <a:cs typeface="+mn-cs"/>
        </a:defRPr>
      </a:lvl1pPr>
      <a:lvl2pPr marL="724814" indent="-278773" algn="l" defTabSz="892078" rtl="0" eaLnBrk="1" latinLnBrk="0" hangingPunct="1">
        <a:spcBef>
          <a:spcPct val="20000"/>
        </a:spcBef>
        <a:buFont typeface="Arial" panose="020B0604020202020204" pitchFamily="34" charset="0"/>
        <a:buChar char="–"/>
        <a:defRPr kumimoji="1" sz="2732" kern="1200">
          <a:solidFill>
            <a:schemeClr val="tx1"/>
          </a:solidFill>
          <a:latin typeface="+mn-lt"/>
          <a:ea typeface="+mn-ea"/>
          <a:cs typeface="+mn-cs"/>
        </a:defRPr>
      </a:lvl2pPr>
      <a:lvl3pPr marL="1115097" indent="-223019" algn="l" defTabSz="892078" rtl="0" eaLnBrk="1" latinLnBrk="0" hangingPunct="1">
        <a:spcBef>
          <a:spcPct val="20000"/>
        </a:spcBef>
        <a:buFont typeface="Arial" panose="020B0604020202020204" pitchFamily="34" charset="0"/>
        <a:buChar char="•"/>
        <a:defRPr kumimoji="1" sz="2343" kern="1200">
          <a:solidFill>
            <a:schemeClr val="tx1"/>
          </a:solidFill>
          <a:latin typeface="+mn-lt"/>
          <a:ea typeface="+mn-ea"/>
          <a:cs typeface="+mn-cs"/>
        </a:defRPr>
      </a:lvl3pPr>
      <a:lvl4pPr marL="1561136"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4pPr>
      <a:lvl5pPr marL="2007176"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5pPr>
      <a:lvl6pPr marL="2453215"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6pPr>
      <a:lvl7pPr marL="2899255"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7pPr>
      <a:lvl8pPr marL="3345295"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8pPr>
      <a:lvl9pPr marL="3791333" indent="-223019" algn="l" defTabSz="892078" rtl="0" eaLnBrk="1" latinLnBrk="0" hangingPunct="1">
        <a:spcBef>
          <a:spcPct val="20000"/>
        </a:spcBef>
        <a:buFont typeface="Arial" panose="020B0604020202020204" pitchFamily="34" charset="0"/>
        <a:buChar char="•"/>
        <a:defRPr kumimoji="1" sz="1952" kern="1200">
          <a:solidFill>
            <a:schemeClr val="tx1"/>
          </a:solidFill>
          <a:latin typeface="+mn-lt"/>
          <a:ea typeface="+mn-ea"/>
          <a:cs typeface="+mn-cs"/>
        </a:defRPr>
      </a:lvl9pPr>
    </p:bodyStyle>
    <p:otherStyle>
      <a:defPPr>
        <a:defRPr lang="ja-JP"/>
      </a:defPPr>
      <a:lvl1pPr marL="0" algn="l" defTabSz="892078" rtl="0" eaLnBrk="1" latinLnBrk="0" hangingPunct="1">
        <a:defRPr kumimoji="1" sz="1757" kern="1200">
          <a:solidFill>
            <a:schemeClr val="tx1"/>
          </a:solidFill>
          <a:latin typeface="+mn-lt"/>
          <a:ea typeface="+mn-ea"/>
          <a:cs typeface="+mn-cs"/>
        </a:defRPr>
      </a:lvl1pPr>
      <a:lvl2pPr marL="446038" algn="l" defTabSz="892078" rtl="0" eaLnBrk="1" latinLnBrk="0" hangingPunct="1">
        <a:defRPr kumimoji="1" sz="1757" kern="1200">
          <a:solidFill>
            <a:schemeClr val="tx1"/>
          </a:solidFill>
          <a:latin typeface="+mn-lt"/>
          <a:ea typeface="+mn-ea"/>
          <a:cs typeface="+mn-cs"/>
        </a:defRPr>
      </a:lvl2pPr>
      <a:lvl3pPr marL="892078" algn="l" defTabSz="892078" rtl="0" eaLnBrk="1" latinLnBrk="0" hangingPunct="1">
        <a:defRPr kumimoji="1" sz="1757" kern="1200">
          <a:solidFill>
            <a:schemeClr val="tx1"/>
          </a:solidFill>
          <a:latin typeface="+mn-lt"/>
          <a:ea typeface="+mn-ea"/>
          <a:cs typeface="+mn-cs"/>
        </a:defRPr>
      </a:lvl3pPr>
      <a:lvl4pPr marL="1338117" algn="l" defTabSz="892078" rtl="0" eaLnBrk="1" latinLnBrk="0" hangingPunct="1">
        <a:defRPr kumimoji="1" sz="1757" kern="1200">
          <a:solidFill>
            <a:schemeClr val="tx1"/>
          </a:solidFill>
          <a:latin typeface="+mn-lt"/>
          <a:ea typeface="+mn-ea"/>
          <a:cs typeface="+mn-cs"/>
        </a:defRPr>
      </a:lvl4pPr>
      <a:lvl5pPr marL="1784158" algn="l" defTabSz="892078" rtl="0" eaLnBrk="1" latinLnBrk="0" hangingPunct="1">
        <a:defRPr kumimoji="1" sz="1757" kern="1200">
          <a:solidFill>
            <a:schemeClr val="tx1"/>
          </a:solidFill>
          <a:latin typeface="+mn-lt"/>
          <a:ea typeface="+mn-ea"/>
          <a:cs typeface="+mn-cs"/>
        </a:defRPr>
      </a:lvl5pPr>
      <a:lvl6pPr marL="2230196" algn="l" defTabSz="892078" rtl="0" eaLnBrk="1" latinLnBrk="0" hangingPunct="1">
        <a:defRPr kumimoji="1" sz="1757" kern="1200">
          <a:solidFill>
            <a:schemeClr val="tx1"/>
          </a:solidFill>
          <a:latin typeface="+mn-lt"/>
          <a:ea typeface="+mn-ea"/>
          <a:cs typeface="+mn-cs"/>
        </a:defRPr>
      </a:lvl6pPr>
      <a:lvl7pPr marL="2676235" algn="l" defTabSz="892078" rtl="0" eaLnBrk="1" latinLnBrk="0" hangingPunct="1">
        <a:defRPr kumimoji="1" sz="1757" kern="1200">
          <a:solidFill>
            <a:schemeClr val="tx1"/>
          </a:solidFill>
          <a:latin typeface="+mn-lt"/>
          <a:ea typeface="+mn-ea"/>
          <a:cs typeface="+mn-cs"/>
        </a:defRPr>
      </a:lvl7pPr>
      <a:lvl8pPr marL="3122274" algn="l" defTabSz="892078" rtl="0" eaLnBrk="1" latinLnBrk="0" hangingPunct="1">
        <a:defRPr kumimoji="1" sz="1757" kern="1200">
          <a:solidFill>
            <a:schemeClr val="tx1"/>
          </a:solidFill>
          <a:latin typeface="+mn-lt"/>
          <a:ea typeface="+mn-ea"/>
          <a:cs typeface="+mn-cs"/>
        </a:defRPr>
      </a:lvl8pPr>
      <a:lvl9pPr marL="3568314" algn="l" defTabSz="892078" rtl="0" eaLnBrk="1" latinLnBrk="0" hangingPunct="1">
        <a:defRPr kumimoji="1" sz="17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hyperlink" Target="https://www.shougaifukushi.metro.tokyo.lg.jp/Lib/LibDspList.php?catid=088-013" TargetMode="External"/><Relationship Id="rId3" Type="http://schemas.openxmlformats.org/officeDocument/2006/relationships/hyperlink" Target="https://www.shougaifukushi.metro.tokyo.lg.jp/Lib/LibDspList.php?catid=088-001" TargetMode="External"/><Relationship Id="rId7" Type="http://schemas.openxmlformats.org/officeDocument/2006/relationships/hyperlink" Target="https://t-pas.org/"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s://tokyo-onestop.net/" TargetMode="External"/><Relationship Id="rId5" Type="http://schemas.openxmlformats.org/officeDocument/2006/relationships/hyperlink" Target="https://kurumiru.metro.tokyo.jp/" TargetMode="External"/><Relationship Id="rId4" Type="http://schemas.openxmlformats.org/officeDocument/2006/relationships/hyperlink" Target="https://www.shougaifukushi.metro.tokyo.lg.jp/Lib/LibDspList.php?catid=088-012" TargetMode="External"/><Relationship Id="rId9" Type="http://schemas.openxmlformats.org/officeDocument/2006/relationships/hyperlink" Target="https://www.fukushi1.metro.tokyo.lg.jp/judoshougai_shurousup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角丸四角形 39"/>
          <p:cNvSpPr/>
          <p:nvPr/>
        </p:nvSpPr>
        <p:spPr>
          <a:xfrm>
            <a:off x="3075995" y="4028460"/>
            <a:ext cx="6738679" cy="966088"/>
          </a:xfrm>
          <a:prstGeom prst="roundRect">
            <a:avLst/>
          </a:prstGeom>
          <a:gradFill flip="none" rotWithShape="1">
            <a:gsLst>
              <a:gs pos="0">
                <a:schemeClr val="tx2">
                  <a:lumMod val="60000"/>
                  <a:lumOff val="40000"/>
                </a:schemeClr>
              </a:gs>
              <a:gs pos="62000">
                <a:schemeClr val="tx2">
                  <a:lumMod val="60000"/>
                  <a:lumOff val="40000"/>
                  <a:alpha val="0"/>
                </a:schemeClr>
              </a:gs>
              <a:gs pos="0">
                <a:schemeClr val="tx2">
                  <a:lumMod val="60000"/>
                  <a:lumOff val="40000"/>
                </a:schemeClr>
              </a:gs>
              <a:gs pos="18000">
                <a:schemeClr val="tx2">
                  <a:lumMod val="60000"/>
                  <a:lumOff val="40000"/>
                </a:schemeClr>
              </a:gs>
              <a:gs pos="100000">
                <a:schemeClr val="tx2">
                  <a:lumMod val="60000"/>
                  <a:lumOff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endParaRPr lang="ja-JP" altLang="en-US" sz="1855" dirty="0">
              <a:solidFill>
                <a:prstClr val="black"/>
              </a:solidFill>
              <a:latin typeface="HGSｺﾞｼｯｸM" panose="020B0600000000000000" pitchFamily="50" charset="-128"/>
              <a:ea typeface="HGSｺﾞｼｯｸM" panose="020B0600000000000000" pitchFamily="50" charset="-128"/>
            </a:endParaRPr>
          </a:p>
        </p:txBody>
      </p:sp>
      <p:sp>
        <p:nvSpPr>
          <p:cNvPr id="52" name="角丸四角形 51"/>
          <p:cNvSpPr/>
          <p:nvPr/>
        </p:nvSpPr>
        <p:spPr>
          <a:xfrm>
            <a:off x="3075994" y="3326317"/>
            <a:ext cx="6738680" cy="632095"/>
          </a:xfrm>
          <a:prstGeom prst="roundRect">
            <a:avLst/>
          </a:prstGeom>
          <a:gradFill flip="none" rotWithShape="1">
            <a:gsLst>
              <a:gs pos="0">
                <a:schemeClr val="accent1">
                  <a:lumMod val="5000"/>
                  <a:lumOff val="95000"/>
                  <a:alpha val="82000"/>
                </a:schemeClr>
              </a:gs>
              <a:gs pos="62000">
                <a:schemeClr val="accent1">
                  <a:alpha val="0"/>
                  <a:lumMod val="0"/>
                  <a:lumOff val="100000"/>
                </a:schemeClr>
              </a:gs>
              <a:gs pos="0">
                <a:schemeClr val="accent6">
                  <a:lumMod val="20000"/>
                  <a:lumOff val="80000"/>
                </a:schemeClr>
              </a:gs>
              <a:gs pos="18000">
                <a:schemeClr val="accent6">
                  <a:lumMod val="20000"/>
                  <a:lumOff val="80000"/>
                </a:schemeClr>
              </a:gs>
              <a:gs pos="100000">
                <a:schemeClr val="accent6">
                  <a:lumMod val="80000"/>
                  <a:lumOff val="20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endParaRPr lang="ja-JP" altLang="en-US" sz="1855">
              <a:solidFill>
                <a:prstClr val="black"/>
              </a:solidFill>
              <a:latin typeface="Calibri"/>
              <a:ea typeface="ＭＳ Ｐゴシック" panose="020B0600070205080204" pitchFamily="50" charset="-128"/>
            </a:endParaRPr>
          </a:p>
        </p:txBody>
      </p:sp>
      <p:sp>
        <p:nvSpPr>
          <p:cNvPr id="43" name="角丸四角形 42"/>
          <p:cNvSpPr/>
          <p:nvPr/>
        </p:nvSpPr>
        <p:spPr>
          <a:xfrm>
            <a:off x="3072203" y="1685469"/>
            <a:ext cx="6742470" cy="1588283"/>
          </a:xfrm>
          <a:prstGeom prst="roundRect">
            <a:avLst/>
          </a:prstGeom>
          <a:gradFill flip="none" rotWithShape="1">
            <a:gsLst>
              <a:gs pos="0">
                <a:schemeClr val="accent1">
                  <a:lumMod val="5000"/>
                  <a:lumOff val="95000"/>
                  <a:alpha val="82000"/>
                </a:schemeClr>
              </a:gs>
              <a:gs pos="62000">
                <a:schemeClr val="accent1">
                  <a:alpha val="0"/>
                  <a:lumMod val="0"/>
                  <a:lumOff val="100000"/>
                </a:schemeClr>
              </a:gs>
              <a:gs pos="0">
                <a:schemeClr val="accent6">
                  <a:lumMod val="20000"/>
                  <a:lumOff val="80000"/>
                </a:schemeClr>
              </a:gs>
              <a:gs pos="18000">
                <a:schemeClr val="accent6">
                  <a:lumMod val="20000"/>
                  <a:lumOff val="80000"/>
                </a:schemeClr>
              </a:gs>
              <a:gs pos="100000">
                <a:schemeClr val="accent6">
                  <a:lumMod val="80000"/>
                  <a:lumOff val="20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endParaRPr lang="ja-JP" altLang="en-US" sz="1855">
              <a:solidFill>
                <a:prstClr val="black"/>
              </a:solidFill>
              <a:latin typeface="Calibri"/>
              <a:ea typeface="ＭＳ Ｐゴシック" panose="020B0600070205080204" pitchFamily="50" charset="-128"/>
            </a:endParaRPr>
          </a:p>
        </p:txBody>
      </p:sp>
      <p:sp>
        <p:nvSpPr>
          <p:cNvPr id="4" name="タイトル 55"/>
          <p:cNvSpPr>
            <a:spLocks noGrp="1"/>
          </p:cNvSpPr>
          <p:nvPr>
            <p:ph type="title"/>
          </p:nvPr>
        </p:nvSpPr>
        <p:spPr>
          <a:xfrm>
            <a:off x="2080174" y="259474"/>
            <a:ext cx="8031653" cy="4782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altLang="ja-JP" sz="2343" b="1" dirty="0">
                <a:solidFill>
                  <a:schemeClr val="tx1"/>
                </a:solidFill>
                <a:latin typeface="+mn-ea"/>
              </a:rPr>
              <a:t>【</a:t>
            </a:r>
            <a:r>
              <a:rPr lang="ja-JP" altLang="en-US" sz="2343" b="1" dirty="0">
                <a:solidFill>
                  <a:schemeClr val="tx1"/>
                </a:solidFill>
                <a:latin typeface="+mn-ea"/>
              </a:rPr>
              <a:t>東京都</a:t>
            </a:r>
            <a:r>
              <a:rPr lang="en-US" altLang="ja-JP" sz="2343" b="1" dirty="0">
                <a:solidFill>
                  <a:schemeClr val="tx1"/>
                </a:solidFill>
                <a:latin typeface="+mn-ea"/>
              </a:rPr>
              <a:t>】R</a:t>
            </a:r>
            <a:r>
              <a:rPr lang="ja-JP" altLang="en-US" sz="2343" b="1" dirty="0">
                <a:solidFill>
                  <a:schemeClr val="tx1"/>
                </a:solidFill>
                <a:latin typeface="+mn-ea"/>
              </a:rPr>
              <a:t>８障害者の就労支援施策</a:t>
            </a:r>
            <a:endParaRPr lang="ja-JP" altLang="en-US" sz="2343" b="1" dirty="0">
              <a:solidFill>
                <a:schemeClr val="tx1"/>
              </a:solidFill>
              <a:latin typeface="+mj-ea"/>
              <a:ea typeface="+mj-ea"/>
            </a:endParaRPr>
          </a:p>
        </p:txBody>
      </p:sp>
      <p:sp>
        <p:nvSpPr>
          <p:cNvPr id="14" name="角丸四角形 13"/>
          <p:cNvSpPr/>
          <p:nvPr/>
        </p:nvSpPr>
        <p:spPr>
          <a:xfrm>
            <a:off x="1757689" y="1143696"/>
            <a:ext cx="490063" cy="5180388"/>
          </a:xfrm>
          <a:prstGeom prst="upDown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4730">
              <a:defRPr/>
            </a:pPr>
            <a:r>
              <a:rPr lang="ja-JP" altLang="en-US" sz="1673" dirty="0">
                <a:solidFill>
                  <a:prstClr val="white"/>
                </a:solidFill>
                <a:latin typeface="HGSｺﾞｼｯｸM" panose="020B0600000000000000" pitchFamily="50" charset="-128"/>
                <a:ea typeface="HGSｺﾞｼｯｸM" panose="020B0600000000000000" pitchFamily="50" charset="-128"/>
              </a:rPr>
              <a:t>障害の状態像の軽重</a:t>
            </a:r>
          </a:p>
        </p:txBody>
      </p:sp>
      <p:sp>
        <p:nvSpPr>
          <p:cNvPr id="15" name="タイトル 3"/>
          <p:cNvSpPr txBox="1">
            <a:spLocks/>
          </p:cNvSpPr>
          <p:nvPr/>
        </p:nvSpPr>
        <p:spPr>
          <a:xfrm>
            <a:off x="1692173" y="890865"/>
            <a:ext cx="632484" cy="351380"/>
          </a:xfrm>
          <a:prstGeom prst="rect">
            <a:avLst/>
          </a:prstGeom>
        </p:spPr>
        <p:txBody>
          <a:bodyPr vert="horz" lIns="89241" tIns="44620" rIns="89241" bIns="44620" rtlCol="0" anchor="ctr">
            <a:noAutofit/>
          </a:bodyPr>
          <a:lstStyle>
            <a:lvl1pPr algn="ctr" defTabSz="914400" rtl="0" eaLnBrk="1" latinLnBrk="0" hangingPunct="1">
              <a:spcBef>
                <a:spcPct val="0"/>
              </a:spcBef>
              <a:buNone/>
              <a:defRPr kumimoji="1" sz="4400" kern="1200">
                <a:solidFill>
                  <a:schemeClr val="tx1"/>
                </a:solidFill>
                <a:latin typeface="+mj-lt"/>
                <a:ea typeface="+mj-ea"/>
                <a:cs typeface="+mj-cs"/>
              </a:defRPr>
            </a:lvl1pPr>
          </a:lstStyle>
          <a:p>
            <a:pPr defTabSz="892453">
              <a:defRPr/>
            </a:pPr>
            <a:r>
              <a:rPr lang="ja-JP" altLang="en-US" sz="1116" b="1" dirty="0">
                <a:solidFill>
                  <a:prstClr val="black"/>
                </a:solidFill>
                <a:latin typeface="HGSｺﾞｼｯｸM" panose="020B0600000000000000" pitchFamily="50" charset="-128"/>
                <a:ea typeface="HGSｺﾞｼｯｸM" panose="020B0600000000000000" pitchFamily="50" charset="-128"/>
              </a:rPr>
              <a:t>重い</a:t>
            </a:r>
          </a:p>
        </p:txBody>
      </p:sp>
      <p:sp>
        <p:nvSpPr>
          <p:cNvPr id="16" name="タイトル 3"/>
          <p:cNvSpPr txBox="1">
            <a:spLocks/>
          </p:cNvSpPr>
          <p:nvPr/>
        </p:nvSpPr>
        <p:spPr>
          <a:xfrm>
            <a:off x="1692173" y="6324084"/>
            <a:ext cx="632484" cy="351380"/>
          </a:xfrm>
          <a:prstGeom prst="rect">
            <a:avLst/>
          </a:prstGeom>
        </p:spPr>
        <p:txBody>
          <a:bodyPr vert="horz" lIns="89241" tIns="44620" rIns="89241" bIns="44620" rtlCol="0" anchor="ctr">
            <a:noAutofit/>
          </a:bodyPr>
          <a:lstStyle>
            <a:lvl1pPr algn="ctr" defTabSz="914400" rtl="0" eaLnBrk="1" latinLnBrk="0" hangingPunct="1">
              <a:spcBef>
                <a:spcPct val="0"/>
              </a:spcBef>
              <a:buNone/>
              <a:defRPr kumimoji="1" sz="4400" kern="1200">
                <a:solidFill>
                  <a:schemeClr val="tx1"/>
                </a:solidFill>
                <a:latin typeface="+mj-lt"/>
                <a:ea typeface="+mj-ea"/>
                <a:cs typeface="+mj-cs"/>
              </a:defRPr>
            </a:lvl1pPr>
          </a:lstStyle>
          <a:p>
            <a:pPr defTabSz="892453">
              <a:defRPr/>
            </a:pPr>
            <a:r>
              <a:rPr lang="ja-JP" altLang="en-US" sz="1116" dirty="0">
                <a:solidFill>
                  <a:prstClr val="black"/>
                </a:solidFill>
                <a:latin typeface="HGSｺﾞｼｯｸM" panose="020B0600000000000000" pitchFamily="50" charset="-128"/>
                <a:ea typeface="HGSｺﾞｼｯｸM" panose="020B0600000000000000" pitchFamily="50" charset="-128"/>
              </a:rPr>
              <a:t>軽い</a:t>
            </a:r>
          </a:p>
        </p:txBody>
      </p:sp>
      <p:sp>
        <p:nvSpPr>
          <p:cNvPr id="17" name="角丸四角形 16"/>
          <p:cNvSpPr/>
          <p:nvPr/>
        </p:nvSpPr>
        <p:spPr>
          <a:xfrm>
            <a:off x="2180941" y="1193124"/>
            <a:ext cx="330202" cy="2771844"/>
          </a:xfrm>
          <a:prstGeom prst="roundRect">
            <a:avLst/>
          </a:prstGeom>
          <a:solidFill>
            <a:srgbClr val="FFC000"/>
          </a:solidFill>
          <a:ln>
            <a:solidFill>
              <a:srgbClr val="F9F4B1"/>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dirty="0">
                <a:solidFill>
                  <a:prstClr val="black"/>
                </a:solidFill>
                <a:latin typeface="HGSｺﾞｼｯｸM" panose="020B0600000000000000" pitchFamily="50" charset="-128"/>
                <a:ea typeface="HGSｺﾞｼｯｸM" panose="020B0600000000000000" pitchFamily="50" charset="-128"/>
              </a:rPr>
              <a:t>福祉的就労</a:t>
            </a:r>
            <a:r>
              <a:rPr lang="ja-JP" altLang="en-US" sz="1100" dirty="0">
                <a:solidFill>
                  <a:prstClr val="black"/>
                </a:solidFill>
                <a:latin typeface="HGSｺﾞｼｯｸM" panose="020B0600000000000000" pitchFamily="50" charset="-128"/>
                <a:ea typeface="HGSｺﾞｼｯｸM" panose="020B0600000000000000" pitchFamily="50" charset="-128"/>
              </a:rPr>
              <a:t>（</a:t>
            </a:r>
            <a:r>
              <a:rPr lang="ja-JP" altLang="en-US" sz="1200" dirty="0">
                <a:solidFill>
                  <a:prstClr val="black"/>
                </a:solidFill>
                <a:latin typeface="HGSｺﾞｼｯｸM" panose="020B0600000000000000" pitchFamily="50" charset="-128"/>
                <a:ea typeface="HGSｺﾞｼｯｸM" panose="020B0600000000000000" pitchFamily="50" charset="-128"/>
              </a:rPr>
              <a:t>３頁）</a:t>
            </a:r>
            <a:endParaRPr lang="ja-JP" altLang="en-US" sz="1855" dirty="0">
              <a:solidFill>
                <a:prstClr val="black"/>
              </a:solidFill>
              <a:latin typeface="HGSｺﾞｼｯｸM" panose="020B0600000000000000" pitchFamily="50" charset="-128"/>
              <a:ea typeface="HGSｺﾞｼｯｸM" panose="020B0600000000000000" pitchFamily="50" charset="-128"/>
            </a:endParaRPr>
          </a:p>
        </p:txBody>
      </p:sp>
      <p:sp>
        <p:nvSpPr>
          <p:cNvPr id="18" name="角丸四角形 17"/>
          <p:cNvSpPr/>
          <p:nvPr/>
        </p:nvSpPr>
        <p:spPr>
          <a:xfrm>
            <a:off x="2191397" y="4040458"/>
            <a:ext cx="338282" cy="2333054"/>
          </a:xfrm>
          <a:prstGeom prst="roundRect">
            <a:avLst/>
          </a:prstGeom>
          <a:solidFill>
            <a:schemeClr val="tx2">
              <a:lumMod val="75000"/>
            </a:schemeClr>
          </a:solidFill>
          <a:ln>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b="1" dirty="0">
                <a:solidFill>
                  <a:prstClr val="white"/>
                </a:solidFill>
                <a:latin typeface="HGSｺﾞｼｯｸM" panose="020B0600000000000000" pitchFamily="50" charset="-128"/>
                <a:ea typeface="HGSｺﾞｼｯｸM" panose="020B0600000000000000" pitchFamily="50" charset="-128"/>
              </a:rPr>
              <a:t>一般就労</a:t>
            </a:r>
            <a:r>
              <a:rPr lang="ja-JP" altLang="en-US" sz="1100" dirty="0">
                <a:solidFill>
                  <a:schemeClr val="bg1"/>
                </a:solidFill>
                <a:latin typeface="HGSｺﾞｼｯｸM" panose="020B0600000000000000" pitchFamily="50" charset="-128"/>
                <a:ea typeface="HGSｺﾞｼｯｸM" panose="020B0600000000000000" pitchFamily="50" charset="-128"/>
              </a:rPr>
              <a:t>（</a:t>
            </a:r>
            <a:r>
              <a:rPr lang="ja-JP" altLang="en-US" sz="1200" dirty="0">
                <a:solidFill>
                  <a:schemeClr val="bg1"/>
                </a:solidFill>
                <a:latin typeface="HGSｺﾞｼｯｸM" panose="020B0600000000000000" pitchFamily="50" charset="-128"/>
                <a:ea typeface="HGSｺﾞｼｯｸM" panose="020B0600000000000000" pitchFamily="50" charset="-128"/>
              </a:rPr>
              <a:t>２頁）</a:t>
            </a:r>
            <a:endParaRPr lang="ja-JP" altLang="en-US" sz="1855" b="1" dirty="0">
              <a:solidFill>
                <a:schemeClr val="bg1"/>
              </a:solidFill>
              <a:latin typeface="HGSｺﾞｼｯｸM" panose="020B0600000000000000" pitchFamily="50" charset="-128"/>
              <a:ea typeface="HGSｺﾞｼｯｸM" panose="020B0600000000000000" pitchFamily="50" charset="-128"/>
            </a:endParaRPr>
          </a:p>
        </p:txBody>
      </p:sp>
      <p:sp>
        <p:nvSpPr>
          <p:cNvPr id="19" name="ホームベース 18"/>
          <p:cNvSpPr/>
          <p:nvPr/>
        </p:nvSpPr>
        <p:spPr>
          <a:xfrm>
            <a:off x="2564528" y="6028916"/>
            <a:ext cx="2524427" cy="351380"/>
          </a:xfrm>
          <a:prstGeom prst="homePlat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562" b="1" dirty="0">
                <a:solidFill>
                  <a:prstClr val="white"/>
                </a:solidFill>
                <a:latin typeface="HGSｺﾞｼｯｸM" panose="020B0600000000000000" pitchFamily="50" charset="-128"/>
                <a:ea typeface="HGSｺﾞｼｯｸM" panose="020B0600000000000000" pitchFamily="50" charset="-128"/>
              </a:rPr>
              <a:t>生活支援</a:t>
            </a:r>
          </a:p>
        </p:txBody>
      </p:sp>
      <p:sp>
        <p:nvSpPr>
          <p:cNvPr id="20" name="山形 19"/>
          <p:cNvSpPr/>
          <p:nvPr/>
        </p:nvSpPr>
        <p:spPr>
          <a:xfrm>
            <a:off x="5086532" y="6038382"/>
            <a:ext cx="2554917" cy="351380"/>
          </a:xfrm>
          <a:prstGeom prst="chevron">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562" b="1" dirty="0">
                <a:solidFill>
                  <a:prstClr val="white"/>
                </a:solidFill>
                <a:latin typeface="HGSｺﾞｼｯｸM" panose="020B0600000000000000" pitchFamily="50" charset="-128"/>
                <a:ea typeface="HGSｺﾞｼｯｸM" panose="020B0600000000000000" pitchFamily="50" charset="-128"/>
              </a:rPr>
              <a:t>就労支援</a:t>
            </a:r>
          </a:p>
        </p:txBody>
      </p:sp>
      <p:sp>
        <p:nvSpPr>
          <p:cNvPr id="22" name="山形 21"/>
          <p:cNvSpPr/>
          <p:nvPr/>
        </p:nvSpPr>
        <p:spPr>
          <a:xfrm>
            <a:off x="7643298" y="6014885"/>
            <a:ext cx="2300330" cy="351380"/>
          </a:xfrm>
          <a:prstGeom prst="chevron">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562" b="1" dirty="0">
                <a:solidFill>
                  <a:prstClr val="white"/>
                </a:solidFill>
                <a:latin typeface="HGSｺﾞｼｯｸM" panose="020B0600000000000000" pitchFamily="50" charset="-128"/>
                <a:ea typeface="HGSｺﾞｼｯｸM" panose="020B0600000000000000" pitchFamily="50" charset="-128"/>
              </a:rPr>
              <a:t>就労定着支援</a:t>
            </a:r>
          </a:p>
        </p:txBody>
      </p:sp>
      <p:sp>
        <p:nvSpPr>
          <p:cNvPr id="13" name="ホームベース 12"/>
          <p:cNvSpPr/>
          <p:nvPr/>
        </p:nvSpPr>
        <p:spPr>
          <a:xfrm>
            <a:off x="2550547" y="1233809"/>
            <a:ext cx="2592647" cy="351380"/>
          </a:xfrm>
          <a:prstGeom prst="homePlat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b="1" dirty="0">
                <a:solidFill>
                  <a:prstClr val="black"/>
                </a:solidFill>
                <a:latin typeface="HGSｺﾞｼｯｸM" panose="020B0600000000000000" pitchFamily="50" charset="-128"/>
                <a:ea typeface="HGSｺﾞｼｯｸM" panose="020B0600000000000000" pitchFamily="50" charset="-128"/>
              </a:rPr>
              <a:t>事業所の意識改革</a:t>
            </a:r>
          </a:p>
        </p:txBody>
      </p:sp>
      <p:sp>
        <p:nvSpPr>
          <p:cNvPr id="21" name="山形 20"/>
          <p:cNvSpPr/>
          <p:nvPr/>
        </p:nvSpPr>
        <p:spPr>
          <a:xfrm>
            <a:off x="5142400" y="1242523"/>
            <a:ext cx="2296071" cy="351380"/>
          </a:xfrm>
          <a:prstGeom prst="chevron">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b="1" dirty="0">
                <a:solidFill>
                  <a:prstClr val="black"/>
                </a:solidFill>
                <a:latin typeface="HGSｺﾞｼｯｸM" panose="020B0600000000000000" pitchFamily="50" charset="-128"/>
                <a:ea typeface="HGSｺﾞｼｯｸM" panose="020B0600000000000000" pitchFamily="50" charset="-128"/>
              </a:rPr>
              <a:t>生産体制の改善・強化</a:t>
            </a:r>
          </a:p>
        </p:txBody>
      </p:sp>
      <p:sp>
        <p:nvSpPr>
          <p:cNvPr id="23" name="山形 22"/>
          <p:cNvSpPr/>
          <p:nvPr/>
        </p:nvSpPr>
        <p:spPr>
          <a:xfrm>
            <a:off x="7441525" y="1241922"/>
            <a:ext cx="2473477" cy="351380"/>
          </a:xfrm>
          <a:prstGeom prst="chevron">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b="1" dirty="0">
                <a:solidFill>
                  <a:prstClr val="black"/>
                </a:solidFill>
                <a:latin typeface="HGSｺﾞｼｯｸM" panose="020B0600000000000000" pitchFamily="50" charset="-128"/>
                <a:ea typeface="HGSｺﾞｼｯｸM" panose="020B0600000000000000" pitchFamily="50" charset="-128"/>
              </a:rPr>
              <a:t>販路の拡大・品質の向上</a:t>
            </a:r>
          </a:p>
        </p:txBody>
      </p:sp>
      <p:sp>
        <p:nvSpPr>
          <p:cNvPr id="2" name="四角形: 角を丸くする 1"/>
          <p:cNvSpPr/>
          <p:nvPr/>
        </p:nvSpPr>
        <p:spPr>
          <a:xfrm>
            <a:off x="9915003" y="1003741"/>
            <a:ext cx="542699" cy="3587484"/>
          </a:xfrm>
          <a:prstGeom prst="roundRect">
            <a:avLst>
              <a:gd name="adj" fmla="val 48308"/>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defTabSz="934730">
              <a:defRPr/>
            </a:pPr>
            <a:endParaRPr lang="ja-JP" altLang="en-US" sz="1171" dirty="0">
              <a:solidFill>
                <a:srgbClr val="9BBB59">
                  <a:lumMod val="75000"/>
                </a:srgbClr>
              </a:solidFill>
              <a:latin typeface="Calibri"/>
              <a:ea typeface="ＭＳ Ｐゴシック" panose="020B0600070205080204" pitchFamily="50" charset="-128"/>
            </a:endParaRPr>
          </a:p>
        </p:txBody>
      </p:sp>
      <p:sp>
        <p:nvSpPr>
          <p:cNvPr id="3" name="テキスト ボックス 2"/>
          <p:cNvSpPr txBox="1"/>
          <p:nvPr/>
        </p:nvSpPr>
        <p:spPr>
          <a:xfrm>
            <a:off x="9867567" y="1311040"/>
            <a:ext cx="605422" cy="2999684"/>
          </a:xfrm>
          <a:prstGeom prst="rect">
            <a:avLst/>
          </a:prstGeom>
          <a:noFill/>
        </p:spPr>
        <p:txBody>
          <a:bodyPr vert="eaVert" wrap="square" rtlCol="0">
            <a:spAutoFit/>
          </a:bodyPr>
          <a:lstStyle/>
          <a:p>
            <a:pP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デジタル技術でつなぐ重度障害者の就労支援プラットフォーム事業</a:t>
            </a:r>
          </a:p>
        </p:txBody>
      </p:sp>
      <p:sp>
        <p:nvSpPr>
          <p:cNvPr id="33" name="角丸四角形 32"/>
          <p:cNvSpPr/>
          <p:nvPr/>
        </p:nvSpPr>
        <p:spPr>
          <a:xfrm>
            <a:off x="3219914" y="2781553"/>
            <a:ext cx="4139426" cy="432150"/>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757" dirty="0">
                <a:solidFill>
                  <a:prstClr val="black"/>
                </a:solidFill>
                <a:latin typeface="HGSｺﾞｼｯｸM" panose="020B0600000000000000" pitchFamily="50" charset="-128"/>
                <a:ea typeface="HGSｺﾞｼｯｸM" panose="020B0600000000000000" pitchFamily="50" charset="-128"/>
              </a:rPr>
              <a:t>工賃アップセミナー</a:t>
            </a:r>
          </a:p>
        </p:txBody>
      </p:sp>
      <p:sp>
        <p:nvSpPr>
          <p:cNvPr id="35" name="角丸四角形 34"/>
          <p:cNvSpPr/>
          <p:nvPr/>
        </p:nvSpPr>
        <p:spPr>
          <a:xfrm>
            <a:off x="5046350" y="2261507"/>
            <a:ext cx="2312993" cy="431779"/>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受注促進・工賃向上</a:t>
            </a:r>
            <a:endParaRPr lang="en-US" altLang="ja-JP" sz="1367" dirty="0">
              <a:solidFill>
                <a:prstClr val="black"/>
              </a:solidFill>
              <a:latin typeface="HGSｺﾞｼｯｸM" panose="020B0600000000000000" pitchFamily="50" charset="-128"/>
              <a:ea typeface="HGSｺﾞｼｯｸM" panose="020B0600000000000000" pitchFamily="50" charset="-128"/>
            </a:endParaRPr>
          </a:p>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設備整備補助事業</a:t>
            </a:r>
          </a:p>
        </p:txBody>
      </p:sp>
      <p:sp>
        <p:nvSpPr>
          <p:cNvPr id="36" name="角丸四角形 35"/>
          <p:cNvSpPr/>
          <p:nvPr/>
        </p:nvSpPr>
        <p:spPr>
          <a:xfrm>
            <a:off x="5054774" y="1741036"/>
            <a:ext cx="2304566" cy="431779"/>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就労継続支援Ｂ型事業所</a:t>
            </a:r>
            <a:endParaRPr lang="en-US" altLang="ja-JP" sz="1367" dirty="0">
              <a:solidFill>
                <a:prstClr val="black"/>
              </a:solidFill>
              <a:latin typeface="HGSｺﾞｼｯｸM" panose="020B0600000000000000" pitchFamily="50" charset="-128"/>
              <a:ea typeface="HGSｺﾞｼｯｸM" panose="020B0600000000000000" pitchFamily="50" charset="-128"/>
            </a:endParaRPr>
          </a:p>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マネジメント事業</a:t>
            </a:r>
          </a:p>
        </p:txBody>
      </p:sp>
      <p:sp>
        <p:nvSpPr>
          <p:cNvPr id="37" name="角丸四角形 36"/>
          <p:cNvSpPr/>
          <p:nvPr/>
        </p:nvSpPr>
        <p:spPr>
          <a:xfrm>
            <a:off x="7584643" y="1741036"/>
            <a:ext cx="2163816" cy="431779"/>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福祉・トライアル</a:t>
            </a:r>
          </a:p>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ショップの展開</a:t>
            </a:r>
          </a:p>
        </p:txBody>
      </p:sp>
      <p:sp>
        <p:nvSpPr>
          <p:cNvPr id="39" name="角丸四角形 38"/>
          <p:cNvSpPr/>
          <p:nvPr/>
        </p:nvSpPr>
        <p:spPr>
          <a:xfrm>
            <a:off x="7584643" y="2261508"/>
            <a:ext cx="2163816" cy="431355"/>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区市町村ネットワークによる共同受注体制の構築</a:t>
            </a:r>
          </a:p>
        </p:txBody>
      </p:sp>
      <p:sp>
        <p:nvSpPr>
          <p:cNvPr id="47" name="角丸四角形 46"/>
          <p:cNvSpPr/>
          <p:nvPr/>
        </p:nvSpPr>
        <p:spPr>
          <a:xfrm>
            <a:off x="2564528" y="1758137"/>
            <a:ext cx="353525" cy="1485947"/>
          </a:xfrm>
          <a:prstGeom prst="roundRect">
            <a:avLst/>
          </a:prstGeom>
          <a:solidFill>
            <a:schemeClr val="accent6">
              <a:lumMod val="20000"/>
              <a:lumOff val="80000"/>
            </a:schemeClr>
          </a:solidFill>
          <a:ln>
            <a:solidFill>
              <a:srgbClr val="FF0000"/>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dirty="0">
                <a:solidFill>
                  <a:prstClr val="black"/>
                </a:solidFill>
                <a:latin typeface="メイリオ" panose="020B0604030504040204" pitchFamily="50" charset="-128"/>
                <a:ea typeface="メイリオ" panose="020B0604030504040204" pitchFamily="50" charset="-128"/>
              </a:rPr>
              <a:t>Ｂ型</a:t>
            </a:r>
          </a:p>
        </p:txBody>
      </p:sp>
      <p:sp>
        <p:nvSpPr>
          <p:cNvPr id="48" name="角丸四角形 47"/>
          <p:cNvSpPr/>
          <p:nvPr/>
        </p:nvSpPr>
        <p:spPr>
          <a:xfrm>
            <a:off x="2567914" y="3326316"/>
            <a:ext cx="371863" cy="638652"/>
          </a:xfrm>
          <a:prstGeom prst="roundRect">
            <a:avLst/>
          </a:prstGeom>
          <a:solidFill>
            <a:schemeClr val="accent6">
              <a:lumMod val="20000"/>
              <a:lumOff val="80000"/>
            </a:schemeClr>
          </a:solidFill>
          <a:ln>
            <a:solidFill>
              <a:srgbClr val="FF0000"/>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dirty="0">
                <a:solidFill>
                  <a:prstClr val="black"/>
                </a:solidFill>
                <a:latin typeface="メイリオ" panose="020B0604030504040204" pitchFamily="50" charset="-128"/>
                <a:ea typeface="メイリオ" panose="020B0604030504040204" pitchFamily="50" charset="-128"/>
              </a:rPr>
              <a:t>Ａ型</a:t>
            </a:r>
          </a:p>
        </p:txBody>
      </p:sp>
      <p:sp>
        <p:nvSpPr>
          <p:cNvPr id="50" name="角丸四角形 49"/>
          <p:cNvSpPr/>
          <p:nvPr/>
        </p:nvSpPr>
        <p:spPr>
          <a:xfrm>
            <a:off x="3219915" y="3429001"/>
            <a:ext cx="6477978" cy="375351"/>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zh-TW" altLang="en-US" sz="1757" dirty="0">
                <a:solidFill>
                  <a:prstClr val="black"/>
                </a:solidFill>
                <a:latin typeface="HGSｺﾞｼｯｸM" panose="020B0600000000000000" pitchFamily="50" charset="-128"/>
                <a:ea typeface="HGSｺﾞｼｯｸM" panose="020B0600000000000000" pitchFamily="50" charset="-128"/>
              </a:rPr>
              <a:t>就労継続支援Ａ型事業所経営適正化事業</a:t>
            </a:r>
          </a:p>
        </p:txBody>
      </p:sp>
      <p:sp>
        <p:nvSpPr>
          <p:cNvPr id="53" name="角丸四角形 52"/>
          <p:cNvSpPr/>
          <p:nvPr/>
        </p:nvSpPr>
        <p:spPr>
          <a:xfrm>
            <a:off x="2572018" y="4040458"/>
            <a:ext cx="371863" cy="944753"/>
          </a:xfrm>
          <a:prstGeom prst="roundRect">
            <a:avLst/>
          </a:prstGeom>
          <a:solidFill>
            <a:schemeClr val="tx2">
              <a:lumMod val="60000"/>
              <a:lumOff val="40000"/>
            </a:schemeClr>
          </a:solidFill>
          <a:ln>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dirty="0">
                <a:solidFill>
                  <a:prstClr val="white"/>
                </a:solidFill>
                <a:latin typeface="メイリオ" panose="020B0604030504040204" pitchFamily="50" charset="-128"/>
                <a:ea typeface="メイリオ" panose="020B0604030504040204" pitchFamily="50" charset="-128"/>
              </a:rPr>
              <a:t>移行</a:t>
            </a:r>
          </a:p>
        </p:txBody>
      </p:sp>
      <p:sp>
        <p:nvSpPr>
          <p:cNvPr id="54" name="角丸四角形 53"/>
          <p:cNvSpPr/>
          <p:nvPr/>
        </p:nvSpPr>
        <p:spPr>
          <a:xfrm>
            <a:off x="2591526" y="5086233"/>
            <a:ext cx="371863" cy="908291"/>
          </a:xfrm>
          <a:prstGeom prst="roundRect">
            <a:avLst/>
          </a:prstGeom>
          <a:solidFill>
            <a:schemeClr val="tx2">
              <a:lumMod val="60000"/>
              <a:lumOff val="40000"/>
            </a:schemeClr>
          </a:solidFill>
          <a:ln>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vert="eaVert" rtlCol="0" anchor="ctr"/>
          <a:lstStyle/>
          <a:p>
            <a:pPr algn="ctr" defTabSz="934730">
              <a:defRPr/>
            </a:pPr>
            <a:r>
              <a:rPr lang="ja-JP" altLang="en-US" sz="1855" dirty="0">
                <a:solidFill>
                  <a:prstClr val="white"/>
                </a:solidFill>
                <a:latin typeface="メイリオ" panose="020B0604030504040204" pitchFamily="50" charset="-128"/>
                <a:ea typeface="メイリオ" panose="020B0604030504040204" pitchFamily="50" charset="-128"/>
              </a:rPr>
              <a:t>定着</a:t>
            </a:r>
          </a:p>
        </p:txBody>
      </p:sp>
      <p:sp>
        <p:nvSpPr>
          <p:cNvPr id="55" name="角丸四角形 54"/>
          <p:cNvSpPr/>
          <p:nvPr/>
        </p:nvSpPr>
        <p:spPr>
          <a:xfrm>
            <a:off x="3100273" y="5086233"/>
            <a:ext cx="6738679" cy="860464"/>
          </a:xfrm>
          <a:prstGeom prst="roundRect">
            <a:avLst/>
          </a:prstGeom>
          <a:gradFill flip="none" rotWithShape="1">
            <a:gsLst>
              <a:gs pos="0">
                <a:schemeClr val="tx2">
                  <a:lumMod val="60000"/>
                  <a:lumOff val="40000"/>
                </a:schemeClr>
              </a:gs>
              <a:gs pos="62000">
                <a:schemeClr val="tx2">
                  <a:lumMod val="60000"/>
                  <a:lumOff val="40000"/>
                  <a:alpha val="0"/>
                </a:schemeClr>
              </a:gs>
              <a:gs pos="0">
                <a:schemeClr val="tx2">
                  <a:lumMod val="60000"/>
                  <a:lumOff val="40000"/>
                </a:schemeClr>
              </a:gs>
              <a:gs pos="18000">
                <a:schemeClr val="tx2">
                  <a:lumMod val="60000"/>
                  <a:lumOff val="40000"/>
                </a:schemeClr>
              </a:gs>
              <a:gs pos="100000">
                <a:schemeClr val="tx2">
                  <a:lumMod val="60000"/>
                  <a:lumOff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endParaRPr lang="ja-JP" altLang="en-US" sz="1855" dirty="0">
              <a:solidFill>
                <a:prstClr val="black"/>
              </a:solidFill>
              <a:latin typeface="HGSｺﾞｼｯｸM" panose="020B0600000000000000" pitchFamily="50" charset="-128"/>
              <a:ea typeface="HGSｺﾞｼｯｸM" panose="020B0600000000000000" pitchFamily="50" charset="-128"/>
            </a:endParaRPr>
          </a:p>
        </p:txBody>
      </p:sp>
      <p:sp>
        <p:nvSpPr>
          <p:cNvPr id="57" name="角丸四角形 56"/>
          <p:cNvSpPr/>
          <p:nvPr/>
        </p:nvSpPr>
        <p:spPr>
          <a:xfrm>
            <a:off x="3256033" y="4776349"/>
            <a:ext cx="6406288" cy="640334"/>
          </a:xfrm>
          <a:prstGeom prst="roundRect">
            <a:avLst/>
          </a:prstGeom>
          <a:solidFill>
            <a:schemeClr val="tx2">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white"/>
                </a:solidFill>
                <a:latin typeface="HGSｺﾞｼｯｸM" panose="020B0600000000000000" pitchFamily="50" charset="-128"/>
                <a:ea typeface="HGSｺﾞｼｯｸM" panose="020B0600000000000000" pitchFamily="50" charset="-128"/>
              </a:rPr>
              <a:t>医療機関連携スキル向上研修、精神障害者就労定着連携促進事業</a:t>
            </a:r>
            <a:endParaRPr lang="en-US" altLang="ja-JP" sz="1367" dirty="0">
              <a:solidFill>
                <a:prstClr val="white"/>
              </a:solidFill>
              <a:latin typeface="HGSｺﾞｼｯｸM" panose="020B0600000000000000" pitchFamily="50" charset="-128"/>
              <a:ea typeface="HGSｺﾞｼｯｸM" panose="020B0600000000000000" pitchFamily="50" charset="-128"/>
            </a:endParaRPr>
          </a:p>
          <a:p>
            <a:pPr algn="ctr" defTabSz="934730">
              <a:defRPr/>
            </a:pPr>
            <a:r>
              <a:rPr lang="ja-JP" altLang="en-US" sz="1367" dirty="0">
                <a:solidFill>
                  <a:prstClr val="white"/>
                </a:solidFill>
                <a:latin typeface="HGSｺﾞｼｯｸM" panose="020B0600000000000000" pitchFamily="50" charset="-128"/>
                <a:ea typeface="HGSｺﾞｼｯｸM" panose="020B0600000000000000" pitchFamily="50" charset="-128"/>
              </a:rPr>
              <a:t>障害者就業・生活支援センター事業、区市町村障害者就労支援事業</a:t>
            </a:r>
          </a:p>
        </p:txBody>
      </p:sp>
      <p:sp>
        <p:nvSpPr>
          <p:cNvPr id="59" name="角丸四角形 58"/>
          <p:cNvSpPr/>
          <p:nvPr/>
        </p:nvSpPr>
        <p:spPr>
          <a:xfrm>
            <a:off x="7559328" y="5542508"/>
            <a:ext cx="2164260" cy="281072"/>
          </a:xfrm>
          <a:prstGeom prst="roundRect">
            <a:avLst/>
          </a:prstGeom>
          <a:solidFill>
            <a:schemeClr val="tx2">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562" dirty="0">
                <a:solidFill>
                  <a:prstClr val="white"/>
                </a:solidFill>
                <a:latin typeface="HGSｺﾞｼｯｸM" panose="020B0600000000000000" pitchFamily="50" charset="-128"/>
                <a:ea typeface="HGSｺﾞｼｯｸM" panose="020B0600000000000000" pitchFamily="50" charset="-128"/>
              </a:rPr>
              <a:t>定着支援研修</a:t>
            </a:r>
          </a:p>
        </p:txBody>
      </p:sp>
      <p:sp>
        <p:nvSpPr>
          <p:cNvPr id="60" name="角丸四角形 59"/>
          <p:cNvSpPr/>
          <p:nvPr/>
        </p:nvSpPr>
        <p:spPr>
          <a:xfrm>
            <a:off x="4968558" y="4061485"/>
            <a:ext cx="2672890" cy="281072"/>
          </a:xfrm>
          <a:prstGeom prst="roundRect">
            <a:avLst/>
          </a:prstGeom>
          <a:solidFill>
            <a:schemeClr val="tx2">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white"/>
                </a:solidFill>
                <a:latin typeface="HGSｺﾞｼｯｸM" panose="020B0600000000000000" pitchFamily="50" charset="-128"/>
                <a:ea typeface="HGSｺﾞｼｯｸM" panose="020B0600000000000000" pitchFamily="50" charset="-128"/>
              </a:rPr>
              <a:t>東京チャレンジオフィスの運営</a:t>
            </a:r>
          </a:p>
        </p:txBody>
      </p:sp>
      <p:sp>
        <p:nvSpPr>
          <p:cNvPr id="56" name="角丸四角形 55"/>
          <p:cNvSpPr/>
          <p:nvPr/>
        </p:nvSpPr>
        <p:spPr>
          <a:xfrm>
            <a:off x="3251799" y="4411704"/>
            <a:ext cx="3647508" cy="281072"/>
          </a:xfrm>
          <a:prstGeom prst="roundRect">
            <a:avLst/>
          </a:prstGeom>
          <a:solidFill>
            <a:schemeClr val="tx2">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white"/>
                </a:solidFill>
                <a:latin typeface="HGSｺﾞｼｯｸM" panose="020B0600000000000000" pitchFamily="50" charset="-128"/>
                <a:ea typeface="HGSｺﾞｼｯｸM" panose="020B0600000000000000" pitchFamily="50" charset="-128"/>
              </a:rPr>
              <a:t>マッチングスキル等向上研修</a:t>
            </a:r>
          </a:p>
        </p:txBody>
      </p:sp>
      <p:sp>
        <p:nvSpPr>
          <p:cNvPr id="38" name="角丸四角形 37"/>
          <p:cNvSpPr/>
          <p:nvPr/>
        </p:nvSpPr>
        <p:spPr>
          <a:xfrm>
            <a:off x="7584644" y="2781555"/>
            <a:ext cx="2163815" cy="431355"/>
          </a:xfrm>
          <a:prstGeom prst="roundRect">
            <a:avLst/>
          </a:prstGeom>
          <a:solidFill>
            <a:schemeClr val="accent6">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生産活動に係る</a:t>
            </a:r>
            <a:endParaRPr lang="en-US" altLang="ja-JP" sz="1367" dirty="0">
              <a:solidFill>
                <a:prstClr val="black"/>
              </a:solidFill>
              <a:latin typeface="HGSｺﾞｼｯｸM" panose="020B0600000000000000" pitchFamily="50" charset="-128"/>
              <a:ea typeface="HGSｺﾞｼｯｸM" panose="020B0600000000000000" pitchFamily="50" charset="-128"/>
            </a:endParaRPr>
          </a:p>
          <a:p>
            <a:pPr algn="ctr" defTabSz="934730">
              <a:defRPr/>
            </a:pPr>
            <a:r>
              <a:rPr lang="ja-JP" altLang="en-US" sz="1367" dirty="0">
                <a:solidFill>
                  <a:prstClr val="black"/>
                </a:solidFill>
                <a:latin typeface="HGSｺﾞｼｯｸM" panose="020B0600000000000000" pitchFamily="50" charset="-128"/>
                <a:ea typeface="HGSｺﾞｼｯｸM" panose="020B0600000000000000" pitchFamily="50" charset="-128"/>
              </a:rPr>
              <a:t>営業開拓等支援事業</a:t>
            </a:r>
          </a:p>
        </p:txBody>
      </p:sp>
      <p:sp>
        <p:nvSpPr>
          <p:cNvPr id="7" name="テキスト ボックス 6">
            <a:extLst>
              <a:ext uri="{FF2B5EF4-FFF2-40B4-BE49-F238E27FC236}">
                <a16:creationId xmlns:a16="http://schemas.microsoft.com/office/drawing/2014/main" id="{28B6DC9B-920C-CAF6-CDD2-7FAB180056FF}"/>
              </a:ext>
            </a:extLst>
          </p:cNvPr>
          <p:cNvSpPr txBox="1"/>
          <p:nvPr/>
        </p:nvSpPr>
        <p:spPr>
          <a:xfrm>
            <a:off x="12495584" y="188641"/>
            <a:ext cx="1008112" cy="307777"/>
          </a:xfrm>
          <a:prstGeom prst="rect">
            <a:avLst/>
          </a:prstGeom>
          <a:solidFill>
            <a:srgbClr val="002060"/>
          </a:solidFill>
        </p:spPr>
        <p:txBody>
          <a:bodyPr wrap="square" rtlCol="0">
            <a:spAutoFit/>
          </a:bodyPr>
          <a:lstStyle/>
          <a:p>
            <a:pPr algn="ctr" defTabSz="957716">
              <a:defRPr/>
            </a:pPr>
            <a:r>
              <a:rPr lang="ja-JP" altLang="en-US" sz="1400" dirty="0">
                <a:solidFill>
                  <a:prstClr val="white"/>
                </a:solidFill>
                <a:latin typeface="Calibri"/>
                <a:ea typeface="ＭＳ Ｐゴシック" panose="020B0600070205080204" pitchFamily="50" charset="-128"/>
              </a:rPr>
              <a:t>順番入替</a:t>
            </a:r>
          </a:p>
        </p:txBody>
      </p:sp>
      <p:sp>
        <p:nvSpPr>
          <p:cNvPr id="5" name="スライド番号プレースホルダー 4">
            <a:extLst>
              <a:ext uri="{FF2B5EF4-FFF2-40B4-BE49-F238E27FC236}">
                <a16:creationId xmlns:a16="http://schemas.microsoft.com/office/drawing/2014/main" id="{1BBF6179-CCE3-F36C-B695-09D5E4186DCE}"/>
              </a:ext>
            </a:extLst>
          </p:cNvPr>
          <p:cNvSpPr>
            <a:spLocks noGrp="1"/>
          </p:cNvSpPr>
          <p:nvPr>
            <p:ph type="sldNum" sz="quarter" idx="12"/>
          </p:nvPr>
        </p:nvSpPr>
        <p:spPr>
          <a:xfrm>
            <a:off x="8820150" y="6416549"/>
            <a:ext cx="2228850" cy="365125"/>
          </a:xfrm>
        </p:spPr>
        <p:txBody>
          <a:bodyPr/>
          <a:lstStyle/>
          <a:p>
            <a:pPr defTabSz="957716">
              <a:defRPr/>
            </a:pPr>
            <a:fld id="{90D6812B-D30B-479B-87BF-0E252C6882C8}" type="slidenum">
              <a:rPr lang="ja-JP" altLang="en-US" sz="2400">
                <a:solidFill>
                  <a:prstClr val="black">
                    <a:tint val="75000"/>
                  </a:prstClr>
                </a:solidFill>
                <a:latin typeface="Calibri"/>
                <a:ea typeface="ＭＳ Ｐゴシック" panose="020B0600070205080204" pitchFamily="50" charset="-128"/>
              </a:rPr>
              <a:pPr defTabSz="957716">
                <a:defRPr/>
              </a:pPr>
              <a:t>1</a:t>
            </a:fld>
            <a:endParaRPr lang="ja-JP" altLang="en-US" sz="2400">
              <a:solidFill>
                <a:prstClr val="black">
                  <a:tint val="75000"/>
                </a:prstClr>
              </a:solidFill>
              <a:latin typeface="Calibri"/>
              <a:ea typeface="ＭＳ Ｐゴシック" panose="020B0600070205080204" pitchFamily="50" charset="-128"/>
            </a:endParaRPr>
          </a:p>
        </p:txBody>
      </p:sp>
    </p:spTree>
    <p:extLst>
      <p:ext uri="{BB962C8B-B14F-4D97-AF65-F5344CB8AC3E}">
        <p14:creationId xmlns:p14="http://schemas.microsoft.com/office/powerpoint/2010/main" val="3016611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303D4-0B34-E03A-3586-00BA4829A5C6}"/>
            </a:ext>
          </a:extLst>
        </p:cNvPr>
        <p:cNvGrpSpPr/>
        <p:nvPr/>
      </p:nvGrpSpPr>
      <p:grpSpPr>
        <a:xfrm>
          <a:off x="0" y="0"/>
          <a:ext cx="0" cy="0"/>
          <a:chOff x="0" y="0"/>
          <a:chExt cx="0" cy="0"/>
        </a:xfrm>
      </p:grpSpPr>
      <p:sp>
        <p:nvSpPr>
          <p:cNvPr id="2" name="タイトル 55">
            <a:extLst>
              <a:ext uri="{FF2B5EF4-FFF2-40B4-BE49-F238E27FC236}">
                <a16:creationId xmlns:a16="http://schemas.microsoft.com/office/drawing/2014/main" id="{4EC8A122-D102-52B7-D787-D01B0080BC6E}"/>
              </a:ext>
            </a:extLst>
          </p:cNvPr>
          <p:cNvSpPr>
            <a:spLocks noGrp="1"/>
          </p:cNvSpPr>
          <p:nvPr>
            <p:ph type="title"/>
          </p:nvPr>
        </p:nvSpPr>
        <p:spPr>
          <a:xfrm>
            <a:off x="1375166" y="188322"/>
            <a:ext cx="8031653" cy="4782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altLang="ja-JP" sz="2343" b="1" dirty="0">
                <a:solidFill>
                  <a:schemeClr val="tx1"/>
                </a:solidFill>
                <a:latin typeface="+mn-ea"/>
              </a:rPr>
              <a:t>【</a:t>
            </a:r>
            <a:r>
              <a:rPr lang="ja-JP" altLang="en-US" sz="2343" b="1" dirty="0">
                <a:solidFill>
                  <a:schemeClr val="tx1"/>
                </a:solidFill>
                <a:latin typeface="+mn-ea"/>
              </a:rPr>
              <a:t>東京都</a:t>
            </a:r>
            <a:r>
              <a:rPr lang="en-US" altLang="ja-JP" sz="2343" b="1" dirty="0">
                <a:solidFill>
                  <a:schemeClr val="tx1"/>
                </a:solidFill>
                <a:latin typeface="+mn-ea"/>
              </a:rPr>
              <a:t>】R</a:t>
            </a:r>
            <a:r>
              <a:rPr lang="ja-JP" altLang="en-US" sz="2343" b="1" dirty="0">
                <a:solidFill>
                  <a:schemeClr val="tx1"/>
                </a:solidFill>
                <a:latin typeface="+mn-ea"/>
              </a:rPr>
              <a:t>８障害者の一般就労施策の概要</a:t>
            </a:r>
          </a:p>
        </p:txBody>
      </p:sp>
      <p:sp>
        <p:nvSpPr>
          <p:cNvPr id="3" name="スライド番号プレースホルダー 2">
            <a:extLst>
              <a:ext uri="{FF2B5EF4-FFF2-40B4-BE49-F238E27FC236}">
                <a16:creationId xmlns:a16="http://schemas.microsoft.com/office/drawing/2014/main" id="{1F060B57-1045-B5C2-416B-D48D90295943}"/>
              </a:ext>
            </a:extLst>
          </p:cNvPr>
          <p:cNvSpPr>
            <a:spLocks noGrp="1"/>
          </p:cNvSpPr>
          <p:nvPr>
            <p:ph type="sldNum" sz="quarter" idx="12"/>
          </p:nvPr>
        </p:nvSpPr>
        <p:spPr/>
        <p:txBody>
          <a:bodyPr/>
          <a:lstStyle/>
          <a:p>
            <a:fld id="{5605924E-E57D-43ED-85E7-05D511464CFC}" type="slidenum">
              <a:rPr kumimoji="1" lang="ja-JP" altLang="en-US" smtClean="0"/>
              <a:t>2</a:t>
            </a:fld>
            <a:endParaRPr kumimoji="1" lang="ja-JP" altLang="en-US"/>
          </a:p>
        </p:txBody>
      </p:sp>
      <p:sp>
        <p:nvSpPr>
          <p:cNvPr id="5" name="Text Box 41">
            <a:extLst>
              <a:ext uri="{FF2B5EF4-FFF2-40B4-BE49-F238E27FC236}">
                <a16:creationId xmlns:a16="http://schemas.microsoft.com/office/drawing/2014/main" id="{10B06883-51E3-EEA9-C5AA-B5AA77E6C8D0}"/>
              </a:ext>
            </a:extLst>
          </p:cNvPr>
          <p:cNvSpPr txBox="1">
            <a:spLocks noChangeArrowheads="1"/>
          </p:cNvSpPr>
          <p:nvPr/>
        </p:nvSpPr>
        <p:spPr bwMode="auto">
          <a:xfrm>
            <a:off x="561413" y="934786"/>
            <a:ext cx="4903085" cy="1913425"/>
          </a:xfrm>
          <a:prstGeom prst="rect">
            <a:avLst/>
          </a:prstGeom>
          <a:solidFill>
            <a:srgbClr xmlns:mc="http://schemas.openxmlformats.org/markup-compatibility/2006" xmlns:a14="http://schemas.microsoft.com/office/drawing/2010/main" val="FFFFFF" mc:Ignorable="a14" a14:legacySpreadsheetColorIndex="65"/>
          </a:solidFill>
          <a:ln w="28575">
            <a:solidFill>
              <a:srgbClr val="0070C0"/>
            </a:solidFill>
            <a:prstDash val="solid"/>
            <a:miter lim="800000"/>
            <a:headEnd/>
            <a:tailEnd/>
            <a:extLst>
              <a:ext uri="{C807C97D-BFC1-408E-A445-0C87EB9F89A2}">
                <ask:lineSketchStyleProps xmlns:ask="http://schemas.microsoft.com/office/drawing/2018/sketchyshapes">
                  <ask:type>
                    <ask:lineSketchNone/>
                  </ask:type>
                </ask:lineSketchStyleProps>
              </a:ext>
            </a:extLst>
          </a:ln>
        </p:spPr>
        <p:txBody>
          <a:bodyPr wrap="square" lIns="72000" tIns="46800" rIns="90000" bIns="46800"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lang="ja-JP" altLang="en-US" sz="1400" b="1" kern="0" dirty="0">
                <a:solidFill>
                  <a:srgbClr val="000000"/>
                </a:solidFill>
                <a:latin typeface="メイリオ" panose="020B0604030504040204" pitchFamily="50" charset="-128"/>
                <a:ea typeface="メイリオ" panose="020B0604030504040204" pitchFamily="50" charset="-128"/>
              </a:rPr>
              <a:t>［ 東京チャレンジオフィス」の運営 ］ 　</a:t>
            </a:r>
          </a:p>
          <a:p>
            <a:pPr defTabSz="914400">
              <a:defRPr sz="1000"/>
            </a:pPr>
            <a:r>
              <a:rPr lang="ja-JP" altLang="en-US" sz="1200" kern="0" dirty="0">
                <a:solidFill>
                  <a:srgbClr val="000000"/>
                </a:solidFill>
                <a:latin typeface="メイリオ" panose="020B0604030504040204" pitchFamily="50" charset="-128"/>
                <a:ea typeface="メイリオ" panose="020B0604030504040204" pitchFamily="50" charset="-128"/>
              </a:rPr>
              <a:t>　</a:t>
            </a:r>
            <a:r>
              <a:rPr lang="ja-JP" altLang="ja-JP" sz="1400" kern="0" dirty="0">
                <a:solidFill>
                  <a:srgbClr val="000000"/>
                </a:solidFill>
                <a:latin typeface="メイリオ" panose="020B0604030504040204" pitchFamily="50" charset="-128"/>
                <a:ea typeface="メイリオ" panose="020B0604030504040204" pitchFamily="50" charset="-128"/>
              </a:rPr>
              <a:t>都庁内の「東京チャレンジオフィス」において、知的障害者、精神障害者が非常勤職員や短期実習生として、それぞれのニーズや適性に応じた就労経験を積む機会を提供することで、一般企業への就労を支援する。</a:t>
            </a:r>
            <a:r>
              <a:rPr lang="ja-JP" altLang="en-US" sz="1400" kern="0" dirty="0">
                <a:solidFill>
                  <a:srgbClr val="000000"/>
                </a:solidFill>
                <a:latin typeface="メイリオ" panose="020B0604030504040204" pitchFamily="50" charset="-128"/>
                <a:ea typeface="メイリオ" panose="020B0604030504040204" pitchFamily="50" charset="-128"/>
              </a:rPr>
              <a:t>各局からの業務受注や派遣を通じて効率的な支援を実現し、障害者雇用への機運を醸成していく。　</a:t>
            </a:r>
            <a:endParaRPr lang="ja-JP" altLang="en-US" sz="1200" kern="0" dirty="0">
              <a:solidFill>
                <a:srgbClr val="000000"/>
              </a:solidFill>
              <a:latin typeface="メイリオ" panose="020B0604030504040204" pitchFamily="50" charset="-128"/>
              <a:ea typeface="メイリオ" panose="020B0604030504040204" pitchFamily="50" charset="-128"/>
            </a:endParaRPr>
          </a:p>
        </p:txBody>
      </p:sp>
      <p:sp>
        <p:nvSpPr>
          <p:cNvPr id="7" name="Text Box 37">
            <a:extLst>
              <a:ext uri="{FF2B5EF4-FFF2-40B4-BE49-F238E27FC236}">
                <a16:creationId xmlns:a16="http://schemas.microsoft.com/office/drawing/2014/main" id="{CF17948C-8C5E-463B-98E7-012A2FF563A0}"/>
              </a:ext>
            </a:extLst>
          </p:cNvPr>
          <p:cNvSpPr txBox="1">
            <a:spLocks noChangeArrowheads="1"/>
          </p:cNvSpPr>
          <p:nvPr/>
        </p:nvSpPr>
        <p:spPr bwMode="auto">
          <a:xfrm>
            <a:off x="561413" y="2931850"/>
            <a:ext cx="4903085" cy="1649981"/>
          </a:xfrm>
          <a:prstGeom prst="rect">
            <a:avLst/>
          </a:prstGeom>
          <a:solidFill>
            <a:srgbClr xmlns:mc="http://schemas.openxmlformats.org/markup-compatibility/2006" xmlns:a14="http://schemas.microsoft.com/office/drawing/2010/main" val="FFFFFF" mc:Ignorable="a14" a14:legacySpreadsheetColorIndex="65"/>
          </a:solidFill>
          <a:ln w="25400">
            <a:solidFill>
              <a:srgbClr val="0070C0"/>
            </a:solidFill>
            <a:prstDash val="solid"/>
            <a:miter lim="800000"/>
            <a:headEnd/>
            <a:tailEnd/>
          </a:ln>
        </p:spPr>
        <p:txBody>
          <a:bodyPr wrap="square" lIns="72000" tIns="46800" rIns="90000" bIns="46800"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lang="ja-JP" altLang="en-US" sz="1400" b="1" kern="0" dirty="0">
                <a:solidFill>
                  <a:srgbClr val="000000"/>
                </a:solidFill>
                <a:latin typeface="メイリオ" panose="020B0604030504040204" pitchFamily="50" charset="-128"/>
                <a:ea typeface="メイリオ" panose="020B0604030504040204" pitchFamily="50" charset="-128"/>
              </a:rPr>
              <a:t>［ </a:t>
            </a:r>
            <a:r>
              <a:rPr lang="ja-JP" altLang="ja-JP" sz="1400" b="1" kern="0" dirty="0">
                <a:solidFill>
                  <a:srgbClr val="000000"/>
                </a:solidFill>
                <a:latin typeface="メイリオ" panose="020B0604030504040204" pitchFamily="50" charset="-128"/>
                <a:ea typeface="メイリオ" panose="020B0604030504040204" pitchFamily="50" charset="-128"/>
              </a:rPr>
              <a:t>就労支援</a:t>
            </a:r>
            <a:r>
              <a:rPr lang="ja-JP" altLang="en-US" sz="1400" b="1" kern="0" dirty="0">
                <a:solidFill>
                  <a:srgbClr val="000000"/>
                </a:solidFill>
                <a:latin typeface="メイリオ" panose="020B0604030504040204" pitchFamily="50" charset="-128"/>
                <a:ea typeface="メイリオ" panose="020B0604030504040204" pitchFamily="50" charset="-128"/>
              </a:rPr>
              <a:t>機関連携</a:t>
            </a:r>
            <a:r>
              <a:rPr lang="ja-JP" altLang="ja-JP" sz="1400" b="1" kern="0" dirty="0">
                <a:solidFill>
                  <a:srgbClr val="000000"/>
                </a:solidFill>
                <a:latin typeface="メイリオ" panose="020B0604030504040204" pitchFamily="50" charset="-128"/>
                <a:ea typeface="メイリオ" panose="020B0604030504040204" pitchFamily="50" charset="-128"/>
              </a:rPr>
              <a:t>スキル向上事業</a:t>
            </a:r>
            <a:r>
              <a:rPr lang="en-US" altLang="ja-JP" sz="1400" b="1" kern="0" dirty="0">
                <a:solidFill>
                  <a:srgbClr val="000000"/>
                </a:solidFill>
                <a:latin typeface="メイリオ" panose="020B0604030504040204" pitchFamily="50" charset="-128"/>
                <a:ea typeface="メイリオ" panose="020B0604030504040204" pitchFamily="50" charset="-128"/>
              </a:rPr>
              <a:t> </a:t>
            </a:r>
            <a:r>
              <a:rPr lang="ja-JP" altLang="en-US" sz="1400" b="1" kern="0" dirty="0">
                <a:solidFill>
                  <a:srgbClr val="000000"/>
                </a:solidFill>
                <a:latin typeface="メイリオ" panose="020B0604030504040204" pitchFamily="50" charset="-128"/>
                <a:ea typeface="メイリオ" panose="020B0604030504040204" pitchFamily="50" charset="-128"/>
              </a:rPr>
              <a:t>］</a:t>
            </a:r>
            <a:endParaRPr lang="ja-JP" altLang="en-US" sz="1400" b="1" u="sng" dirty="0">
              <a:latin typeface="メイリオ" panose="020B0604030504040204" pitchFamily="50" charset="-128"/>
              <a:ea typeface="メイリオ" panose="020B0604030504040204" pitchFamily="50" charset="-128"/>
            </a:endParaRPr>
          </a:p>
          <a:p>
            <a:pPr defTabSz="914400">
              <a:defRPr sz="1000"/>
            </a:pPr>
            <a:r>
              <a:rPr lang="ja-JP" altLang="en-US" sz="1400" kern="0" dirty="0">
                <a:solidFill>
                  <a:srgbClr val="000000"/>
                </a:solidFill>
                <a:latin typeface="メイリオ" panose="020B0604030504040204" pitchFamily="50" charset="-128"/>
                <a:ea typeface="メイリオ" panose="020B0604030504040204" pitchFamily="50" charset="-128"/>
              </a:rPr>
              <a:t>　</a:t>
            </a:r>
            <a:r>
              <a:rPr lang="ja-JP" altLang="ja-JP" sz="1400" kern="0" dirty="0">
                <a:solidFill>
                  <a:srgbClr val="000000"/>
                </a:solidFill>
                <a:latin typeface="メイリオ" panose="020B0604030504040204" pitchFamily="50" charset="-128"/>
                <a:ea typeface="メイリオ" panose="020B0604030504040204" pitchFamily="50" charset="-128"/>
              </a:rPr>
              <a:t>就労支援機関等を対象に、雇用導入期の企業へのアプローチ・マッチング等のスキルを付与するための実践的な研修</a:t>
            </a:r>
            <a:r>
              <a:rPr lang="ja-JP" altLang="en-US" sz="1400" kern="0" dirty="0">
                <a:solidFill>
                  <a:srgbClr val="000000"/>
                </a:solidFill>
                <a:latin typeface="メイリオ" panose="020B0604030504040204" pitchFamily="50" charset="-128"/>
                <a:ea typeface="メイリオ" panose="020B0604030504040204" pitchFamily="50" charset="-128"/>
              </a:rPr>
              <a:t>、医療機関との連携スキルを向上する研修</a:t>
            </a:r>
            <a:r>
              <a:rPr lang="ja-JP" altLang="ja-JP" sz="1400" kern="0" dirty="0">
                <a:solidFill>
                  <a:srgbClr val="000000"/>
                </a:solidFill>
                <a:latin typeface="メイリオ" panose="020B0604030504040204" pitchFamily="50" charset="-128"/>
                <a:ea typeface="メイリオ" panose="020B0604030504040204" pitchFamily="50" charset="-128"/>
              </a:rPr>
              <a:t>や就労定着支援事業所の定着支援スキルを向上する研修を実施することにより、就労支援機関等の支援力の向上を図る。</a:t>
            </a:r>
          </a:p>
        </p:txBody>
      </p:sp>
      <p:sp>
        <p:nvSpPr>
          <p:cNvPr id="9" name="AutoShape 18">
            <a:extLst>
              <a:ext uri="{FF2B5EF4-FFF2-40B4-BE49-F238E27FC236}">
                <a16:creationId xmlns:a16="http://schemas.microsoft.com/office/drawing/2014/main" id="{1F3E4CBD-32BA-BE63-EFD0-3994B577AF0B}"/>
              </a:ext>
            </a:extLst>
          </p:cNvPr>
          <p:cNvSpPr>
            <a:spLocks noChangeArrowheads="1"/>
          </p:cNvSpPr>
          <p:nvPr/>
        </p:nvSpPr>
        <p:spPr bwMode="auto">
          <a:xfrm>
            <a:off x="5771535" y="2781130"/>
            <a:ext cx="5264478" cy="1728877"/>
          </a:xfrm>
          <a:prstGeom prst="roundRect">
            <a:avLst>
              <a:gd name="adj" fmla="val 0"/>
            </a:avLst>
          </a:prstGeom>
          <a:solidFill>
            <a:sysClr val="window" lastClr="FFFFFF"/>
          </a:solidFill>
          <a:ln w="25400" algn="ctr">
            <a:solidFill>
              <a:srgbClr val="0070C0"/>
            </a:solidFill>
            <a:prstDash val="solid"/>
            <a:round/>
            <a:headEnd/>
            <a:tailEnd/>
          </a:ln>
          <a:effectLst/>
        </p:spPr>
        <p:txBody>
          <a:bodyPr wrap="square" lIns="27432" tIns="18288" rIns="0" bIns="18288" anchor="ctr" anchorCtr="0"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lang="ja-JP" altLang="en-US" sz="1400" b="1" kern="0" dirty="0">
                <a:solidFill>
                  <a:srgbClr val="000000"/>
                </a:solidFill>
                <a:latin typeface="メイリオ" panose="020B0604030504040204" pitchFamily="50" charset="-128"/>
                <a:ea typeface="メイリオ" panose="020B0604030504040204" pitchFamily="50" charset="-128"/>
              </a:rPr>
              <a:t>［ 障害者就業・生活支援センター事業 </a:t>
            </a:r>
            <a:r>
              <a:rPr lang="en-US" altLang="ja-JP" sz="1400" b="1" kern="0" dirty="0">
                <a:solidFill>
                  <a:srgbClr val="000000"/>
                </a:solidFill>
                <a:latin typeface="メイリオ" panose="020B0604030504040204" pitchFamily="50" charset="-128"/>
                <a:ea typeface="メイリオ" panose="020B0604030504040204" pitchFamily="50" charset="-128"/>
              </a:rPr>
              <a:t>]</a:t>
            </a:r>
          </a:p>
          <a:p>
            <a:pPr defTabSz="914400">
              <a:defRPr sz="1000"/>
            </a:pPr>
            <a:r>
              <a:rPr lang="ja-JP" altLang="en-US" sz="1200" kern="0" dirty="0">
                <a:solidFill>
                  <a:srgbClr val="000000"/>
                </a:solidFill>
                <a:latin typeface="メイリオ" panose="020B0604030504040204" pitchFamily="50" charset="-128"/>
                <a:ea typeface="メイリオ" panose="020B0604030504040204" pitchFamily="50" charset="-128"/>
              </a:rPr>
              <a:t>　</a:t>
            </a:r>
            <a:r>
              <a:rPr lang="ja-JP" altLang="en-US" sz="1400" kern="0" dirty="0">
                <a:solidFill>
                  <a:srgbClr val="000000"/>
                </a:solidFill>
                <a:latin typeface="メイリオ" panose="020B0604030504040204" pitchFamily="50" charset="-128"/>
                <a:ea typeface="メイリオ" panose="020B0604030504040204" pitchFamily="50" charset="-128"/>
              </a:rPr>
              <a:t>職場不適応により離職した者や離職のおそれのある在職者、定着が困難な障害者及び就業経験のない障害者に対し、就業及びこれに伴う日常生活、社会生活上の支援を行うことにより、障害者の職業生活における自立を図る。</a:t>
            </a:r>
            <a:endParaRPr lang="en-US" altLang="ja-JP" sz="1400" kern="0" dirty="0">
              <a:solidFill>
                <a:srgbClr val="000000"/>
              </a:solidFill>
              <a:latin typeface="メイリオ" panose="020B0604030504040204" pitchFamily="50" charset="-128"/>
              <a:ea typeface="メイリオ" panose="020B0604030504040204" pitchFamily="50" charset="-128"/>
            </a:endParaRPr>
          </a:p>
        </p:txBody>
      </p:sp>
      <p:sp>
        <p:nvSpPr>
          <p:cNvPr id="11" name="Text Box 58">
            <a:extLst>
              <a:ext uri="{FF2B5EF4-FFF2-40B4-BE49-F238E27FC236}">
                <a16:creationId xmlns:a16="http://schemas.microsoft.com/office/drawing/2014/main" id="{52B8233A-C920-4FF4-582D-A6C1D0126DD3}"/>
              </a:ext>
            </a:extLst>
          </p:cNvPr>
          <p:cNvSpPr txBox="1">
            <a:spLocks noChangeArrowheads="1"/>
          </p:cNvSpPr>
          <p:nvPr/>
        </p:nvSpPr>
        <p:spPr bwMode="auto">
          <a:xfrm>
            <a:off x="5771535" y="934787"/>
            <a:ext cx="5264478" cy="1728878"/>
          </a:xfrm>
          <a:prstGeom prst="rect">
            <a:avLst/>
          </a:prstGeom>
          <a:solidFill>
            <a:srgbClr xmlns:mc="http://schemas.openxmlformats.org/markup-compatibility/2006" xmlns:a14="http://schemas.microsoft.com/office/drawing/2010/main" val="FFFFFF" mc:Ignorable="a14" a14:legacySpreadsheetColorIndex="65"/>
          </a:solidFill>
          <a:ln w="25400">
            <a:solidFill>
              <a:srgbClr val="0070C0"/>
            </a:solidFill>
            <a:prstDash val="solid"/>
            <a:miter lim="800000"/>
            <a:headEnd/>
            <a:tailEnd/>
          </a:ln>
        </p:spPr>
        <p:txBody>
          <a:bodyPr wrap="square" lIns="72000" tIns="46800" rIns="90000" bIns="46800"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kumimoji="0" lang="ja-JP" altLang="en-US" sz="1400" b="1" i="0" u="none" strike="noStrike" kern="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rPr>
              <a:t>［ 東京都障害者就労支援協議会 ］　</a:t>
            </a:r>
            <a:r>
              <a:rPr kumimoji="0" lang="ja-JP" altLang="en-US" sz="1200" b="0" i="0" u="none" strike="noStrike" kern="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rPr>
              <a:t>　　　　　　　　　　　　　</a:t>
            </a:r>
            <a:endParaRPr lang="en-US" altLang="ja-JP" sz="1200" u="sng" dirty="0">
              <a:latin typeface="メイリオ" panose="020B0604030504040204" pitchFamily="50" charset="-128"/>
              <a:ea typeface="メイリオ" panose="020B0604030504040204" pitchFamily="50" charset="-128"/>
            </a:endParaRPr>
          </a:p>
          <a:p>
            <a:pPr lvl="0" defTabSz="914400">
              <a:defRPr sz="1000"/>
            </a:pPr>
            <a:r>
              <a:rPr kumimoji="0" lang="ja-JP" altLang="en-US" sz="1200" b="0" i="0" u="none" strike="noStrike" kern="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rPr>
              <a:t>　</a:t>
            </a:r>
            <a:r>
              <a:rPr kumimoji="0" lang="ja-JP" altLang="en-US" sz="1400" b="0" i="0" u="none" strike="noStrike" kern="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rPr>
              <a:t>経済団体、企業、医療機関、労働・福祉・教育関係機関、就労支援事業所、学識経験者等で構成。地域における就労支援体制のあり方等につき検討するとともに、関係機関の連携を強化し、社会全体で障害者雇用の拡大に取り組む意識を広げていく。</a:t>
            </a:r>
            <a:endParaRPr kumimoji="0" lang="ja-JP" altLang="en-US" sz="1200" b="0" i="0" u="none" strike="noStrike" kern="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endParaRPr>
          </a:p>
        </p:txBody>
      </p:sp>
      <p:sp>
        <p:nvSpPr>
          <p:cNvPr id="13" name="Text Box 37">
            <a:extLst>
              <a:ext uri="{FF2B5EF4-FFF2-40B4-BE49-F238E27FC236}">
                <a16:creationId xmlns:a16="http://schemas.microsoft.com/office/drawing/2014/main" id="{E8FC13CA-8AEF-55C9-5EB8-754954625C1D}"/>
              </a:ext>
            </a:extLst>
          </p:cNvPr>
          <p:cNvSpPr txBox="1">
            <a:spLocks noChangeArrowheads="1"/>
          </p:cNvSpPr>
          <p:nvPr/>
        </p:nvSpPr>
        <p:spPr bwMode="auto">
          <a:xfrm>
            <a:off x="561413" y="4665469"/>
            <a:ext cx="4903085" cy="1507919"/>
          </a:xfrm>
          <a:prstGeom prst="rect">
            <a:avLst/>
          </a:prstGeom>
          <a:solidFill>
            <a:srgbClr xmlns:mc="http://schemas.openxmlformats.org/markup-compatibility/2006" xmlns:a14="http://schemas.microsoft.com/office/drawing/2010/main" val="FFFFFF" mc:Ignorable="a14" a14:legacySpreadsheetColorIndex="65"/>
          </a:solidFill>
          <a:ln w="25400">
            <a:solidFill>
              <a:srgbClr val="0070C0"/>
            </a:solidFill>
            <a:prstDash val="solid"/>
            <a:miter lim="800000"/>
            <a:headEnd/>
            <a:tailEnd/>
          </a:ln>
        </p:spPr>
        <p:txBody>
          <a:bodyPr wrap="square" lIns="72000" tIns="46800" rIns="90000" bIns="46800"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lang="ja-JP" altLang="en-US" sz="1400" b="1" kern="0" dirty="0">
                <a:solidFill>
                  <a:srgbClr val="000000"/>
                </a:solidFill>
                <a:latin typeface="メイリオ" panose="020B0604030504040204" pitchFamily="50" charset="-128"/>
                <a:ea typeface="メイリオ" panose="020B0604030504040204" pitchFamily="50" charset="-128"/>
              </a:rPr>
              <a:t>［ 精神障害者就労定着連携促進事業 ］</a:t>
            </a:r>
            <a:endParaRPr lang="ja-JP" altLang="en-US" sz="1400" b="1" u="sng" dirty="0">
              <a:latin typeface="メイリオ" panose="020B0604030504040204" pitchFamily="50" charset="-128"/>
              <a:ea typeface="メイリオ" panose="020B0604030504040204" pitchFamily="50" charset="-128"/>
            </a:endParaRPr>
          </a:p>
          <a:p>
            <a:pPr marR="0" lvl="0" defTabSz="914400" fontAlgn="auto">
              <a:spcBef>
                <a:spcPts val="0"/>
              </a:spcBef>
              <a:spcAft>
                <a:spcPts val="0"/>
              </a:spcAft>
              <a:buClrTx/>
              <a:buSzTx/>
              <a:buFontTx/>
              <a:buNone/>
              <a:tabLst/>
              <a:defRPr sz="1000"/>
            </a:pPr>
            <a:r>
              <a:rPr lang="ja-JP" altLang="en-US" sz="1200" kern="0" dirty="0">
                <a:solidFill>
                  <a:srgbClr val="000000"/>
                </a:solidFill>
                <a:latin typeface="メイリオ" panose="020B0604030504040204" pitchFamily="50" charset="-128"/>
                <a:ea typeface="メイリオ" panose="020B0604030504040204" pitchFamily="50" charset="-128"/>
              </a:rPr>
              <a:t>　</a:t>
            </a:r>
            <a:r>
              <a:rPr lang="ja-JP" altLang="ja-JP" sz="1400" kern="0" dirty="0">
                <a:solidFill>
                  <a:srgbClr val="000000"/>
                </a:solidFill>
                <a:latin typeface="メイリオ" panose="020B0604030504040204" pitchFamily="50" charset="-128"/>
                <a:ea typeface="メイリオ" panose="020B0604030504040204" pitchFamily="50" charset="-128"/>
              </a:rPr>
              <a:t>精神障害者就労定着支援連絡会の設置や、</a:t>
            </a:r>
            <a:r>
              <a:rPr lang="ja-JP" altLang="en-US" sz="1400" kern="0" dirty="0">
                <a:solidFill>
                  <a:srgbClr val="000000"/>
                </a:solidFill>
                <a:latin typeface="メイリオ" panose="020B0604030504040204" pitchFamily="50" charset="-128"/>
                <a:ea typeface="メイリオ" panose="020B0604030504040204" pitchFamily="50" charset="-128"/>
              </a:rPr>
              <a:t>交流プラグラムを通じて医療機関へ積極的な働きかけを行う医療機関連携コーディネーター</a:t>
            </a:r>
            <a:r>
              <a:rPr lang="ja-JP" altLang="ja-JP" sz="1400" kern="0" dirty="0">
                <a:solidFill>
                  <a:srgbClr val="000000"/>
                </a:solidFill>
                <a:latin typeface="メイリオ" panose="020B0604030504040204" pitchFamily="50" charset="-128"/>
                <a:ea typeface="メイリオ" panose="020B0604030504040204" pitchFamily="50" charset="-128"/>
              </a:rPr>
              <a:t>の</a:t>
            </a:r>
            <a:r>
              <a:rPr lang="ja-JP" altLang="en-US" sz="1400" kern="0" dirty="0">
                <a:solidFill>
                  <a:srgbClr val="000000"/>
                </a:solidFill>
                <a:latin typeface="メイリオ" panose="020B0604030504040204" pitchFamily="50" charset="-128"/>
                <a:ea typeface="メイリオ" panose="020B0604030504040204" pitchFamily="50" charset="-128"/>
              </a:rPr>
              <a:t>配置</a:t>
            </a:r>
            <a:r>
              <a:rPr lang="ja-JP" altLang="ja-JP" sz="1400" kern="0" dirty="0">
                <a:solidFill>
                  <a:srgbClr val="000000"/>
                </a:solidFill>
                <a:latin typeface="メイリオ" panose="020B0604030504040204" pitchFamily="50" charset="-128"/>
                <a:ea typeface="メイリオ" panose="020B0604030504040204" pitchFamily="50" charset="-128"/>
              </a:rPr>
              <a:t>により、精神障害者の就労定着支援の充実を図る。</a:t>
            </a:r>
            <a:endParaRPr lang="en-US" altLang="ja-JP" sz="1400" kern="0" dirty="0">
              <a:solidFill>
                <a:srgbClr val="000000"/>
              </a:solidFill>
              <a:latin typeface="メイリオ" panose="020B0604030504040204" pitchFamily="50" charset="-128"/>
              <a:ea typeface="メイリオ" panose="020B0604030504040204" pitchFamily="50" charset="-128"/>
            </a:endParaRPr>
          </a:p>
        </p:txBody>
      </p:sp>
      <p:sp>
        <p:nvSpPr>
          <p:cNvPr id="15" name="Text Box 69">
            <a:extLst>
              <a:ext uri="{FF2B5EF4-FFF2-40B4-BE49-F238E27FC236}">
                <a16:creationId xmlns:a16="http://schemas.microsoft.com/office/drawing/2014/main" id="{657F624D-7C8E-8410-736E-5E96387944C8}"/>
              </a:ext>
            </a:extLst>
          </p:cNvPr>
          <p:cNvSpPr txBox="1">
            <a:spLocks noChangeArrowheads="1"/>
          </p:cNvSpPr>
          <p:nvPr/>
        </p:nvSpPr>
        <p:spPr bwMode="auto">
          <a:xfrm>
            <a:off x="5771535" y="4665470"/>
            <a:ext cx="5264478" cy="1535417"/>
          </a:xfrm>
          <a:prstGeom prst="rect">
            <a:avLst/>
          </a:prstGeom>
          <a:solidFill>
            <a:srgbClr xmlns:mc="http://schemas.openxmlformats.org/markup-compatibility/2006" xmlns:a14="http://schemas.microsoft.com/office/drawing/2010/main" val="FFFFFF" mc:Ignorable="a14" a14:legacySpreadsheetColorIndex="65"/>
          </a:solidFill>
          <a:ln w="25400">
            <a:solidFill>
              <a:srgbClr val="0070C0"/>
            </a:solidFill>
            <a:prstDash val="solid"/>
            <a:miter lim="800000"/>
            <a:headEnd/>
            <a:tailEnd/>
          </a:ln>
        </p:spPr>
        <p:txBody>
          <a:bodyPr wrap="square" lIns="72000" tIns="46800" rIns="90000" bIns="46800"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defRPr sz="1000"/>
            </a:pPr>
            <a:r>
              <a:rPr lang="ja-JP" altLang="en-US" sz="1400" b="1" kern="0" dirty="0">
                <a:solidFill>
                  <a:srgbClr val="000000"/>
                </a:solidFill>
                <a:latin typeface="メイリオ" panose="020B0604030504040204" pitchFamily="50" charset="-128"/>
                <a:ea typeface="メイリオ" panose="020B0604030504040204" pitchFamily="50" charset="-128"/>
              </a:rPr>
              <a:t>［ 区市町村障害者就労支援事業 ］</a:t>
            </a:r>
            <a:endParaRPr lang="en-US" altLang="ja-JP" sz="1400" b="1" kern="0" dirty="0">
              <a:solidFill>
                <a:srgbClr val="000000"/>
              </a:solidFill>
              <a:latin typeface="メイリオ" panose="020B0604030504040204" pitchFamily="50" charset="-128"/>
              <a:ea typeface="メイリオ" panose="020B0604030504040204" pitchFamily="50" charset="-128"/>
            </a:endParaRPr>
          </a:p>
          <a:p>
            <a:pPr defTabSz="914400">
              <a:defRPr sz="1000"/>
            </a:pPr>
            <a:r>
              <a:rPr lang="ja-JP" altLang="en-US" sz="1200" kern="0" dirty="0">
                <a:solidFill>
                  <a:srgbClr val="000000"/>
                </a:solidFill>
                <a:latin typeface="メイリオ" panose="020B0604030504040204" pitchFamily="50" charset="-128"/>
                <a:ea typeface="メイリオ" panose="020B0604030504040204" pitchFamily="50" charset="-128"/>
              </a:rPr>
              <a:t>　</a:t>
            </a:r>
            <a:r>
              <a:rPr lang="ja-JP" altLang="ja-JP" sz="1400" kern="0" dirty="0">
                <a:solidFill>
                  <a:srgbClr val="000000"/>
                </a:solidFill>
                <a:latin typeface="メイリオ" panose="020B0604030504040204" pitchFamily="50" charset="-128"/>
                <a:ea typeface="メイリオ" panose="020B0604030504040204" pitchFamily="50" charset="-128"/>
              </a:rPr>
              <a:t>職場開拓や就職準備、職場定着などの就労面の支援と、就労に伴う生活面の支援を一体的に提供する「区市町村障害者就労支援事業」を実施し、身近な地域での相談・支援体制を強化する。</a:t>
            </a:r>
            <a:endParaRPr lang="ja-JP" altLang="en-US" sz="1400" kern="0" dirty="0">
              <a:solidFill>
                <a:srgbClr val="000000"/>
              </a:solidFill>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3384367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正方形/長方形 51">
            <a:extLst>
              <a:ext uri="{FF2B5EF4-FFF2-40B4-BE49-F238E27FC236}">
                <a16:creationId xmlns:a16="http://schemas.microsoft.com/office/drawing/2014/main" id="{36E57B13-3FAB-4B49-BBB7-9911A4C7B5E2}"/>
              </a:ext>
            </a:extLst>
          </p:cNvPr>
          <p:cNvSpPr/>
          <p:nvPr/>
        </p:nvSpPr>
        <p:spPr>
          <a:xfrm>
            <a:off x="1084202" y="841428"/>
            <a:ext cx="4667669" cy="1138692"/>
          </a:xfrm>
          <a:prstGeom prst="rect">
            <a:avLst/>
          </a:prstGeom>
          <a:solidFill>
            <a:schemeClr val="bg1"/>
          </a:solidFill>
          <a:ln w="254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工賃アップセミナー事業</a:t>
            </a: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B</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型事業所の工賃水準の向上を実現するため、工賃向上のための研修</a:t>
            </a:r>
            <a:r>
              <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基礎編・応用編・体験編</a:t>
            </a:r>
            <a:r>
              <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を実施</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hlinkClick r:id="rId3"/>
              </a:rPr>
              <a:t>リンクはこちら</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3" name="正方形/長方形 52">
            <a:extLst>
              <a:ext uri="{FF2B5EF4-FFF2-40B4-BE49-F238E27FC236}">
                <a16:creationId xmlns:a16="http://schemas.microsoft.com/office/drawing/2014/main" id="{99734A95-F1FD-4AE6-BBAC-E7C62FF4F2B6}"/>
              </a:ext>
            </a:extLst>
          </p:cNvPr>
          <p:cNvSpPr/>
          <p:nvPr/>
        </p:nvSpPr>
        <p:spPr>
          <a:xfrm>
            <a:off x="1084201" y="2066975"/>
            <a:ext cx="4667668" cy="1170303"/>
          </a:xfrm>
          <a:prstGeom prst="rect">
            <a:avLst/>
          </a:prstGeom>
          <a:ln w="254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受注促進・工賃向上設備整備補助事業</a:t>
            </a: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生産設備の整備を行う事業所に対し、その費用の一部を補助することにより福祉施設の受注機会の増大及び工賃向上を図る</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hlinkClick r:id="rId4"/>
              </a:rPr>
              <a:t>リンクはこちら</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4" name="正方形/長方形 53">
            <a:extLst>
              <a:ext uri="{FF2B5EF4-FFF2-40B4-BE49-F238E27FC236}">
                <a16:creationId xmlns:a16="http://schemas.microsoft.com/office/drawing/2014/main" id="{EDBE4A07-587F-427C-99C1-5A2ADA51449B}"/>
              </a:ext>
            </a:extLst>
          </p:cNvPr>
          <p:cNvSpPr/>
          <p:nvPr/>
        </p:nvSpPr>
        <p:spPr>
          <a:xfrm>
            <a:off x="1084201" y="4845667"/>
            <a:ext cx="4667668" cy="1225547"/>
          </a:xfrm>
          <a:prstGeom prst="rect">
            <a:avLst/>
          </a:prstGeom>
          <a:ln w="25400">
            <a:solidFill>
              <a:srgbClr val="00B050"/>
            </a:solidFill>
            <a:prstDash val="solid"/>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福祉・トライアルショップの展開</a:t>
            </a: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2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Ｂ型事業所の自主製品を販売する福祉・トライアルショップ「</a:t>
            </a:r>
            <a:r>
              <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KURUMIRU</a:t>
            </a: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」を開設し、自主製品に対する理解促進及び販路拡大を図る</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hlinkClick r:id="rId5"/>
              </a:rPr>
              <a:t>リンクはこちら</a:t>
            </a:r>
            <a:endPar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5" name="正方形/長方形 54"/>
          <p:cNvSpPr/>
          <p:nvPr/>
        </p:nvSpPr>
        <p:spPr>
          <a:xfrm>
            <a:off x="1084202" y="3324133"/>
            <a:ext cx="4667668" cy="1434680"/>
          </a:xfrm>
          <a:prstGeom prst="rect">
            <a:avLst/>
          </a:prstGeom>
          <a:ln w="25400">
            <a:solidFill>
              <a:srgbClr val="00B050"/>
            </a:solidFill>
            <a:prstDash val="solid"/>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rPr>
              <a:t>区市町村ネットワークによる共同受注体制の構築 </a:t>
            </a:r>
            <a:r>
              <a:rPr lang="en-US" altLang="ja-JP" sz="1400" b="1" dirty="0">
                <a:solidFill>
                  <a:prstClr val="black"/>
                </a:solidFill>
                <a:latin typeface="メイリオ" panose="020B0604030504040204" pitchFamily="50" charset="-128"/>
                <a:ea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共同受注作業の実践等を通じて、区市町村のネットワークの連携強化を図るとともに、都の共同受注窓口を設置し、更なる受注拡大及び工賃向上を推進（営業活動の充実）</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区市町村ネットワークの受注拡大のための物流拠点の費用を包括補助で支援</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hlinkClick r:id="rId6" tooltip="https://tokyo-onestop.net/"/>
              </a:rPr>
              <a:t>リンクはこちら</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56" name="正方形/長方形 55">
            <a:extLst>
              <a:ext uri="{FF2B5EF4-FFF2-40B4-BE49-F238E27FC236}">
                <a16:creationId xmlns:a16="http://schemas.microsoft.com/office/drawing/2014/main" id="{36E57B13-3FAB-4B49-BBB7-9911A4C7B5E2}"/>
              </a:ext>
            </a:extLst>
          </p:cNvPr>
          <p:cNvSpPr/>
          <p:nvPr/>
        </p:nvSpPr>
        <p:spPr>
          <a:xfrm>
            <a:off x="5892416" y="2078161"/>
            <a:ext cx="5345856" cy="1145224"/>
          </a:xfrm>
          <a:prstGeom prst="rect">
            <a:avLst/>
          </a:prstGeom>
          <a:ln w="254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生産活動に係る営業開拓等支援事業</a:t>
            </a: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2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Ｂ型事業所に対し、事業所の状況に応じて、仕事が受注できるよう、企業と事業所の間で仕事のマッチングができる環境を構築（生産活動応援センター）し、営業活動を支援</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hlinkClick r:id="rId7" tooltip="https://t-pas.org/"/>
              </a:rPr>
              <a:t>リンクはこちら</a:t>
            </a:r>
            <a:endParaRPr lang="en-US" altLang="ja-JP" sz="1200" u="sng" dirty="0">
              <a:solidFill>
                <a:prstClr val="black"/>
              </a:solidFill>
              <a:latin typeface="メイリオ" panose="020B0604030504040204" pitchFamily="50" charset="-128"/>
              <a:ea typeface="メイリオ" panose="020B0604030504040204" pitchFamily="50" charset="-128"/>
            </a:endParaRPr>
          </a:p>
        </p:txBody>
      </p:sp>
      <p:sp>
        <p:nvSpPr>
          <p:cNvPr id="57" name="正方形/長方形 56">
            <a:extLst>
              <a:ext uri="{FF2B5EF4-FFF2-40B4-BE49-F238E27FC236}">
                <a16:creationId xmlns:a16="http://schemas.microsoft.com/office/drawing/2014/main" id="{36E57B13-3FAB-4B49-BBB7-9911A4C7B5E2}"/>
              </a:ext>
            </a:extLst>
          </p:cNvPr>
          <p:cNvSpPr/>
          <p:nvPr/>
        </p:nvSpPr>
        <p:spPr>
          <a:xfrm>
            <a:off x="5919019" y="878034"/>
            <a:ext cx="5319252" cy="1082330"/>
          </a:xfrm>
          <a:prstGeom prst="rect">
            <a:avLst/>
          </a:prstGeom>
          <a:ln w="254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defTabSz="957716">
              <a:defRPr/>
            </a:pP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就労継続支援Ｂ型事業所マネジメント事業</a:t>
            </a:r>
            <a:r>
              <a:rPr lang="en-US" altLang="ja-JP"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b="1"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endParaRPr>
          </a:p>
          <a:p>
            <a:pPr defTabSz="957716">
              <a:defRPr/>
            </a:pPr>
            <a:r>
              <a:rPr lang="ja-JP" altLang="en-US" sz="1200" dirty="0">
                <a:solidFill>
                  <a:prstClr val="black"/>
                </a:solidFill>
                <a:latin typeface="メイリオ" panose="020B0604030504040204" pitchFamily="50" charset="-128"/>
                <a:ea typeface="メイリオ" panose="020B0604030504040204" pitchFamily="50" charset="-128"/>
                <a:cs typeface="メイリオ" panose="020B0604030504040204" pitchFamily="50" charset="-128"/>
              </a:rPr>
              <a:t>　Ｂ型事業所に対して、工賃向上を目指す上で抱えている様々</a:t>
            </a:r>
            <a:r>
              <a:rPr lang="ja-JP" altLang="en-US" sz="1200" dirty="0">
                <a:solidFill>
                  <a:prstClr val="black"/>
                </a:solidFill>
                <a:latin typeface="メイリオ" panose="020B0604030504040204" pitchFamily="50" charset="-128"/>
                <a:ea typeface="メイリオ" panose="020B0604030504040204" pitchFamily="50" charset="-128"/>
              </a:rPr>
              <a:t>な課題を解決するために、個々の事業所の在り方を検討し、支援していくことで運営の適正化を図る</a:t>
            </a:r>
            <a:endParaRPr lang="en-US" altLang="ja-JP" sz="1200" dirty="0">
              <a:solidFill>
                <a:prstClr val="black"/>
              </a:solidFill>
              <a:latin typeface="メイリオ" panose="020B0604030504040204" pitchFamily="50" charset="-128"/>
              <a:ea typeface="メイリオ" panose="020B0604030504040204" pitchFamily="50" charset="-128"/>
            </a:endParaRPr>
          </a:p>
          <a:p>
            <a:pPr defTabSz="957716">
              <a:defRPr/>
            </a:pPr>
            <a:r>
              <a:rPr lang="ja-JP" altLang="en-US" sz="1200" dirty="0">
                <a:hlinkClick r:id="rId8"/>
              </a:rPr>
              <a:t>リンクはこちら</a:t>
            </a:r>
            <a:endParaRPr lang="en-US" altLang="ja-JP" sz="1200" dirty="0">
              <a:solidFill>
                <a:prstClr val="black"/>
              </a:solidFill>
              <a:latin typeface="メイリオ" panose="020B0604030504040204" pitchFamily="50" charset="-128"/>
              <a:ea typeface="メイリオ" panose="020B0604030504040204" pitchFamily="50" charset="-128"/>
            </a:endParaRPr>
          </a:p>
        </p:txBody>
      </p:sp>
      <p:sp>
        <p:nvSpPr>
          <p:cNvPr id="58" name="Text Box 58"/>
          <p:cNvSpPr txBox="1">
            <a:spLocks noChangeArrowheads="1"/>
          </p:cNvSpPr>
          <p:nvPr/>
        </p:nvSpPr>
        <p:spPr bwMode="auto">
          <a:xfrm>
            <a:off x="5919019" y="4758813"/>
            <a:ext cx="5345857" cy="1312401"/>
          </a:xfrm>
          <a:prstGeom prst="rect">
            <a:avLst/>
          </a:prstGeom>
          <a:solidFill>
            <a:srgbClr xmlns:mc="http://schemas.openxmlformats.org/markup-compatibility/2006" xmlns:a14="http://schemas.microsoft.com/office/drawing/2010/main" val="FFFFFF" mc:Ignorable="a14" a14:legacySpreadsheetColorIndex="65"/>
          </a:solidFill>
          <a:ln w="25400">
            <a:solidFill>
              <a:srgbClr val="00B050"/>
            </a:solidFill>
            <a:prstDash val="solid"/>
            <a:miter lim="800000"/>
            <a:headEnd/>
            <a:tailEnd/>
          </a:ln>
        </p:spPr>
        <p:txBody>
          <a:bodyPr wrap="square" lIns="61788" tIns="40162" rIns="77235" bIns="40162" anchor="ctr"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784744">
              <a:defRPr sz="1000"/>
            </a:pPr>
            <a:r>
              <a:rPr kumimoji="0" lang="en-US" altLang="ja-JP" sz="1200" b="1" kern="0" dirty="0">
                <a:solidFill>
                  <a:srgbClr val="000000"/>
                </a:solidFill>
                <a:latin typeface="メイリオ" panose="020B0604030504040204" pitchFamily="50" charset="-128"/>
                <a:ea typeface="メイリオ" panose="020B0604030504040204" pitchFamily="50" charset="-128"/>
              </a:rPr>
              <a:t>【</a:t>
            </a:r>
            <a:r>
              <a:rPr kumimoji="0" lang="ja-JP" altLang="en-US" sz="1200" b="1" kern="0" dirty="0">
                <a:solidFill>
                  <a:srgbClr val="000000"/>
                </a:solidFill>
                <a:latin typeface="メイリオ" panose="020B0604030504040204" pitchFamily="50" charset="-128"/>
                <a:ea typeface="メイリオ" panose="020B0604030504040204" pitchFamily="50" charset="-128"/>
              </a:rPr>
              <a:t>デジタル技術でつなぐ重度障害者の就労支援プラットフォーム事業</a:t>
            </a:r>
            <a:r>
              <a:rPr kumimoji="0" lang="en-US" altLang="ja-JP" sz="1200" b="1" kern="0" dirty="0">
                <a:solidFill>
                  <a:srgbClr val="000000"/>
                </a:solidFill>
                <a:latin typeface="メイリオ" panose="020B0604030504040204" pitchFamily="50" charset="-128"/>
                <a:ea typeface="メイリオ" panose="020B0604030504040204" pitchFamily="50" charset="-128"/>
              </a:rPr>
              <a:t>】 </a:t>
            </a:r>
            <a:endParaRPr kumimoji="0" lang="en-US" altLang="ja-JP" sz="1200" kern="0" dirty="0">
              <a:solidFill>
                <a:srgbClr val="000000"/>
              </a:solidFill>
              <a:latin typeface="メイリオ" panose="020B0604030504040204" pitchFamily="50" charset="-128"/>
              <a:ea typeface="メイリオ" panose="020B0604030504040204" pitchFamily="50" charset="-128"/>
            </a:endParaRPr>
          </a:p>
          <a:p>
            <a:pPr defTabSz="784744">
              <a:defRPr sz="1000"/>
            </a:pPr>
            <a:r>
              <a:rPr kumimoji="0" lang="ja-JP" altLang="en-US" sz="1200" kern="0" dirty="0">
                <a:solidFill>
                  <a:srgbClr val="000000"/>
                </a:solidFill>
                <a:latin typeface="メイリオ" panose="020B0604030504040204" pitchFamily="50" charset="-128"/>
                <a:ea typeface="メイリオ" panose="020B0604030504040204" pitchFamily="50" charset="-128"/>
              </a:rPr>
              <a:t>　プラットフォームとなる環境を構築し、情報発信と支援ノウハウの還元を行っていくことで、デジタル技術を活用した重度障害者への就労支援の裾野を広げていく</a:t>
            </a:r>
            <a:endParaRPr kumimoji="0" lang="en-US" altLang="ja-JP" sz="1200" kern="0" dirty="0">
              <a:solidFill>
                <a:srgbClr val="000000"/>
              </a:solidFill>
              <a:latin typeface="メイリオ" panose="020B0604030504040204" pitchFamily="50" charset="-128"/>
              <a:ea typeface="メイリオ" panose="020B0604030504040204" pitchFamily="50" charset="-128"/>
            </a:endParaRPr>
          </a:p>
          <a:p>
            <a:pPr defTabSz="784744">
              <a:defRPr sz="1000"/>
            </a:pPr>
            <a:r>
              <a:rPr lang="ja-JP" altLang="en-US" sz="1200" dirty="0">
                <a:hlinkClick r:id="rId9" tooltip="https://www.fukushi1.metro.tokyo.lg.jp/judoshougai_shurousupport/"/>
              </a:rPr>
              <a:t>リンクはこちら</a:t>
            </a:r>
            <a:endParaRPr lang="ja-JP" altLang="en-US" sz="1200" dirty="0">
              <a:latin typeface="メイリオ" panose="020B0604030504040204" pitchFamily="50" charset="-128"/>
              <a:ea typeface="メイリオ" panose="020B0604030504040204" pitchFamily="50" charset="-128"/>
            </a:endParaRPr>
          </a:p>
        </p:txBody>
      </p:sp>
      <p:sp>
        <p:nvSpPr>
          <p:cNvPr id="61" name="正方形/長方形 60">
            <a:extLst>
              <a:ext uri="{FF2B5EF4-FFF2-40B4-BE49-F238E27FC236}">
                <a16:creationId xmlns:a16="http://schemas.microsoft.com/office/drawing/2014/main" id="{36E57B13-3FAB-4B49-BBB7-9911A4C7B5E2}"/>
              </a:ext>
            </a:extLst>
          </p:cNvPr>
          <p:cNvSpPr/>
          <p:nvPr/>
        </p:nvSpPr>
        <p:spPr>
          <a:xfrm>
            <a:off x="5905717" y="3348027"/>
            <a:ext cx="5345856" cy="1286917"/>
          </a:xfrm>
          <a:prstGeom prst="rect">
            <a:avLst/>
          </a:prstGeom>
          <a:ln w="254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r>
              <a:rPr lang="en-US" altLang="ja-JP" sz="1400" b="1" dirty="0">
                <a:latin typeface="メイリオ" panose="020B0604030504040204" pitchFamily="50" charset="-128"/>
                <a:ea typeface="メイリオ" panose="020B0604030504040204" pitchFamily="50" charset="-128"/>
                <a:cs typeface="メイリオ" panose="020B0604030504040204" pitchFamily="50" charset="-128"/>
              </a:rPr>
              <a:t>【</a:t>
            </a:r>
            <a:r>
              <a:rPr lang="zh-TW" altLang="en-US" sz="1400" b="1" dirty="0">
                <a:latin typeface="メイリオ" panose="020B0604030504040204" pitchFamily="50" charset="-128"/>
                <a:ea typeface="メイリオ" panose="020B0604030504040204" pitchFamily="50" charset="-128"/>
                <a:cs typeface="メイリオ" panose="020B0604030504040204" pitchFamily="50" charset="-128"/>
              </a:rPr>
              <a:t>就労継続支援Ａ型事業所経営適正化事業</a:t>
            </a:r>
            <a:r>
              <a:rPr lang="en-US" altLang="ja-JP" sz="1400" b="1"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200" b="1"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就労継続支援Ａ型事業所に対し、企業的経営手法の導入を図ることで、収益性向上や業務の効率化等適正な事業所運営に向けた取組を支援</a:t>
            </a:r>
            <a:endParaRPr lang="en-US" altLang="ja-JP" sz="1200" b="1" u="sng"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 name="タイトル 55">
            <a:extLst>
              <a:ext uri="{FF2B5EF4-FFF2-40B4-BE49-F238E27FC236}">
                <a16:creationId xmlns:a16="http://schemas.microsoft.com/office/drawing/2014/main" id="{175AD52B-BB53-D476-22B2-A6B22A6E557A}"/>
              </a:ext>
            </a:extLst>
          </p:cNvPr>
          <p:cNvSpPr>
            <a:spLocks noGrp="1"/>
          </p:cNvSpPr>
          <p:nvPr>
            <p:ph type="title"/>
          </p:nvPr>
        </p:nvSpPr>
        <p:spPr>
          <a:xfrm>
            <a:off x="1375166" y="188322"/>
            <a:ext cx="8031653" cy="4782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US" altLang="ja-JP" sz="2343" b="1" dirty="0">
                <a:solidFill>
                  <a:schemeClr val="tx1"/>
                </a:solidFill>
                <a:latin typeface="+mn-ea"/>
              </a:rPr>
              <a:t>【</a:t>
            </a:r>
            <a:r>
              <a:rPr lang="ja-JP" altLang="en-US" sz="2343" b="1" dirty="0">
                <a:solidFill>
                  <a:schemeClr val="tx1"/>
                </a:solidFill>
                <a:latin typeface="+mn-ea"/>
              </a:rPr>
              <a:t>東京都</a:t>
            </a:r>
            <a:r>
              <a:rPr lang="en-US" altLang="ja-JP" sz="2343" b="1" dirty="0">
                <a:solidFill>
                  <a:schemeClr val="tx1"/>
                </a:solidFill>
                <a:latin typeface="+mn-ea"/>
              </a:rPr>
              <a:t>】R</a:t>
            </a:r>
            <a:r>
              <a:rPr lang="ja-JP" altLang="en-US" sz="2343" b="1" dirty="0">
                <a:solidFill>
                  <a:schemeClr val="tx1"/>
                </a:solidFill>
                <a:latin typeface="+mn-ea"/>
              </a:rPr>
              <a:t>８障害者の福祉的就労施策の概要</a:t>
            </a:r>
          </a:p>
        </p:txBody>
      </p:sp>
      <p:sp>
        <p:nvSpPr>
          <p:cNvPr id="3" name="スライド番号プレースホルダー 2">
            <a:extLst>
              <a:ext uri="{FF2B5EF4-FFF2-40B4-BE49-F238E27FC236}">
                <a16:creationId xmlns:a16="http://schemas.microsoft.com/office/drawing/2014/main" id="{C5D87866-210D-8F88-500F-61C5E25567B4}"/>
              </a:ext>
            </a:extLst>
          </p:cNvPr>
          <p:cNvSpPr>
            <a:spLocks noGrp="1"/>
          </p:cNvSpPr>
          <p:nvPr>
            <p:ph type="sldNum" sz="quarter" idx="12"/>
          </p:nvPr>
        </p:nvSpPr>
        <p:spPr/>
        <p:txBody>
          <a:bodyPr/>
          <a:lstStyle/>
          <a:p>
            <a:fld id="{5605924E-E57D-43ED-85E7-05D511464CFC}" type="slidenum">
              <a:rPr kumimoji="1" lang="ja-JP" altLang="en-US" smtClean="0"/>
              <a:t>3</a:t>
            </a:fld>
            <a:endParaRPr kumimoji="1" lang="ja-JP" altLang="en-US"/>
          </a:p>
        </p:txBody>
      </p:sp>
    </p:spTree>
    <p:extLst>
      <p:ext uri="{BB962C8B-B14F-4D97-AF65-F5344CB8AC3E}">
        <p14:creationId xmlns:p14="http://schemas.microsoft.com/office/powerpoint/2010/main" val="1053733648"/>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6_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1021</Words>
  <Application>Microsoft Office PowerPoint</Application>
  <PresentationFormat>ワイド画面</PresentationFormat>
  <Paragraphs>78</Paragraphs>
  <Slides>3</Slides>
  <Notes>3</Notes>
  <HiddenSlides>0</HiddenSlides>
  <MMClips>0</MMClips>
  <ScaleCrop>false</ScaleCrop>
  <HeadingPairs>
    <vt:vector size="6" baseType="variant">
      <vt:variant>
        <vt:lpstr>使用されているフォント</vt:lpstr>
      </vt:variant>
      <vt:variant>
        <vt:i4>6</vt:i4>
      </vt:variant>
      <vt:variant>
        <vt:lpstr>テーマ</vt:lpstr>
      </vt:variant>
      <vt:variant>
        <vt:i4>2</vt:i4>
      </vt:variant>
      <vt:variant>
        <vt:lpstr>スライド タイトル</vt:lpstr>
      </vt:variant>
      <vt:variant>
        <vt:i4>3</vt:i4>
      </vt:variant>
    </vt:vector>
  </HeadingPairs>
  <TitlesOfParts>
    <vt:vector size="11" baseType="lpstr">
      <vt:lpstr>HGSｺﾞｼｯｸM</vt:lpstr>
      <vt:lpstr>メイリオ</vt:lpstr>
      <vt:lpstr>游ゴシック</vt:lpstr>
      <vt:lpstr>游ゴシック Light</vt:lpstr>
      <vt:lpstr>Arial</vt:lpstr>
      <vt:lpstr>Calibri</vt:lpstr>
      <vt:lpstr>Office テーマ</vt:lpstr>
      <vt:lpstr>6_Office ​​テーマ</vt:lpstr>
      <vt:lpstr>【東京都】R８障害者の就労支援施策</vt:lpstr>
      <vt:lpstr>【東京都】R８障害者の一般就労施策の概要</vt:lpstr>
      <vt:lpstr>【東京都】R８障害者の福祉的就労施策の概要</vt:lpstr>
    </vt:vector>
  </TitlesOfParts>
  <Company>TAIMS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東京都</dc:creator>
  <cp:lastModifiedBy>東京都</cp:lastModifiedBy>
  <cp:revision>35</cp:revision>
  <dcterms:created xsi:type="dcterms:W3CDTF">2026-06-10T03:25:50Z</dcterms:created>
  <dcterms:modified xsi:type="dcterms:W3CDTF">2026-08-21T09:46:32Z</dcterms:modified>
</cp:coreProperties>
</file>